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2918400" cy="21945600"/>
  <p:notesSz cx="6858000" cy="9144000"/>
  <p:defaultTextStyle>
    <a:defPPr>
      <a:defRPr lang="en-US"/>
    </a:defPPr>
    <a:lvl1pPr marL="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1pPr>
    <a:lvl2pPr marL="131673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2pPr>
    <a:lvl3pPr marL="263347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3pPr>
    <a:lvl4pPr marL="395020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4pPr>
    <a:lvl5pPr marL="5266944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5pPr>
    <a:lvl6pPr marL="658368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6pPr>
    <a:lvl7pPr marL="790041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7pPr>
    <a:lvl8pPr marL="921715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8pPr>
    <a:lvl9pPr marL="1053388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353" autoAdjust="0"/>
    <p:restoredTop sz="84429" autoAdjust="0"/>
  </p:normalViewPr>
  <p:slideViewPr>
    <p:cSldViewPr snapToGrid="0">
      <p:cViewPr>
        <p:scale>
          <a:sx n="50" d="100"/>
          <a:sy n="50" d="100"/>
        </p:scale>
        <p:origin x="29" y="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3591562"/>
            <a:ext cx="27980640" cy="7640320"/>
          </a:xfrm>
        </p:spPr>
        <p:txBody>
          <a:bodyPr anchor="b"/>
          <a:lstStyle>
            <a:lvl1pPr algn="ctr"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1526522"/>
            <a:ext cx="24688800" cy="5298438"/>
          </a:xfrm>
        </p:spPr>
        <p:txBody>
          <a:bodyPr/>
          <a:lstStyle>
            <a:lvl1pPr marL="0" indent="0" algn="ctr">
              <a:buNone/>
              <a:defRPr sz="7680"/>
            </a:lvl1pPr>
            <a:lvl2pPr marL="1463040" indent="0" algn="ctr">
              <a:buNone/>
              <a:defRPr sz="6400"/>
            </a:lvl2pPr>
            <a:lvl3pPr marL="2926080" indent="0" algn="ctr">
              <a:buNone/>
              <a:defRPr sz="5760"/>
            </a:lvl3pPr>
            <a:lvl4pPr marL="4389120" indent="0" algn="ctr">
              <a:buNone/>
              <a:defRPr sz="5120"/>
            </a:lvl4pPr>
            <a:lvl5pPr marL="5852160" indent="0" algn="ctr">
              <a:buNone/>
              <a:defRPr sz="5120"/>
            </a:lvl5pPr>
            <a:lvl6pPr marL="7315200" indent="0" algn="ctr">
              <a:buNone/>
              <a:defRPr sz="5120"/>
            </a:lvl6pPr>
            <a:lvl7pPr marL="8778240" indent="0" algn="ctr">
              <a:buNone/>
              <a:defRPr sz="5120"/>
            </a:lvl7pPr>
            <a:lvl8pPr marL="10241280" indent="0" algn="ctr">
              <a:buNone/>
              <a:defRPr sz="5120"/>
            </a:lvl8pPr>
            <a:lvl9pPr marL="11704320" indent="0" algn="ctr">
              <a:buNone/>
              <a:defRPr sz="51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33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082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168400"/>
            <a:ext cx="7098030" cy="1859788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168400"/>
            <a:ext cx="20882610" cy="1859788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417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94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5471167"/>
            <a:ext cx="28392120" cy="9128758"/>
          </a:xfrm>
        </p:spPr>
        <p:txBody>
          <a:bodyPr anchor="b"/>
          <a:lstStyle>
            <a:lvl1pPr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4686287"/>
            <a:ext cx="28392120" cy="4800598"/>
          </a:xfrm>
        </p:spPr>
        <p:txBody>
          <a:bodyPr/>
          <a:lstStyle>
            <a:lvl1pPr marL="0" indent="0">
              <a:buNone/>
              <a:defRPr sz="7680">
                <a:solidFill>
                  <a:schemeClr val="tx1"/>
                </a:solidFill>
              </a:defRPr>
            </a:lvl1pPr>
            <a:lvl2pPr marL="146304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053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98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168405"/>
            <a:ext cx="28392120" cy="42418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5379722"/>
            <a:ext cx="13926024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8016240"/>
            <a:ext cx="13926024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5379722"/>
            <a:ext cx="13994608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8016240"/>
            <a:ext cx="13994608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946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91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22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159765"/>
            <a:ext cx="16664940" cy="15595600"/>
          </a:xfrm>
        </p:spPr>
        <p:txBody>
          <a:bodyPr/>
          <a:lstStyle>
            <a:lvl1pPr>
              <a:defRPr sz="10240"/>
            </a:lvl1pPr>
            <a:lvl2pPr>
              <a:defRPr sz="8960"/>
            </a:lvl2pPr>
            <a:lvl3pPr>
              <a:defRPr sz="768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162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159765"/>
            <a:ext cx="16664940" cy="15595600"/>
          </a:xfrm>
        </p:spPr>
        <p:txBody>
          <a:bodyPr anchor="t"/>
          <a:lstStyle>
            <a:lvl1pPr marL="0" indent="0">
              <a:buNone/>
              <a:defRPr sz="10240"/>
            </a:lvl1pPr>
            <a:lvl2pPr marL="1463040" indent="0">
              <a:buNone/>
              <a:defRPr sz="8960"/>
            </a:lvl2pPr>
            <a:lvl3pPr marL="2926080" indent="0">
              <a:buNone/>
              <a:defRPr sz="7680"/>
            </a:lvl3pPr>
            <a:lvl4pPr marL="4389120" indent="0">
              <a:buNone/>
              <a:defRPr sz="6400"/>
            </a:lvl4pPr>
            <a:lvl5pPr marL="5852160" indent="0">
              <a:buNone/>
              <a:defRPr sz="6400"/>
            </a:lvl5pPr>
            <a:lvl6pPr marL="7315200" indent="0">
              <a:buNone/>
              <a:defRPr sz="6400"/>
            </a:lvl6pPr>
            <a:lvl7pPr marL="8778240" indent="0">
              <a:buNone/>
              <a:defRPr sz="6400"/>
            </a:lvl7pPr>
            <a:lvl8pPr marL="10241280" indent="0">
              <a:buNone/>
              <a:defRPr sz="6400"/>
            </a:lvl8pPr>
            <a:lvl9pPr marL="11704320" indent="0">
              <a:buNone/>
              <a:defRPr sz="6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20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168405"/>
            <a:ext cx="28392120" cy="4241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5842000"/>
            <a:ext cx="28392120" cy="13924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412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926080" rtl="0" eaLnBrk="1" latinLnBrk="0" hangingPunct="1">
        <a:lnSpc>
          <a:spcPct val="90000"/>
        </a:lnSpc>
        <a:spcBef>
          <a:spcPct val="0"/>
        </a:spcBef>
        <a:buNone/>
        <a:defRPr sz="14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31520" indent="-731520" algn="l" defTabSz="2926080" rtl="0" eaLnBrk="1" latinLnBrk="0" hangingPunct="1">
        <a:lnSpc>
          <a:spcPct val="90000"/>
        </a:lnSpc>
        <a:spcBef>
          <a:spcPts val="3200"/>
        </a:spcBef>
        <a:buFont typeface="Arial" panose="020B0604020202020204" pitchFamily="34" charset="0"/>
        <a:buChar char="•"/>
        <a:defRPr sz="896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1.png"/><Relationship Id="rId3" Type="http://schemas.openxmlformats.org/officeDocument/2006/relationships/image" Target="../media/image2.png"/><Relationship Id="rId21" Type="http://schemas.openxmlformats.org/officeDocument/2006/relationships/image" Target="../media/image19.png"/><Relationship Id="rId7" Type="http://schemas.openxmlformats.org/officeDocument/2006/relationships/image" Target="../media/image6.png"/><Relationship Id="rId12" Type="http://schemas.openxmlformats.org/officeDocument/2006/relationships/hyperlink" Target="https://www.dmp.wa.gov.au/Petroleum/Introduction-to-unconventional-25621.aspx" TargetMode="External"/><Relationship Id="rId17" Type="http://schemas.openxmlformats.org/officeDocument/2006/relationships/image" Target="../media/image15.png"/><Relationship Id="rId25" Type="http://schemas.openxmlformats.org/officeDocument/2006/relationships/hyperlink" Target="http://www.mathworks.com/" TargetMode="External"/><Relationship Id="rId2" Type="http://schemas.openxmlformats.org/officeDocument/2006/relationships/image" Target="../media/image1.pn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hyperlink" Target="https://simplyfortran.com/" TargetMode="External"/><Relationship Id="rId5" Type="http://schemas.openxmlformats.org/officeDocument/2006/relationships/image" Target="../media/image4.png"/><Relationship Id="rId15" Type="http://schemas.openxmlformats.org/officeDocument/2006/relationships/image" Target="../media/image13.png"/><Relationship Id="rId23" Type="http://schemas.microsoft.com/office/2007/relationships/hdphoto" Target="../media/hdphoto1.wdp"/><Relationship Id="rId28" Type="http://schemas.openxmlformats.org/officeDocument/2006/relationships/image" Target="../media/image23.png"/><Relationship Id="rId10" Type="http://schemas.openxmlformats.org/officeDocument/2006/relationships/image" Target="../media/image9.png"/><Relationship Id="rId19" Type="http://schemas.openxmlformats.org/officeDocument/2006/relationships/image" Target="../media/image17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2.png"/><Relationship Id="rId30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26E7CEC7-ABA6-4653-9CDE-E0D94A68EB75}"/>
              </a:ext>
            </a:extLst>
          </p:cNvPr>
          <p:cNvSpPr txBox="1"/>
          <p:nvPr/>
        </p:nvSpPr>
        <p:spPr>
          <a:xfrm>
            <a:off x="10135106" y="17574762"/>
            <a:ext cx="59183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Transfer of water between EPS and fluid phases depends on difference in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potential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EPS potential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8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EPS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a power law function of concentration [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Rosenzweig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et al., 2012].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84927E50-9E9F-4CBB-A685-0DCBC265E7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544" y="78144"/>
            <a:ext cx="32394315" cy="4035024"/>
          </a:xfrm>
          <a:prstGeom prst="rect">
            <a:avLst/>
          </a:prstGeom>
        </p:spPr>
      </p:pic>
      <p:sp>
        <p:nvSpPr>
          <p:cNvPr id="16" name="Rectangle 27">
            <a:extLst>
              <a:ext uri="{FF2B5EF4-FFF2-40B4-BE49-F238E27FC236}">
                <a16:creationId xmlns:a16="http://schemas.microsoft.com/office/drawing/2014/main" xmlns="" id="{5B2176B1-4CF0-4AD1-877E-D68D772086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778" y="-128037"/>
            <a:ext cx="32230082" cy="37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70258" tIns="235129" rIns="470258" bIns="235129" anchor="ctr"/>
          <a:lstStyle>
            <a:lvl1pPr defTabSz="4702175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4702175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4702175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4702175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4702175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70217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70217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70217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70217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sz="9600" b="1" dirty="0"/>
              <a:t>Bacterial EPS Impacts on Pore-Scale Water Retention</a:t>
            </a:r>
            <a:endParaRPr lang="en-US" sz="6000" b="1" dirty="0"/>
          </a:p>
          <a:p>
            <a:pPr algn="ctr" eaLnBrk="1" hangingPunct="1"/>
            <a:r>
              <a:rPr lang="en-US" sz="4800" b="1" dirty="0"/>
              <a:t>Tashea Symonette, </a:t>
            </a:r>
            <a:r>
              <a:rPr lang="en-US" sz="4800" b="1" dirty="0" err="1"/>
              <a:t>Dachanelle</a:t>
            </a:r>
            <a:r>
              <a:rPr lang="en-US" sz="4800" b="1" dirty="0"/>
              <a:t> Anderson, Dr. Jessica M. </a:t>
            </a:r>
            <a:r>
              <a:rPr lang="en-US" sz="4800" b="1" dirty="0" err="1"/>
              <a:t>Furrer</a:t>
            </a:r>
            <a:endParaRPr lang="en-US" sz="4800" b="1" dirty="0"/>
          </a:p>
          <a:p>
            <a:pPr algn="ctr" eaLnBrk="1" hangingPunct="1"/>
            <a:r>
              <a:rPr lang="en-US" sz="4800" b="1" dirty="0"/>
              <a:t>Benedict College, Dept. of Computer Science, Physics, &amp; Engineering, Columbia, SC</a:t>
            </a:r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xmlns="" id="{2D0D19F3-97C7-4950-ADD4-3FABAD79AA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6351" y="11345855"/>
            <a:ext cx="1439349" cy="1441985"/>
          </a:xfrm>
          <a:prstGeom prst="rect">
            <a:avLst/>
          </a:prstGeom>
        </p:spPr>
      </p:pic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502676" y="3566475"/>
            <a:ext cx="8323249" cy="149213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rgbClr val="66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10675763" y="3583202"/>
            <a:ext cx="8993676" cy="149213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rgbClr val="66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Computational Methods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6F8B5AA-687B-4C9B-8BFB-2FE9011E1C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544" y="670732"/>
            <a:ext cx="3257020" cy="31118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41EB37D-11A1-4C3D-A180-C52D4DCE9C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14088">
            <a:off x="29275384" y="1512297"/>
            <a:ext cx="2929039" cy="2100229"/>
          </a:xfrm>
          <a:prstGeom prst="rect">
            <a:avLst/>
          </a:prstGeom>
        </p:spPr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xmlns="" id="{F65F4911-052B-4378-9C15-3906FD8DBC54}"/>
              </a:ext>
            </a:extLst>
          </p:cNvPr>
          <p:cNvSpPr/>
          <p:nvPr/>
        </p:nvSpPr>
        <p:spPr>
          <a:xfrm>
            <a:off x="740686" y="11695233"/>
            <a:ext cx="83364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1.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Microorganism localization within soil microstructures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Watteau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&amp;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Villemin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2018]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xmlns="" id="{B4F38C02-0F97-4F39-8E43-53A0636E2BAF}"/>
              </a:ext>
            </a:extLst>
          </p:cNvPr>
          <p:cNvCxnSpPr>
            <a:cxnSpLocks/>
          </p:cNvCxnSpPr>
          <p:nvPr/>
        </p:nvCxnSpPr>
        <p:spPr>
          <a:xfrm>
            <a:off x="9589933" y="4113168"/>
            <a:ext cx="43178" cy="17472214"/>
          </a:xfrm>
          <a:prstGeom prst="line">
            <a:avLst/>
          </a:prstGeom>
          <a:ln w="63500">
            <a:solidFill>
              <a:srgbClr val="99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9" name="Picture 98">
            <a:extLst>
              <a:ext uri="{FF2B5EF4-FFF2-40B4-BE49-F238E27FC236}">
                <a16:creationId xmlns:a16="http://schemas.microsoft.com/office/drawing/2014/main" xmlns="" id="{B7EE24B9-5B46-45DB-9616-3821BA07F4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40952" y="13132149"/>
            <a:ext cx="1931621" cy="1502371"/>
          </a:xfrm>
          <a:prstGeom prst="rect">
            <a:avLst/>
          </a:prstGeom>
        </p:spPr>
      </p:pic>
      <p:sp>
        <p:nvSpPr>
          <p:cNvPr id="104" name="TextBox 103">
            <a:extLst>
              <a:ext uri="{FF2B5EF4-FFF2-40B4-BE49-F238E27FC236}">
                <a16:creationId xmlns:a16="http://schemas.microsoft.com/office/drawing/2014/main" xmlns="" id="{C74DA5CE-3C87-4733-81A5-287BAB2135CB}"/>
              </a:ext>
            </a:extLst>
          </p:cNvPr>
          <p:cNvSpPr txBox="1"/>
          <p:nvPr/>
        </p:nvSpPr>
        <p:spPr>
          <a:xfrm>
            <a:off x="10001535" y="5152646"/>
            <a:ext cx="709774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Lattice Boltzmann Method 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xmlns="" id="{CD859DFE-519B-47E7-BC63-4EC700864775}"/>
              </a:ext>
            </a:extLst>
          </p:cNvPr>
          <p:cNvSpPr/>
          <p:nvPr/>
        </p:nvSpPr>
        <p:spPr>
          <a:xfrm>
            <a:off x="9716603" y="5959378"/>
            <a:ext cx="7000911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Lattice Boltzmann Method (LBM) is an algorithm for simulating single-phase and multiphase fluid flows. </a:t>
            </a:r>
          </a:p>
          <a:p>
            <a:pPr marL="914400" lvl="1" indent="-4572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LBM is implemented using the Lattice Boltzmann equation, which tracks particle densities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8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a grid through streaming and collision.</a:t>
            </a:r>
          </a:p>
        </p:txBody>
      </p:sp>
      <p:pic>
        <p:nvPicPr>
          <p:cNvPr id="106" name="Picture 105">
            <a:extLst>
              <a:ext uri="{FF2B5EF4-FFF2-40B4-BE49-F238E27FC236}">
                <a16:creationId xmlns:a16="http://schemas.microsoft.com/office/drawing/2014/main" xmlns="" id="{0A7D5987-3677-4791-849E-586FAD3283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22889" y="5257905"/>
            <a:ext cx="2410182" cy="2515806"/>
          </a:xfrm>
          <a:prstGeom prst="rect">
            <a:avLst/>
          </a:prstGeom>
        </p:spPr>
      </p:pic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xmlns="" id="{16F38E21-A5B0-4F16-B1C0-FE30BF3DAD64}"/>
              </a:ext>
            </a:extLst>
          </p:cNvPr>
          <p:cNvCxnSpPr>
            <a:cxnSpLocks/>
          </p:cNvCxnSpPr>
          <p:nvPr/>
        </p:nvCxnSpPr>
        <p:spPr>
          <a:xfrm>
            <a:off x="21197455" y="4113168"/>
            <a:ext cx="4228" cy="17472214"/>
          </a:xfrm>
          <a:prstGeom prst="line">
            <a:avLst/>
          </a:prstGeom>
          <a:ln w="63500">
            <a:solidFill>
              <a:srgbClr val="99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>
            <a:extLst>
              <a:ext uri="{FF2B5EF4-FFF2-40B4-BE49-F238E27FC236}">
                <a16:creationId xmlns:a16="http://schemas.microsoft.com/office/drawing/2014/main" xmlns="" id="{F069DDB2-D213-455C-BFB9-5A0751FCF6FF}"/>
              </a:ext>
            </a:extLst>
          </p:cNvPr>
          <p:cNvSpPr txBox="1"/>
          <p:nvPr/>
        </p:nvSpPr>
        <p:spPr>
          <a:xfrm>
            <a:off x="17312718" y="7964833"/>
            <a:ext cx="32559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5.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D2Q9 Model. LBM confines the particles to the nodes of a lattice.</a:t>
            </a:r>
          </a:p>
        </p:txBody>
      </p:sp>
      <p:sp>
        <p:nvSpPr>
          <p:cNvPr id="111" name="Text Placeholder 6">
            <a:extLst>
              <a:ext uri="{FF2B5EF4-FFF2-40B4-BE49-F238E27FC236}">
                <a16:creationId xmlns:a16="http://schemas.microsoft.com/office/drawing/2014/main" xmlns="" id="{9AF02DC6-10FE-47DC-9461-E038B0430B28}"/>
              </a:ext>
            </a:extLst>
          </p:cNvPr>
          <p:cNvSpPr txBox="1">
            <a:spLocks/>
          </p:cNvSpPr>
          <p:nvPr/>
        </p:nvSpPr>
        <p:spPr>
          <a:xfrm>
            <a:off x="22485997" y="3565029"/>
            <a:ext cx="8993676" cy="14921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None/>
              <a:defRPr sz="768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630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6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260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891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5216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7782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412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043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dirty="0">
                <a:solidFill>
                  <a:srgbClr val="66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</a:p>
        </p:txBody>
      </p:sp>
      <p:sp>
        <p:nvSpPr>
          <p:cNvPr id="120" name="Text Placeholder 6">
            <a:extLst>
              <a:ext uri="{FF2B5EF4-FFF2-40B4-BE49-F238E27FC236}">
                <a16:creationId xmlns:a16="http://schemas.microsoft.com/office/drawing/2014/main" xmlns="" id="{0B422A35-DFCC-4169-921B-7845A85E8C0E}"/>
              </a:ext>
            </a:extLst>
          </p:cNvPr>
          <p:cNvSpPr txBox="1">
            <a:spLocks/>
          </p:cNvSpPr>
          <p:nvPr/>
        </p:nvSpPr>
        <p:spPr>
          <a:xfrm>
            <a:off x="2035116" y="16105522"/>
            <a:ext cx="5232062" cy="8794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None/>
              <a:defRPr sz="768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630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6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260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891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5216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7782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412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043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>
                <a:solidFill>
                  <a:srgbClr val="66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xmlns="" id="{FAC044CE-F94D-4557-BFC5-A6CBA7BF29F7}"/>
              </a:ext>
            </a:extLst>
          </p:cNvPr>
          <p:cNvSpPr txBox="1"/>
          <p:nvPr/>
        </p:nvSpPr>
        <p:spPr>
          <a:xfrm>
            <a:off x="27742532" y="8745638"/>
            <a:ext cx="462722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800" dirty="0">
              <a:solidFill>
                <a:prstClr val="black"/>
              </a:solidFill>
              <a:latin typeface="Times New Roman" charset="0"/>
              <a:ea typeface="ＭＳ Ｐゴシック" charset="-128"/>
            </a:endParaRPr>
          </a:p>
          <a:p>
            <a:pPr marL="342900" indent="-34290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latin typeface="Times New Roman" charset="0"/>
                <a:ea typeface="ＭＳ Ｐゴシック" charset="-128"/>
              </a:rPr>
              <a:t>The EPS gel-like substance </a:t>
            </a:r>
            <a:r>
              <a:rPr lang="en-US" sz="2800" dirty="0" smtClean="0">
                <a:solidFill>
                  <a:prstClr val="black"/>
                </a:solidFill>
                <a:latin typeface="Times New Roman" charset="0"/>
                <a:ea typeface="ＭＳ Ｐゴシック" charset="-128"/>
              </a:rPr>
              <a:t>loses </a:t>
            </a:r>
            <a:r>
              <a:rPr lang="en-US" sz="2800" dirty="0">
                <a:solidFill>
                  <a:prstClr val="black"/>
                </a:solidFill>
                <a:latin typeface="Times New Roman" charset="0"/>
                <a:ea typeface="ＭＳ Ｐゴシック" charset="-128"/>
              </a:rPr>
              <a:t>fluid until it </a:t>
            </a:r>
            <a:r>
              <a:rPr lang="en-US" sz="2800" dirty="0" smtClean="0">
                <a:solidFill>
                  <a:prstClr val="black"/>
                </a:solidFill>
                <a:latin typeface="Times New Roman" charset="0"/>
                <a:ea typeface="ＭＳ Ｐゴシック" charset="-128"/>
              </a:rPr>
              <a:t>reaches equilibrium</a:t>
            </a:r>
            <a:r>
              <a:rPr lang="en-US" sz="2800" dirty="0" smtClean="0">
                <a:solidFill>
                  <a:prstClr val="black"/>
                </a:solidFill>
                <a:latin typeface="Times New Roman" charset="0"/>
                <a:ea typeface="ＭＳ Ｐゴシック" charset="-128"/>
              </a:rPr>
              <a:t>. </a:t>
            </a:r>
            <a:endParaRPr lang="en-US" sz="2800" dirty="0">
              <a:solidFill>
                <a:prstClr val="black"/>
              </a:solidFill>
              <a:latin typeface="Times New Roman" charset="0"/>
              <a:ea typeface="ＭＳ Ｐゴシック" charset="-128"/>
            </a:endParaRPr>
          </a:p>
          <a:p>
            <a:pPr marL="342900" indent="-34290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prstClr val="black"/>
                </a:solidFill>
                <a:latin typeface="Times New Roman" charset="0"/>
                <a:ea typeface="ＭＳ Ｐゴシック" charset="-128"/>
              </a:rPr>
              <a:t>Under more</a:t>
            </a:r>
            <a:r>
              <a:rPr lang="en-US" sz="2800" dirty="0" smtClean="0">
                <a:solidFill>
                  <a:prstClr val="black"/>
                </a:solidFill>
                <a:latin typeface="Times New Roman" charset="0"/>
                <a:ea typeface="ＭＳ Ｐゴシック" charset="-128"/>
              </a:rPr>
              <a:t> negative potentials </a:t>
            </a:r>
            <a:r>
              <a:rPr lang="en-US" sz="2800" dirty="0">
                <a:solidFill>
                  <a:prstClr val="black"/>
                </a:solidFill>
                <a:latin typeface="Times New Roman" charset="0"/>
                <a:ea typeface="ＭＳ Ｐゴシック" charset="-128"/>
              </a:rPr>
              <a:t>it becomes less dry meaning less water is lost</a:t>
            </a:r>
            <a:r>
              <a:rPr lang="en-US" sz="2800" dirty="0" smtClean="0">
                <a:solidFill>
                  <a:prstClr val="black"/>
                </a:solidFill>
                <a:latin typeface="Times New Roman" charset="0"/>
                <a:ea typeface="ＭＳ Ｐゴシック" charset="-128"/>
              </a:rPr>
              <a:t>.</a:t>
            </a:r>
            <a:endParaRPr lang="en-US" sz="2800" dirty="0">
              <a:solidFill>
                <a:prstClr val="black"/>
              </a:solidFill>
              <a:latin typeface="Times New Roman" charset="0"/>
              <a:ea typeface="ＭＳ Ｐゴシック" charset="-128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xmlns="" id="{FAF41228-115D-4250-82E7-A0730066B934}"/>
              </a:ext>
            </a:extLst>
          </p:cNvPr>
          <p:cNvSpPr txBox="1"/>
          <p:nvPr/>
        </p:nvSpPr>
        <p:spPr>
          <a:xfrm>
            <a:off x="10149250" y="14452943"/>
            <a:ext cx="6081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EPS Potential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22010994" y="9110547"/>
            <a:ext cx="5261038" cy="1300765"/>
            <a:chOff x="21511362" y="6552938"/>
            <a:chExt cx="5261038" cy="1300765"/>
          </a:xfrm>
        </p:grpSpPr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xmlns="" id="{000B446D-41A8-4E17-A668-E8FD1A4348E6}"/>
                </a:ext>
              </a:extLst>
            </p:cNvPr>
            <p:cNvSpPr/>
            <p:nvPr/>
          </p:nvSpPr>
          <p:spPr>
            <a:xfrm>
              <a:off x="21511362" y="6552938"/>
              <a:ext cx="5261038" cy="130076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0" name="Picture 159">
              <a:extLst>
                <a:ext uri="{FF2B5EF4-FFF2-40B4-BE49-F238E27FC236}">
                  <a16:creationId xmlns:a16="http://schemas.microsoft.com/office/drawing/2014/main" xmlns="" id="{EA0312A3-5670-45BB-8182-97421B7B7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38789" y="6589560"/>
              <a:ext cx="1299116" cy="1230362"/>
            </a:xfrm>
            <a:prstGeom prst="rect">
              <a:avLst/>
            </a:prstGeom>
          </p:spPr>
        </p:pic>
        <p:pic>
          <p:nvPicPr>
            <p:cNvPr id="161" name="Picture 160">
              <a:extLst>
                <a:ext uri="{FF2B5EF4-FFF2-40B4-BE49-F238E27FC236}">
                  <a16:creationId xmlns:a16="http://schemas.microsoft.com/office/drawing/2014/main" xmlns="" id="{DEE4E0E7-33DF-448D-8707-7BB9596687C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2837906" y="6568218"/>
              <a:ext cx="1278536" cy="1251704"/>
            </a:xfrm>
            <a:prstGeom prst="rect">
              <a:avLst/>
            </a:prstGeom>
          </p:spPr>
        </p:pic>
        <p:pic>
          <p:nvPicPr>
            <p:cNvPr id="162" name="Picture 161" descr="A picture containing drawing&#10;&#10;Description automatically generated">
              <a:extLst>
                <a:ext uri="{FF2B5EF4-FFF2-40B4-BE49-F238E27FC236}">
                  <a16:creationId xmlns:a16="http://schemas.microsoft.com/office/drawing/2014/main" xmlns="" id="{551F6C00-C60C-4120-AF16-5943A374F3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04655" y="6594075"/>
              <a:ext cx="1322734" cy="1217438"/>
            </a:xfrm>
            <a:prstGeom prst="rect">
              <a:avLst/>
            </a:prstGeom>
          </p:spPr>
        </p:pic>
        <p:pic>
          <p:nvPicPr>
            <p:cNvPr id="163" name="Picture 162">
              <a:extLst>
                <a:ext uri="{FF2B5EF4-FFF2-40B4-BE49-F238E27FC236}">
                  <a16:creationId xmlns:a16="http://schemas.microsoft.com/office/drawing/2014/main" xmlns="" id="{E83BE973-B3BB-4035-BB68-2B6524A4C7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5455661" y="6567212"/>
              <a:ext cx="1264593" cy="1272216"/>
            </a:xfrm>
            <a:prstGeom prst="rect">
              <a:avLst/>
            </a:prstGeom>
          </p:spPr>
        </p:pic>
      </p:grpSp>
      <p:sp>
        <p:nvSpPr>
          <p:cNvPr id="172" name="TextBox 171">
            <a:extLst>
              <a:ext uri="{FF2B5EF4-FFF2-40B4-BE49-F238E27FC236}">
                <a16:creationId xmlns:a16="http://schemas.microsoft.com/office/drawing/2014/main" xmlns="" id="{5DB43CEB-C56A-450A-9F3C-B07EEB3658E5}"/>
              </a:ext>
            </a:extLst>
          </p:cNvPr>
          <p:cNvSpPr txBox="1"/>
          <p:nvPr/>
        </p:nvSpPr>
        <p:spPr>
          <a:xfrm>
            <a:off x="4244918" y="9846023"/>
            <a:ext cx="51457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Porosity is in part determined by the particle size distribution </a:t>
            </a:r>
            <a:r>
              <a:rPr lang="en-US" sz="2400" dirty="0">
                <a:hlinkClick r:id="rId12"/>
              </a:rPr>
              <a:t>https://www.dmp.wa.gov.au/Petroleum/Introduction-to-unconventional-25621.aspx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xmlns="" id="{88D29D2F-DEEB-42DF-AFB0-F5D772713BCF}"/>
              </a:ext>
            </a:extLst>
          </p:cNvPr>
          <p:cNvSpPr txBox="1"/>
          <p:nvPr/>
        </p:nvSpPr>
        <p:spPr>
          <a:xfrm>
            <a:off x="571448" y="20072440"/>
            <a:ext cx="89640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000" b="1" dirty="0">
                <a:solidFill>
                  <a:srgbClr val="66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Acknowledgements</a:t>
            </a:r>
          </a:p>
        </p:txBody>
      </p:sp>
      <p:sp>
        <p:nvSpPr>
          <p:cNvPr id="189" name="Text Box 222">
            <a:extLst>
              <a:ext uri="{FF2B5EF4-FFF2-40B4-BE49-F238E27FC236}">
                <a16:creationId xmlns:a16="http://schemas.microsoft.com/office/drawing/2014/main" xmlns="" id="{F388C575-2803-4E57-841E-5BA512F003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778" y="20809088"/>
            <a:ext cx="8338165" cy="102120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Benedict College SURI 2020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HBCU-UP Implementation Project # HRD-1436222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5396959-5C67-4E52-B2A0-BCC8E8864239}"/>
              </a:ext>
            </a:extLst>
          </p:cNvPr>
          <p:cNvSpPr txBox="1"/>
          <p:nvPr/>
        </p:nvSpPr>
        <p:spPr>
          <a:xfrm>
            <a:off x="502676" y="5096406"/>
            <a:ext cx="82145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Water retention in soil can be understood as the water retained by the soil after it drains through the soil pores to join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groundwater.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Porosity is the percentage of total volume of soil that consists of pore spaces.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3D619F8-21CB-4191-A568-1D7707EB8469}"/>
              </a:ext>
            </a:extLst>
          </p:cNvPr>
          <p:cNvSpPr txBox="1"/>
          <p:nvPr/>
        </p:nvSpPr>
        <p:spPr>
          <a:xfrm>
            <a:off x="542567" y="12543377"/>
            <a:ext cx="839116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Extracellular Polymeric </a:t>
            </a:r>
            <a:r>
              <a:rPr lang="en-US" sz="3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Substances</a:t>
            </a:r>
            <a:endParaRPr lang="en-US" sz="3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8B07F45-6AF9-4DE1-BD24-250E851B3067}"/>
              </a:ext>
            </a:extLst>
          </p:cNvPr>
          <p:cNvSpPr txBox="1"/>
          <p:nvPr/>
        </p:nvSpPr>
        <p:spPr>
          <a:xfrm>
            <a:off x="347662" y="13198283"/>
            <a:ext cx="86743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Extracellular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polymeric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ubstances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(EPS) are natural polymers secreted by microorganisms into their environment. Also referred to as biofilm.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EPS is the construction material of bacterial colonies. It retains water, allowing cells to remain hydrated under drying conditions.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22004914" y="10392871"/>
            <a:ext cx="5289311" cy="1331856"/>
            <a:chOff x="26982835" y="6536292"/>
            <a:chExt cx="5289311" cy="1331856"/>
          </a:xfrm>
        </p:grpSpPr>
        <p:pic>
          <p:nvPicPr>
            <p:cNvPr id="166" name="Picture 165">
              <a:extLst>
                <a:ext uri="{FF2B5EF4-FFF2-40B4-BE49-F238E27FC236}">
                  <a16:creationId xmlns:a16="http://schemas.microsoft.com/office/drawing/2014/main" xmlns="" id="{2F134E72-B010-427A-805F-5C0C1F5886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7030907" y="6567212"/>
              <a:ext cx="1387595" cy="1252710"/>
            </a:xfrm>
            <a:prstGeom prst="rect">
              <a:avLst/>
            </a:prstGeom>
          </p:spPr>
        </p:pic>
        <p:pic>
          <p:nvPicPr>
            <p:cNvPr id="167" name="Picture 166">
              <a:extLst>
                <a:ext uri="{FF2B5EF4-FFF2-40B4-BE49-F238E27FC236}">
                  <a16:creationId xmlns:a16="http://schemas.microsoft.com/office/drawing/2014/main" xmlns="" id="{EB570BCA-04BF-42E6-AA25-16CDD6A83B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flipV="1">
              <a:off x="28408801" y="6555310"/>
              <a:ext cx="1335279" cy="1312838"/>
            </a:xfrm>
            <a:prstGeom prst="rect">
              <a:avLst/>
            </a:prstGeom>
          </p:spPr>
        </p:pic>
        <p:pic>
          <p:nvPicPr>
            <p:cNvPr id="168" name="Picture 167">
              <a:extLst>
                <a:ext uri="{FF2B5EF4-FFF2-40B4-BE49-F238E27FC236}">
                  <a16:creationId xmlns:a16="http://schemas.microsoft.com/office/drawing/2014/main" xmlns="" id="{773E3586-904B-4123-B08A-B2CA1AB77E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29694096" y="6567212"/>
              <a:ext cx="1242771" cy="1271101"/>
            </a:xfrm>
            <a:prstGeom prst="rect">
              <a:avLst/>
            </a:prstGeom>
          </p:spPr>
        </p:pic>
        <p:pic>
          <p:nvPicPr>
            <p:cNvPr id="169" name="Picture 168">
              <a:extLst>
                <a:ext uri="{FF2B5EF4-FFF2-40B4-BE49-F238E27FC236}">
                  <a16:creationId xmlns:a16="http://schemas.microsoft.com/office/drawing/2014/main" xmlns="" id="{30797094-1863-43EC-A50D-BE7C68AF0A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0936867" y="6536292"/>
              <a:ext cx="1335279" cy="1300276"/>
            </a:xfrm>
            <a:prstGeom prst="rect">
              <a:avLst/>
            </a:prstGeom>
          </p:spPr>
        </p:pic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xmlns="" id="{22318A9D-0E36-43D7-B6D8-D093D2C75DEA}"/>
                </a:ext>
              </a:extLst>
            </p:cNvPr>
            <p:cNvSpPr/>
            <p:nvPr/>
          </p:nvSpPr>
          <p:spPr>
            <a:xfrm>
              <a:off x="26982835" y="6548615"/>
              <a:ext cx="5261038" cy="130076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2009569" y="11707028"/>
            <a:ext cx="5284655" cy="1300765"/>
            <a:chOff x="21434651" y="9464241"/>
            <a:chExt cx="5213008" cy="1300765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A0C74F8A-FEEF-43F7-8AA8-F0CE885CD3B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85792" y="9473189"/>
              <a:ext cx="1266385" cy="1281647"/>
            </a:xfrm>
            <a:prstGeom prst="rect">
              <a:avLst/>
            </a:prstGeom>
          </p:spPr>
        </p:pic>
        <p:pic>
          <p:nvPicPr>
            <p:cNvPr id="21" name="Picture 20" descr="A close up of a logo&#10;&#10;Description automatically generated">
              <a:extLst>
                <a:ext uri="{FF2B5EF4-FFF2-40B4-BE49-F238E27FC236}">
                  <a16:creationId xmlns:a16="http://schemas.microsoft.com/office/drawing/2014/main" xmlns="" id="{549BD327-9432-49C0-9C0A-A975F15166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65255" y="9488327"/>
              <a:ext cx="1269361" cy="125996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xmlns="" id="{15DB9FD6-F8F1-40FD-B94D-051B0C1FF9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48074" y="9465335"/>
              <a:ext cx="1269361" cy="1268546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xmlns="" id="{A851732E-0D29-41E1-ACA6-1B3D5DC9D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18709" y="9473189"/>
              <a:ext cx="1328950" cy="1221013"/>
            </a:xfrm>
            <a:prstGeom prst="rect">
              <a:avLst/>
            </a:prstGeom>
          </p:spPr>
        </p:pic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xmlns="" id="{F22B8A00-BF57-409D-A64E-29C08C8B6489}"/>
                </a:ext>
              </a:extLst>
            </p:cNvPr>
            <p:cNvSpPr/>
            <p:nvPr/>
          </p:nvSpPr>
          <p:spPr>
            <a:xfrm>
              <a:off x="21434651" y="9464241"/>
              <a:ext cx="5199930" cy="130076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A5EA5C78-3E67-4FDB-9EB4-75C3AAAF2798}"/>
              </a:ext>
            </a:extLst>
          </p:cNvPr>
          <p:cNvSpPr txBox="1"/>
          <p:nvPr/>
        </p:nvSpPr>
        <p:spPr>
          <a:xfrm>
            <a:off x="21893781" y="13337586"/>
            <a:ext cx="58487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prstClr val="black"/>
                </a:solidFill>
                <a:latin typeface="Times New Roman" charset="0"/>
                <a:ea typeface="ＭＳ Ｐゴシック" charset="-128"/>
              </a:rPr>
              <a:t>Fig 7. </a:t>
            </a:r>
            <a:r>
              <a:rPr lang="en-US" sz="2400" dirty="0">
                <a:solidFill>
                  <a:prstClr val="black"/>
                </a:solidFill>
                <a:latin typeface="Times New Roman" charset="0"/>
                <a:ea typeface="ＭＳ Ｐゴシック" charset="-128"/>
              </a:rPr>
              <a:t>Time series of EPS drying in soil, using different </a:t>
            </a:r>
            <a:r>
              <a:rPr lang="en-US" sz="2400" dirty="0" err="1">
                <a:solidFill>
                  <a:prstClr val="black"/>
                </a:solidFill>
                <a:latin typeface="Times New Roman" charset="0"/>
                <a:ea typeface="ＭＳ Ｐゴシック" charset="-128"/>
              </a:rPr>
              <a:t>scalings</a:t>
            </a:r>
            <a:r>
              <a:rPr lang="en-US" sz="2400" dirty="0">
                <a:solidFill>
                  <a:prstClr val="black"/>
                </a:solidFill>
                <a:latin typeface="Times New Roman" charset="0"/>
                <a:ea typeface="ＭＳ Ｐゴシック" charset="-128"/>
              </a:rPr>
              <a:t> of an experimentally- determined EPS potential function.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26E7CEC7-ABA6-4653-9CDE-E0D94A68EB75}"/>
              </a:ext>
            </a:extLst>
          </p:cNvPr>
          <p:cNvSpPr txBox="1"/>
          <p:nvPr/>
        </p:nvSpPr>
        <p:spPr>
          <a:xfrm>
            <a:off x="10176020" y="15257366"/>
            <a:ext cx="1015434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Soil water potential, or matric potential, is a negative pressure that determines how strongly the soil hold water against drainage or evaporation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Bacterial EPS exerts a stronger potential, holding onto water under dryer conditions that unamended soil.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Content Placeholder 2">
            <a:extLst>
              <a:ext uri="{FF2B5EF4-FFF2-40B4-BE49-F238E27FC236}">
                <a16:creationId xmlns:a16="http://schemas.microsoft.com/office/drawing/2014/main" xmlns="" id="{AC4BD5CF-9F7C-487E-BCFE-ADD83C138C02}"/>
              </a:ext>
            </a:extLst>
          </p:cNvPr>
          <p:cNvSpPr txBox="1">
            <a:spLocks/>
          </p:cNvSpPr>
          <p:nvPr/>
        </p:nvSpPr>
        <p:spPr>
          <a:xfrm>
            <a:off x="537283" y="16756350"/>
            <a:ext cx="8354423" cy="305597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None/>
              <a:defRPr sz="768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630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6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260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891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5216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7782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412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043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Rosenzweig, R., U. </a:t>
            </a:r>
            <a:r>
              <a:rPr lang="en-US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Shavit</a:t>
            </a:r>
            <a:r>
              <a:rPr 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A. Furman, 2011. Water retention curves of biofilm-affected soils using xanthan as an analogue. </a:t>
            </a:r>
            <a:r>
              <a:rPr lang="en-US" sz="24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Soil Science Society of America Journal</a:t>
            </a:r>
            <a:r>
              <a:rPr 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76, 61-69.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Watteau</a:t>
            </a:r>
            <a:r>
              <a:rPr 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F, G. </a:t>
            </a:r>
            <a:r>
              <a:rPr lang="en-US" sz="24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Villemin</a:t>
            </a:r>
            <a:r>
              <a:rPr lang="fr-FR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2018.</a:t>
            </a:r>
            <a:r>
              <a:rPr lang="fr-FR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Soil </a:t>
            </a:r>
            <a:r>
              <a:rPr 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Microstructures Examined Through Transmission Electron Microscopy Reveal Soil-Microorganisms Interactions. </a:t>
            </a:r>
            <a:r>
              <a:rPr lang="fr-FR" sz="24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Front Environ. </a:t>
            </a:r>
            <a:r>
              <a:rPr lang="fr-FR" sz="2400" b="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Sci</a:t>
            </a:r>
            <a:r>
              <a:rPr lang="fr-FR" sz="24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fr-FR" sz="24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doi</a:t>
            </a:r>
            <a:r>
              <a:rPr lang="fr-FR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10.3389/fenvs.2018.00106</a:t>
            </a:r>
            <a:endParaRPr lang="en-US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631FA1A5-ADA1-4140-A676-9DC36F27FC8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6498924" y="17276874"/>
            <a:ext cx="4069721" cy="2665874"/>
          </a:xfrm>
          <a:prstGeom prst="rect">
            <a:avLst/>
          </a:prstGeom>
        </p:spPr>
      </p:pic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xmlns="" id="{BE1B4366-0908-4250-9185-672E27140D94}"/>
              </a:ext>
            </a:extLst>
          </p:cNvPr>
          <p:cNvCxnSpPr>
            <a:cxnSpLocks/>
          </p:cNvCxnSpPr>
          <p:nvPr/>
        </p:nvCxnSpPr>
        <p:spPr>
          <a:xfrm flipH="1">
            <a:off x="308544" y="20011585"/>
            <a:ext cx="9305995" cy="0"/>
          </a:xfrm>
          <a:prstGeom prst="line">
            <a:avLst/>
          </a:prstGeom>
          <a:ln w="63500">
            <a:solidFill>
              <a:srgbClr val="99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xmlns="" id="{DFAEE280-4924-44A4-ABD3-A5BE44CCD3B9}"/>
                  </a:ext>
                </a:extLst>
              </p:cNvPr>
              <p:cNvSpPr txBox="1"/>
              <p:nvPr/>
            </p:nvSpPr>
            <p:spPr>
              <a:xfrm>
                <a:off x="11447451" y="18950135"/>
                <a:ext cx="4371352" cy="7022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𝐸𝑃𝑆</m:t>
                              </m:r>
                            </m:sub>
                          </m:sSub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Γ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𝐸𝑃𝑆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𝑠𝑜𝑖𝑙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𝐸𝑃𝑆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DFAEE280-4924-44A4-ABD3-A5BE44CCD3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47451" y="18950135"/>
                <a:ext cx="4371352" cy="702244"/>
              </a:xfrm>
              <a:prstGeom prst="rect">
                <a:avLst/>
              </a:prstGeom>
              <a:blipFill rotWithShape="0"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7" name="Picture 86">
            <a:extLst>
              <a:ext uri="{FF2B5EF4-FFF2-40B4-BE49-F238E27FC236}">
                <a16:creationId xmlns:a16="http://schemas.microsoft.com/office/drawing/2014/main" xmlns="" id="{855E0CBF-CE8D-4A37-8E5C-F7A8CD8950AD}"/>
              </a:ext>
            </a:extLst>
          </p:cNvPr>
          <p:cNvPicPr>
            <a:picLocks noChangeAspect="1"/>
          </p:cNvPicPr>
          <p:nvPr/>
        </p:nvPicPr>
        <p:blipFill>
          <a:blip r:embed="rId22">
            <a:biLevel thresh="75000"/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21624" y="9525292"/>
            <a:ext cx="9744899" cy="1859053"/>
          </a:xfrm>
          <a:prstGeom prst="rect">
            <a:avLst/>
          </a:prstGeom>
        </p:spPr>
      </p:pic>
      <p:sp>
        <p:nvSpPr>
          <p:cNvPr id="96" name="Rectangle 95">
            <a:extLst>
              <a:ext uri="{FF2B5EF4-FFF2-40B4-BE49-F238E27FC236}">
                <a16:creationId xmlns:a16="http://schemas.microsoft.com/office/drawing/2014/main" xmlns="" id="{04A98335-BF76-4BCD-A3FB-A79049DBE511}"/>
              </a:ext>
            </a:extLst>
          </p:cNvPr>
          <p:cNvSpPr/>
          <p:nvPr/>
        </p:nvSpPr>
        <p:spPr>
          <a:xfrm>
            <a:off x="22207479" y="19562710"/>
            <a:ext cx="587984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8.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Simulations of EPS (biofilm) in an aggregated soil geometry.  LBM density boundary conditions vary: a) 85.7 mu/lu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wettest condition),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74 mu/lu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(intermediate), c) 60 mu/lu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driest condition)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xmlns="" id="{8957C05E-DFDB-454B-9CCD-1520A3700564}"/>
              </a:ext>
            </a:extLst>
          </p:cNvPr>
          <p:cNvSpPr txBox="1"/>
          <p:nvPr/>
        </p:nvSpPr>
        <p:spPr>
          <a:xfrm>
            <a:off x="21977788" y="14855384"/>
            <a:ext cx="667268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Effect of LBM Boundary Conditions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xmlns="" id="{CD859DFE-519B-47E7-BC63-4EC700864775}"/>
              </a:ext>
            </a:extLst>
          </p:cNvPr>
          <p:cNvSpPr/>
          <p:nvPr/>
        </p:nvSpPr>
        <p:spPr>
          <a:xfrm>
            <a:off x="9927394" y="11456063"/>
            <a:ext cx="8452265" cy="276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LBM code was implemented in FORTRAN using the Simply Fortran Integrated Development Environment.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24"/>
              </a:rPr>
              <a:t>https://simplyfortran.com/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914400" lvl="1" indent="-4572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LBM code outputs were visualized using MATLAB image processing tools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25"/>
              </a:rPr>
              <a:t>www.mathworks.com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F069DDB2-D213-455C-BFB9-5A0751FCF6FF}"/>
              </a:ext>
            </a:extLst>
          </p:cNvPr>
          <p:cNvSpPr txBox="1"/>
          <p:nvPr/>
        </p:nvSpPr>
        <p:spPr>
          <a:xfrm>
            <a:off x="16498924" y="20163203"/>
            <a:ext cx="41121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6.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EPS potential function from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Rosenzweig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et al. [2012], scaled to LBM units.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xmlns="" id="{CD859DFE-519B-47E7-BC63-4EC700864775}"/>
              </a:ext>
            </a:extLst>
          </p:cNvPr>
          <p:cNvSpPr/>
          <p:nvPr/>
        </p:nvSpPr>
        <p:spPr>
          <a:xfrm>
            <a:off x="20992525" y="5885475"/>
            <a:ext cx="11528550" cy="3022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varied the scaling of the EPS potential function to observe the effects on water retention in a simulated soil geometry.</a:t>
            </a:r>
          </a:p>
          <a:p>
            <a:pPr marL="914400" lvl="1" indent="-4572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Three different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scalings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were used:</a:t>
            </a:r>
          </a:p>
          <a:p>
            <a:pPr marL="457200" lvl="1">
              <a:spcBef>
                <a:spcPct val="20000"/>
              </a:spcBef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A: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EPSpot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-(11.6*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EPS_c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x,y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)^(-2.036))  (least negative/weakest)</a:t>
            </a:r>
          </a:p>
          <a:p>
            <a:pPr marL="457200" lvl="1">
              <a:spcBef>
                <a:spcPct val="20000"/>
              </a:spcBef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B: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EPSpot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-(384*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EPS_c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x,y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)^(-2.036)) (30X stronger)</a:t>
            </a:r>
          </a:p>
          <a:p>
            <a:pPr marL="457200" lvl="1">
              <a:spcBef>
                <a:spcPct val="20000"/>
              </a:spcBef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C: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EPSpot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-(1160*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EPS_c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x,y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)^(-2.036)) (100X stronger)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9480214" y="20763367"/>
            <a:ext cx="32226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a)      </a:t>
            </a:r>
            <a:r>
              <a:rPr lang="en-US" sz="4400" dirty="0" smtClean="0"/>
              <a:t>b</a:t>
            </a:r>
            <a:r>
              <a:rPr lang="en-US" sz="4400" dirty="0"/>
              <a:t>)    </a:t>
            </a:r>
            <a:r>
              <a:rPr lang="en-US" sz="4400" dirty="0" smtClean="0"/>
              <a:t> c</a:t>
            </a:r>
            <a:r>
              <a:rPr lang="en-US" sz="4400" dirty="0"/>
              <a:t>)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xmlns="" id="{CD859DFE-519B-47E7-BC63-4EC700864775}"/>
              </a:ext>
            </a:extLst>
          </p:cNvPr>
          <p:cNvSpPr/>
          <p:nvPr/>
        </p:nvSpPr>
        <p:spPr>
          <a:xfrm>
            <a:off x="21331043" y="16432296"/>
            <a:ext cx="6498846" cy="276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 EPS, representing bacterial colonies in soil aggregates, shrinks more under dryer soil conditions (DBC = 60 mu/lu</a:t>
            </a:r>
            <a:r>
              <a:rPr 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However, EPS still retains more water than the surrounding soil.</a:t>
            </a:r>
          </a:p>
        </p:txBody>
      </p:sp>
      <p:pic>
        <p:nvPicPr>
          <p:cNvPr id="85" name="Picture 84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1509" y="12635958"/>
            <a:ext cx="754737" cy="8189454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2704" y="12597108"/>
            <a:ext cx="754737" cy="8189454"/>
          </a:xfrm>
          <a:prstGeom prst="rect">
            <a:avLst/>
          </a:prstGeom>
        </p:spPr>
      </p:pic>
      <p:pic>
        <p:nvPicPr>
          <p:cNvPr id="110" name="Picture 109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2216" y="12597108"/>
            <a:ext cx="754736" cy="8189454"/>
          </a:xfrm>
          <a:prstGeom prst="rect">
            <a:avLst/>
          </a:prstGeom>
        </p:spPr>
      </p:pic>
      <p:sp>
        <p:nvSpPr>
          <p:cNvPr id="112" name="Rectangle 111"/>
          <p:cNvSpPr/>
          <p:nvPr/>
        </p:nvSpPr>
        <p:spPr>
          <a:xfrm>
            <a:off x="29129972" y="12423186"/>
            <a:ext cx="3392938" cy="9162196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/>
          <p:cNvSpPr txBox="1"/>
          <p:nvPr/>
        </p:nvSpPr>
        <p:spPr>
          <a:xfrm>
            <a:off x="21370211" y="9514524"/>
            <a:ext cx="47414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A</a:t>
            </a:r>
          </a:p>
          <a:p>
            <a:endParaRPr lang="en-US" sz="4400" dirty="0"/>
          </a:p>
          <a:p>
            <a:r>
              <a:rPr lang="en-US" sz="4400" dirty="0"/>
              <a:t>B</a:t>
            </a:r>
          </a:p>
          <a:p>
            <a:endParaRPr lang="en-US" sz="4400" dirty="0"/>
          </a:p>
          <a:p>
            <a:r>
              <a:rPr lang="en-US" sz="4400" dirty="0"/>
              <a:t>C</a:t>
            </a:r>
          </a:p>
        </p:txBody>
      </p:sp>
      <p:pic>
        <p:nvPicPr>
          <p:cNvPr id="3" name="Picture 2" descr="A picture containing photo, building, different, group&#10;&#10;Description automatically generated">
            <a:extLst>
              <a:ext uri="{FF2B5EF4-FFF2-40B4-BE49-F238E27FC236}">
                <a16:creationId xmlns:a16="http://schemas.microsoft.com/office/drawing/2014/main" xmlns="" id="{A9B6FCFE-9D61-46BB-BFC0-BD3811997362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54" y="7462092"/>
            <a:ext cx="3175998" cy="3922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5F8A9677-B087-4DE5-9A55-F090EF5CCE91}"/>
              </a:ext>
            </a:extLst>
          </p:cNvPr>
          <p:cNvPicPr>
            <a:picLocks noChangeAspect="1"/>
          </p:cNvPicPr>
          <p:nvPr/>
        </p:nvPicPr>
        <p:blipFill rotWithShape="1"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" t="7863" r="5902" b="5319"/>
          <a:stretch/>
        </p:blipFill>
        <p:spPr>
          <a:xfrm>
            <a:off x="4398935" y="7224082"/>
            <a:ext cx="4426990" cy="2755452"/>
          </a:xfrm>
          <a:prstGeom prst="rect">
            <a:avLst/>
          </a:prstGeom>
        </p:spPr>
      </p:pic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xmlns="" id="{BE1B4366-0908-4250-9185-672E27140D94}"/>
              </a:ext>
            </a:extLst>
          </p:cNvPr>
          <p:cNvCxnSpPr>
            <a:cxnSpLocks/>
          </p:cNvCxnSpPr>
          <p:nvPr/>
        </p:nvCxnSpPr>
        <p:spPr>
          <a:xfrm flipH="1">
            <a:off x="293304" y="16110145"/>
            <a:ext cx="9305995" cy="0"/>
          </a:xfrm>
          <a:prstGeom prst="line">
            <a:avLst/>
          </a:prstGeom>
          <a:ln w="63500">
            <a:solidFill>
              <a:srgbClr val="99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C74DA5CE-3C87-4733-81A5-287BAB2135CB}"/>
              </a:ext>
            </a:extLst>
          </p:cNvPr>
          <p:cNvSpPr txBox="1"/>
          <p:nvPr/>
        </p:nvSpPr>
        <p:spPr>
          <a:xfrm>
            <a:off x="21721094" y="5183126"/>
            <a:ext cx="775911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Effect of EPS Potential Function</a:t>
            </a:r>
            <a:r>
              <a:rPr lang="en-US" sz="3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206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1720</TotalTime>
  <Words>634</Words>
  <Application>Microsoft Office PowerPoint</Application>
  <PresentationFormat>Custom</PresentationFormat>
  <Paragraphs>54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Cambria Math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Jessica Chau</dc:creator>
  <cp:lastModifiedBy>Jessica Chau</cp:lastModifiedBy>
  <cp:revision>55</cp:revision>
  <dcterms:created xsi:type="dcterms:W3CDTF">2020-07-10T13:13:19Z</dcterms:created>
  <dcterms:modified xsi:type="dcterms:W3CDTF">2020-07-17T02:26:11Z</dcterms:modified>
</cp:coreProperties>
</file>