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71EC80-438D-4F4D-82F6-4E85AC728B9A}" v="4" dt="2020-07-16T22:37:52.6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30" d="100"/>
          <a:sy n="30" d="100"/>
        </p:scale>
        <p:origin x="396" y="-2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7/15/2020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67430" y="1148105"/>
            <a:ext cx="28392120" cy="2322940"/>
          </a:xfrm>
        </p:spPr>
        <p:txBody>
          <a:bodyPr>
            <a:normAutofit/>
          </a:bodyPr>
          <a:lstStyle/>
          <a:p>
            <a:pPr marL="0" marR="0" algn="ctr">
              <a:spcBef>
                <a:spcPts val="0"/>
              </a:spcBef>
              <a:spcAft>
                <a:spcPts val="0"/>
              </a:spcAft>
            </a:pPr>
            <a: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t>The Effects of Physical and Psychological Trauma on Neck Injury Mechanics</a:t>
            </a:r>
            <a:b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t>Kerrion Phillips, advisor DR. Larry L. Lowe </a:t>
            </a:r>
            <a:b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t>Benedict College School of Arts and Science, 1600 Harden Street, Columbia SC 29204   </a:t>
            </a:r>
            <a:endParaRPr lang="en-US" sz="4800" kern="1400" spc="-5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
        <p:nvSpPr>
          <p:cNvPr id="9" name="Text Placeholder 8"/>
          <p:cNvSpPr>
            <a:spLocks noGrp="1"/>
          </p:cNvSpPr>
          <p:nvPr>
            <p:ph type="body" idx="1"/>
          </p:nvPr>
        </p:nvSpPr>
        <p:spPr>
          <a:xfrm>
            <a:off x="936953" y="3611526"/>
            <a:ext cx="4828313" cy="1567036"/>
          </a:xfrm>
        </p:spPr>
        <p:txBody>
          <a:bodyPr>
            <a:normAutofit/>
          </a:bodyPr>
          <a:lstStyle/>
          <a:p>
            <a:r>
              <a:rPr lang="en-US" sz="6600" dirty="0"/>
              <a:t>Introduction </a:t>
            </a:r>
          </a:p>
        </p:txBody>
      </p:sp>
      <p:sp>
        <p:nvSpPr>
          <p:cNvPr id="6" name="Content Placeholder 5"/>
          <p:cNvSpPr>
            <a:spLocks noGrp="1"/>
          </p:cNvSpPr>
          <p:nvPr>
            <p:ph sz="half" idx="2"/>
          </p:nvPr>
        </p:nvSpPr>
        <p:spPr>
          <a:xfrm>
            <a:off x="-1" y="5065297"/>
            <a:ext cx="9927772" cy="7965567"/>
          </a:xfrm>
        </p:spPr>
        <p:txBody>
          <a:bodyPr>
            <a:noAutofit/>
          </a:bodyPr>
          <a:lstStyle/>
          <a:p>
            <a:pPr marL="0" indent="0">
              <a:buNone/>
            </a:pPr>
            <a:r>
              <a:rPr lang="en-US" sz="3600" dirty="0">
                <a:effectLst/>
                <a:latin typeface="Times New Roman" panose="02020603050405020304" pitchFamily="18" charset="0"/>
                <a:ea typeface="Calibri" panose="020F0502020204030204" pitchFamily="34" charset="0"/>
              </a:rPr>
              <a:t>Upon researching Neck strains </a:t>
            </a:r>
            <a:r>
              <a:rPr lang="en-US" sz="3600" dirty="0" err="1">
                <a:effectLst/>
                <a:latin typeface="Times New Roman" panose="02020603050405020304" pitchFamily="18" charset="0"/>
                <a:ea typeface="Calibri" panose="020F0502020204030204" pitchFamily="34" charset="0"/>
              </a:rPr>
              <a:t>i</a:t>
            </a:r>
            <a:r>
              <a:rPr lang="en-US" sz="3600" dirty="0">
                <a:effectLst/>
                <a:latin typeface="Times New Roman" panose="02020603050405020304" pitchFamily="18" charset="0"/>
                <a:ea typeface="Calibri" panose="020F0502020204030204" pitchFamily="34" charset="0"/>
              </a:rPr>
              <a:t> have learned that they extend from somewhat irritating to serious and may confine psychological developments for fundamental errands, for example, getting dressed. Knowing the physical and psychological side effects of neck strain can help recognize the difficult sooner and discover medicines that work. For this examination, I considered neck torment to be a significant indication that happens over the shoulder bones. In that perspective, acquiring the effects of physical and psychological trauma on the neck pain, which is related to people involved in traumatic pain by assuming from what it was caused by. The motivation behind exploration is a continuous procedure of revising and refining theories on traumatic neck pain.</a:t>
            </a:r>
            <a:endParaRPr lang="en-US" sz="3600" dirty="0"/>
          </a:p>
        </p:txBody>
      </p:sp>
      <p:sp>
        <p:nvSpPr>
          <p:cNvPr id="7" name="Text Placeholder 6"/>
          <p:cNvSpPr>
            <a:spLocks noGrp="1"/>
          </p:cNvSpPr>
          <p:nvPr>
            <p:ph type="body" sz="quarter" idx="3"/>
          </p:nvPr>
        </p:nvSpPr>
        <p:spPr>
          <a:xfrm>
            <a:off x="-32508" y="12972440"/>
            <a:ext cx="8977344" cy="1134652"/>
          </a:xfrm>
        </p:spPr>
        <p:txBody>
          <a:bodyPr>
            <a:normAutofit/>
          </a:bodyPr>
          <a:lstStyle/>
          <a:p>
            <a:r>
              <a:rPr lang="en-US" sz="6600" dirty="0"/>
              <a:t>Materials and Method</a:t>
            </a:r>
          </a:p>
        </p:txBody>
      </p:sp>
      <p:sp>
        <p:nvSpPr>
          <p:cNvPr id="8" name="Content Placeholder 7"/>
          <p:cNvSpPr>
            <a:spLocks noGrp="1"/>
          </p:cNvSpPr>
          <p:nvPr>
            <p:ph sz="quarter" idx="4"/>
          </p:nvPr>
        </p:nvSpPr>
        <p:spPr>
          <a:xfrm>
            <a:off x="21958498" y="4906977"/>
            <a:ext cx="10411262" cy="5312341"/>
          </a:xfrm>
        </p:spPr>
        <p:txBody>
          <a:bodyPr>
            <a:normAutofit/>
          </a:bodyPr>
          <a:lstStyle/>
          <a:p>
            <a:pPr marL="0" lvl="0" indent="0" defTabSz="457200">
              <a:lnSpc>
                <a:spcPct val="100000"/>
              </a:lnSpc>
              <a:spcBef>
                <a:spcPts val="0"/>
              </a:spcBef>
              <a:buNone/>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STZhongsong" panose="020B0503020204020204" pitchFamily="2" charset="-122"/>
                <a:cs typeface="Times New Roman" panose="02020603050405020304" pitchFamily="18" charset="0"/>
              </a:rPr>
              <a:t> </a:t>
            </a:r>
            <a:r>
              <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ea typeface="STZhongsong" panose="020B0503020204020204" pitchFamily="2" charset="-122"/>
                <a:cs typeface="Times New Roman" panose="02020603050405020304" pitchFamily="18" charset="0"/>
              </a:rPr>
              <a:t>As a result of unproper mechanics. of ceaseless neck torment, something other than one record might be expected to increase a total wellbeing profile of the patient with neck torment. The instruments picked ought to be dependable, legitimate, and ready to assess the impacts of treatment</a:t>
            </a:r>
            <a:r>
              <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lang="en-US" sz="3500" dirty="0">
                <a:solidFill>
                  <a:prstClr val="black"/>
                </a:solidFill>
                <a:latin typeface="Times New Roman" panose="02020603050405020304" pitchFamily="18" charset="0"/>
                <a:ea typeface="STZhongsong" panose="020B0503020204020204" pitchFamily="2" charset="-122"/>
                <a:cs typeface="Times New Roman" panose="02020603050405020304" pitchFamily="18" charset="0"/>
              </a:rPr>
              <a:t> Depending on the agony can regularly be treated with self-care, or other aid ways is physical therapy or Therapeutic procedures</a:t>
            </a:r>
            <a:endPar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p>
            <a:endParaRPr lang="en-US" sz="4000" dirty="0"/>
          </a:p>
        </p:txBody>
      </p:sp>
      <p:pic>
        <p:nvPicPr>
          <p:cNvPr id="5" name="Picture 4">
            <a:extLst>
              <a:ext uri="{FF2B5EF4-FFF2-40B4-BE49-F238E27FC236}">
                <a16:creationId xmlns:a16="http://schemas.microsoft.com/office/drawing/2014/main" id="{3E89E4F7-49AB-44BA-9C23-45EC9130736A}"/>
              </a:ext>
            </a:extLst>
          </p:cNvPr>
          <p:cNvPicPr>
            <a:picLocks noChangeAspect="1"/>
          </p:cNvPicPr>
          <p:nvPr/>
        </p:nvPicPr>
        <p:blipFill>
          <a:blip r:embed="rId2"/>
          <a:stretch>
            <a:fillRect/>
          </a:stretch>
        </p:blipFill>
        <p:spPr>
          <a:xfrm>
            <a:off x="308835" y="50049"/>
            <a:ext cx="3917191" cy="3917191"/>
          </a:xfrm>
          <a:prstGeom prst="rect">
            <a:avLst/>
          </a:prstGeom>
        </p:spPr>
      </p:pic>
      <p:sp>
        <p:nvSpPr>
          <p:cNvPr id="11" name="TextBox 10">
            <a:extLst>
              <a:ext uri="{FF2B5EF4-FFF2-40B4-BE49-F238E27FC236}">
                <a16:creationId xmlns:a16="http://schemas.microsoft.com/office/drawing/2014/main" id="{80FB2248-3F09-440D-A0E8-973252382B89}"/>
              </a:ext>
            </a:extLst>
          </p:cNvPr>
          <p:cNvSpPr txBox="1"/>
          <p:nvPr/>
        </p:nvSpPr>
        <p:spPr>
          <a:xfrm>
            <a:off x="13501723" y="3959417"/>
            <a:ext cx="2326495" cy="830997"/>
          </a:xfrm>
          <a:prstGeom prst="rect">
            <a:avLst/>
          </a:prstGeom>
          <a:noFill/>
        </p:spPr>
        <p:txBody>
          <a:bodyPr wrap="square" rtlCol="0">
            <a:spAutoFit/>
          </a:bodyPr>
          <a:lstStyle/>
          <a:p>
            <a:r>
              <a:rPr lang="en-US" sz="4800" b="1" dirty="0">
                <a:latin typeface="Times New Roman" panose="02020603050405020304" pitchFamily="18" charset="0"/>
                <a:cs typeface="Times New Roman" panose="02020603050405020304" pitchFamily="18" charset="0"/>
              </a:rPr>
              <a:t>Results</a:t>
            </a:r>
          </a:p>
        </p:txBody>
      </p:sp>
      <p:sp>
        <p:nvSpPr>
          <p:cNvPr id="16" name="TextBox 15">
            <a:extLst>
              <a:ext uri="{FF2B5EF4-FFF2-40B4-BE49-F238E27FC236}">
                <a16:creationId xmlns:a16="http://schemas.microsoft.com/office/drawing/2014/main" id="{15918F4F-634A-410E-B215-B5E552101C19}"/>
              </a:ext>
            </a:extLst>
          </p:cNvPr>
          <p:cNvSpPr txBox="1"/>
          <p:nvPr/>
        </p:nvSpPr>
        <p:spPr>
          <a:xfrm>
            <a:off x="25159022" y="3979545"/>
            <a:ext cx="8046720" cy="830997"/>
          </a:xfrm>
          <a:prstGeom prst="rect">
            <a:avLst/>
          </a:prstGeom>
          <a:noFill/>
        </p:spPr>
        <p:txBody>
          <a:bodyPr wrap="square" rtlCol="0">
            <a:spAutoFit/>
          </a:bodyPr>
          <a:lstStyle/>
          <a:p>
            <a:r>
              <a:rPr lang="en-US" sz="4800" b="1" dirty="0">
                <a:latin typeface="Times New Roman" panose="02020603050405020304" pitchFamily="18" charset="0"/>
                <a:cs typeface="Times New Roman" panose="02020603050405020304" pitchFamily="18" charset="0"/>
              </a:rPr>
              <a:t>Conclusion</a:t>
            </a:r>
          </a:p>
        </p:txBody>
      </p:sp>
      <p:sp>
        <p:nvSpPr>
          <p:cNvPr id="19" name="TextBox 18">
            <a:extLst>
              <a:ext uri="{FF2B5EF4-FFF2-40B4-BE49-F238E27FC236}">
                <a16:creationId xmlns:a16="http://schemas.microsoft.com/office/drawing/2014/main" id="{D667FF76-7C18-4060-9436-0FF7BB1A2E3C}"/>
              </a:ext>
            </a:extLst>
          </p:cNvPr>
          <p:cNvSpPr txBox="1"/>
          <p:nvPr/>
        </p:nvSpPr>
        <p:spPr>
          <a:xfrm>
            <a:off x="25159019" y="9654358"/>
            <a:ext cx="3148231" cy="830997"/>
          </a:xfrm>
          <a:prstGeom prst="rect">
            <a:avLst/>
          </a:prstGeom>
          <a:noFill/>
        </p:spPr>
        <p:txBody>
          <a:bodyPr wrap="square" rtlCol="0">
            <a:spAutoFit/>
          </a:bodyPr>
          <a:lstStyle/>
          <a:p>
            <a:r>
              <a:rPr lang="en-US" sz="4800" b="1" dirty="0">
                <a:latin typeface="Times New Roman" panose="02020603050405020304" pitchFamily="18" charset="0"/>
                <a:cs typeface="Times New Roman" panose="02020603050405020304" pitchFamily="18" charset="0"/>
              </a:rPr>
              <a:t>Literature</a:t>
            </a:r>
          </a:p>
        </p:txBody>
      </p:sp>
      <p:sp>
        <p:nvSpPr>
          <p:cNvPr id="20" name="TextBox 19">
            <a:extLst>
              <a:ext uri="{FF2B5EF4-FFF2-40B4-BE49-F238E27FC236}">
                <a16:creationId xmlns:a16="http://schemas.microsoft.com/office/drawing/2014/main" id="{3B790286-9E1C-4458-9753-3009F959C4EA}"/>
              </a:ext>
            </a:extLst>
          </p:cNvPr>
          <p:cNvSpPr txBox="1"/>
          <p:nvPr/>
        </p:nvSpPr>
        <p:spPr>
          <a:xfrm>
            <a:off x="23941057" y="17550556"/>
            <a:ext cx="5104694" cy="830997"/>
          </a:xfrm>
          <a:prstGeom prst="rect">
            <a:avLst/>
          </a:prstGeom>
          <a:noFill/>
        </p:spPr>
        <p:txBody>
          <a:bodyPr wrap="square" rtlCol="0">
            <a:spAutoFit/>
          </a:bodyPr>
          <a:lstStyle/>
          <a:p>
            <a:r>
              <a:rPr lang="en-US" sz="4800" b="1" dirty="0">
                <a:latin typeface="Times New Roman" panose="02020603050405020304" pitchFamily="18" charset="0"/>
                <a:cs typeface="Times New Roman" panose="02020603050405020304" pitchFamily="18" charset="0"/>
              </a:rPr>
              <a:t>Acknowledgement </a:t>
            </a:r>
          </a:p>
        </p:txBody>
      </p:sp>
      <p:pic>
        <p:nvPicPr>
          <p:cNvPr id="14" name="Picture 13">
            <a:extLst>
              <a:ext uri="{FF2B5EF4-FFF2-40B4-BE49-F238E27FC236}">
                <a16:creationId xmlns:a16="http://schemas.microsoft.com/office/drawing/2014/main" id="{6E2E09B7-0526-4238-B016-468A41BA40E5}"/>
              </a:ext>
            </a:extLst>
          </p:cNvPr>
          <p:cNvPicPr>
            <a:picLocks noChangeAspect="1"/>
          </p:cNvPicPr>
          <p:nvPr/>
        </p:nvPicPr>
        <p:blipFill>
          <a:blip r:embed="rId3"/>
          <a:stretch>
            <a:fillRect/>
          </a:stretch>
        </p:blipFill>
        <p:spPr>
          <a:xfrm>
            <a:off x="-32508" y="18842897"/>
            <a:ext cx="7482535" cy="2095110"/>
          </a:xfrm>
          <a:prstGeom prst="rect">
            <a:avLst/>
          </a:prstGeom>
        </p:spPr>
      </p:pic>
      <p:pic>
        <p:nvPicPr>
          <p:cNvPr id="21" name="Picture 20">
            <a:extLst>
              <a:ext uri="{FF2B5EF4-FFF2-40B4-BE49-F238E27FC236}">
                <a16:creationId xmlns:a16="http://schemas.microsoft.com/office/drawing/2014/main" id="{FD8A9A11-9D12-4B06-83F0-1F2E7BE4DF71}"/>
              </a:ext>
            </a:extLst>
          </p:cNvPr>
          <p:cNvPicPr>
            <a:picLocks noChangeAspect="1"/>
          </p:cNvPicPr>
          <p:nvPr/>
        </p:nvPicPr>
        <p:blipFill>
          <a:blip r:embed="rId4"/>
          <a:stretch>
            <a:fillRect/>
          </a:stretch>
        </p:blipFill>
        <p:spPr>
          <a:xfrm>
            <a:off x="11348442" y="4922022"/>
            <a:ext cx="7383320" cy="5112424"/>
          </a:xfrm>
          <a:prstGeom prst="rect">
            <a:avLst/>
          </a:prstGeom>
        </p:spPr>
      </p:pic>
      <p:sp>
        <p:nvSpPr>
          <p:cNvPr id="22" name="TextBox 21">
            <a:extLst>
              <a:ext uri="{FF2B5EF4-FFF2-40B4-BE49-F238E27FC236}">
                <a16:creationId xmlns:a16="http://schemas.microsoft.com/office/drawing/2014/main" id="{3DCCBF2A-8EDF-4DF1-A3D3-F86BEA8BF5EF}"/>
              </a:ext>
            </a:extLst>
          </p:cNvPr>
          <p:cNvSpPr txBox="1"/>
          <p:nvPr/>
        </p:nvSpPr>
        <p:spPr>
          <a:xfrm>
            <a:off x="-9743" y="14178692"/>
            <a:ext cx="10254343" cy="4401205"/>
          </a:xfrm>
          <a:prstGeom prst="rect">
            <a:avLst/>
          </a:prstGeom>
          <a:noFill/>
        </p:spPr>
        <p:txBody>
          <a:bodyPr wrap="square" rtlCol="0">
            <a:spAutoFit/>
          </a:bodyPr>
          <a:lstStyle/>
          <a:p>
            <a:r>
              <a:rPr lang="en-US" sz="3500" dirty="0">
                <a:latin typeface="Times New Roman" panose="02020603050405020304" pitchFamily="18" charset="0"/>
                <a:cs typeface="Times New Roman" panose="02020603050405020304" pitchFamily="18" charset="0"/>
              </a:rPr>
              <a:t>Researching The Effects of  Physical and Psychological Trauma on Neck Injury Mechanics an understanding the difference in what causes the neck to have pain, Through testing A mixed dummy-human FE model which was developed by replacing the head-neck portion of the Hybrid III model with a well-validated head-neck human model that can simulate the activation behavior of neck muscles. </a:t>
            </a:r>
          </a:p>
        </p:txBody>
      </p:sp>
      <p:sp>
        <p:nvSpPr>
          <p:cNvPr id="25" name="TextBox 24">
            <a:extLst>
              <a:ext uri="{FF2B5EF4-FFF2-40B4-BE49-F238E27FC236}">
                <a16:creationId xmlns:a16="http://schemas.microsoft.com/office/drawing/2014/main" id="{F37D39FB-9F16-423A-9FD3-D21B57BA1F19}"/>
              </a:ext>
            </a:extLst>
          </p:cNvPr>
          <p:cNvSpPr txBox="1"/>
          <p:nvPr/>
        </p:nvSpPr>
        <p:spPr>
          <a:xfrm>
            <a:off x="21096511" y="10733986"/>
            <a:ext cx="11273246" cy="6500241"/>
          </a:xfrm>
          <a:prstGeom prst="rect">
            <a:avLst/>
          </a:prstGeom>
          <a:noFill/>
        </p:spPr>
        <p:txBody>
          <a:bodyPr wrap="square" rtlCol="0">
            <a:spAutoFit/>
          </a:bodyPr>
          <a:lstStyle/>
          <a:p>
            <a:pPr marL="306000" marR="0" lvl="0" indent="-306000" algn="l" defTabSz="457200" rtl="0" eaLnBrk="1" fontAlgn="auto" latinLnBrk="0" hangingPunct="1">
              <a:lnSpc>
                <a:spcPct val="100000"/>
              </a:lnSpc>
              <a:spcBef>
                <a:spcPct val="20000"/>
              </a:spcBef>
              <a:spcAft>
                <a:spcPts val="600"/>
              </a:spcAft>
              <a:buClr>
                <a:srgbClr val="4590B8"/>
              </a:buClr>
              <a:buSzPct val="92000"/>
              <a:buFont typeface="Wingdings 2" panose="05020102010507070707" pitchFamily="18" charset="2"/>
              <a:buChar char=""/>
              <a:tabLst/>
              <a:defRPr/>
            </a:pPr>
            <a:r>
              <a:rPr kumimoji="0" lang="en-US" sz="32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Van Eerd M, de Meij N, Dortangs E. Long-term follow-up of cervical facet medial branch </a:t>
            </a:r>
            <a:r>
              <a:rPr kumimoji="0" lang="en-US" sz="36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radiofrequency treatment with the single posterior-lateral approach: an exploratory study. Pain Pract. 2014; 14(1):8-15. doi: 10.1111/papr.12043. Epub 2013 Mar 18.</a:t>
            </a:r>
          </a:p>
          <a:p>
            <a:pPr marL="306000" marR="0" lvl="0" indent="-306000" algn="l" defTabSz="457200" rtl="0" eaLnBrk="1" fontAlgn="auto" latinLnBrk="0" hangingPunct="1">
              <a:lnSpc>
                <a:spcPct val="100000"/>
              </a:lnSpc>
              <a:spcBef>
                <a:spcPct val="20000"/>
              </a:spcBef>
              <a:spcAft>
                <a:spcPts val="600"/>
              </a:spcAft>
              <a:buClr>
                <a:srgbClr val="4590B8"/>
              </a:buClr>
              <a:buSzPct val="92000"/>
              <a:buFont typeface="Wingdings 2" panose="05020102010507070707" pitchFamily="18" charset="2"/>
              <a:buChar char=""/>
              <a:tabLst/>
              <a:defRPr/>
            </a:pPr>
            <a:r>
              <a:rPr kumimoji="0" lang="en-US" sz="36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Brinjikji W. Systematic literature review of imaging features of spinal degeneration in asymptomatic populations. AJNR Am J Neuroradiol. 2015 Apr;36(4):811-6. doi: 10.3174/ajnr.A4173</a:t>
            </a:r>
          </a:p>
          <a:p>
            <a:pPr marL="306000" marR="0" lvl="0" indent="-306000" algn="l" defTabSz="457200" rtl="0" eaLnBrk="1" fontAlgn="auto" latinLnBrk="0" hangingPunct="1">
              <a:lnSpc>
                <a:spcPct val="100000"/>
              </a:lnSpc>
              <a:spcBef>
                <a:spcPct val="20000"/>
              </a:spcBef>
              <a:spcAft>
                <a:spcPts val="600"/>
              </a:spcAft>
              <a:buClr>
                <a:srgbClr val="4590B8"/>
              </a:buClr>
              <a:buSzPct val="92000"/>
              <a:buFont typeface="Wingdings 2" panose="05020102010507070707" pitchFamily="18" charset="2"/>
              <a:buChar char=""/>
              <a:tabLst/>
              <a:defRPr/>
            </a:pPr>
            <a:r>
              <a:rPr kumimoji="0" lang="en-US" sz="36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World Health Organization, Global Status Report on Road Safety 2015, World Health Organization, 2015</a:t>
            </a:r>
            <a:r>
              <a:rPr kumimoji="0" lang="en-US" sz="3600" b="0" i="0" u="none" strike="noStrike" kern="1200" cap="none" spc="0" normalizeH="0" baseline="0" noProof="0" dirty="0">
                <a:ln>
                  <a:noFill/>
                </a:ln>
                <a:solidFill>
                  <a:srgbClr val="3D3D3D"/>
                </a:solidFill>
                <a:effectLst/>
                <a:uLnTx/>
                <a:uFillTx/>
                <a:latin typeface="Times New Roman" panose="02020603050405020304" pitchFamily="18" charset="0"/>
                <a:cs typeface="Times New Roman" panose="02020603050405020304" pitchFamily="18" charset="0"/>
              </a:rPr>
              <a:t>.</a:t>
            </a:r>
          </a:p>
        </p:txBody>
      </p:sp>
      <p:pic>
        <p:nvPicPr>
          <p:cNvPr id="26" name="Picture 25">
            <a:extLst>
              <a:ext uri="{FF2B5EF4-FFF2-40B4-BE49-F238E27FC236}">
                <a16:creationId xmlns:a16="http://schemas.microsoft.com/office/drawing/2014/main" id="{E92E9CD9-276E-46DA-A9A6-BAB91C67EFB3}"/>
              </a:ext>
            </a:extLst>
          </p:cNvPr>
          <p:cNvPicPr>
            <a:picLocks noChangeAspect="1"/>
          </p:cNvPicPr>
          <p:nvPr/>
        </p:nvPicPr>
        <p:blipFill>
          <a:blip r:embed="rId5"/>
          <a:stretch>
            <a:fillRect/>
          </a:stretch>
        </p:blipFill>
        <p:spPr>
          <a:xfrm>
            <a:off x="12134067" y="10066771"/>
            <a:ext cx="5359223" cy="7514315"/>
          </a:xfrm>
          <a:prstGeom prst="rect">
            <a:avLst/>
          </a:prstGeom>
        </p:spPr>
      </p:pic>
      <p:sp>
        <p:nvSpPr>
          <p:cNvPr id="27" name="TextBox 26">
            <a:extLst>
              <a:ext uri="{FF2B5EF4-FFF2-40B4-BE49-F238E27FC236}">
                <a16:creationId xmlns:a16="http://schemas.microsoft.com/office/drawing/2014/main" id="{BA8F3F34-6676-4E06-927A-CA6CBABDA296}"/>
              </a:ext>
            </a:extLst>
          </p:cNvPr>
          <p:cNvSpPr txBox="1"/>
          <p:nvPr/>
        </p:nvSpPr>
        <p:spPr>
          <a:xfrm>
            <a:off x="22991868" y="18697882"/>
            <a:ext cx="9377889" cy="2800767"/>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Dr. Jessica </a:t>
            </a:r>
            <a:r>
              <a:rPr lang="en-US" sz="4400" dirty="0" err="1">
                <a:latin typeface="Times New Roman" panose="02020603050405020304" pitchFamily="18" charset="0"/>
                <a:cs typeface="Times New Roman" panose="02020603050405020304" pitchFamily="18" charset="0"/>
              </a:rPr>
              <a:t>Furrer</a:t>
            </a:r>
            <a:r>
              <a:rPr lang="en-US" sz="4400" dirty="0">
                <a:latin typeface="Times New Roman" panose="02020603050405020304" pitchFamily="18" charset="0"/>
                <a:cs typeface="Times New Roman" panose="02020603050405020304" pitchFamily="18" charset="0"/>
              </a:rPr>
              <a:t>, Dr. Larry L Lowe SURI HBCU-UP Implementation project# HRD-1436222 Benedict College SC</a:t>
            </a:r>
          </a:p>
        </p:txBody>
      </p:sp>
      <p:pic>
        <p:nvPicPr>
          <p:cNvPr id="28" name="Picture 27">
            <a:extLst>
              <a:ext uri="{FF2B5EF4-FFF2-40B4-BE49-F238E27FC236}">
                <a16:creationId xmlns:a16="http://schemas.microsoft.com/office/drawing/2014/main" id="{D7251AD3-FB59-44AE-B5A5-FF76E3DF56FB}"/>
              </a:ext>
            </a:extLst>
          </p:cNvPr>
          <p:cNvPicPr>
            <a:picLocks noChangeAspect="1"/>
          </p:cNvPicPr>
          <p:nvPr/>
        </p:nvPicPr>
        <p:blipFill>
          <a:blip r:embed="rId6"/>
          <a:stretch>
            <a:fillRect/>
          </a:stretch>
        </p:blipFill>
        <p:spPr>
          <a:xfrm>
            <a:off x="12248877" y="17465426"/>
            <a:ext cx="5359223" cy="4228519"/>
          </a:xfrm>
          <a:prstGeom prst="rect">
            <a:avLst/>
          </a:prstGeom>
        </p:spPr>
      </p:pic>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BFE9B06D1DF648A421899AC44B9837" ma:contentTypeVersion="7" ma:contentTypeDescription="Create a new document." ma:contentTypeScope="" ma:versionID="e592a28ff799f72d4b5b89eab834f1ab">
  <xsd:schema xmlns:xsd="http://www.w3.org/2001/XMLSchema" xmlns:xs="http://www.w3.org/2001/XMLSchema" xmlns:p="http://schemas.microsoft.com/office/2006/metadata/properties" xmlns:ns3="89998f3b-8aef-4fb3-ad78-6b6765b85677" xmlns:ns4="e62af836-11f7-4e52-8181-a0fe1ad8e7b6" targetNamespace="http://schemas.microsoft.com/office/2006/metadata/properties" ma:root="true" ma:fieldsID="60d1f8a37e3f905cda1f90b9d53133f5" ns3:_="" ns4:_="">
    <xsd:import namespace="89998f3b-8aef-4fb3-ad78-6b6765b85677"/>
    <xsd:import namespace="e62af836-11f7-4e52-8181-a0fe1ad8e7b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998f3b-8aef-4fb3-ad78-6b6765b856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62af836-11f7-4e52-8181-a0fe1ad8e7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A10738B-7812-4580-9DB3-2905DEBB47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998f3b-8aef-4fb3-ad78-6b6765b85677"/>
    <ds:schemaRef ds:uri="e62af836-11f7-4e52-8181-a0fe1ad8e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28617E6-C3F0-4192-B0E9-64CBF7AA18EF}">
  <ds:schemaRefs>
    <ds:schemaRef ds:uri="http://schemas.microsoft.com/sharepoint/v3/contenttype/forms"/>
  </ds:schemaRefs>
</ds:datastoreItem>
</file>

<file path=customXml/itemProps3.xml><?xml version="1.0" encoding="utf-8"?>
<ds:datastoreItem xmlns:ds="http://schemas.openxmlformats.org/officeDocument/2006/customXml" ds:itemID="{D2A8FF03-88A7-46C3-80ED-6C305A748D3E}">
  <ds:schemaRefs>
    <ds:schemaRef ds:uri="http://purl.org/dc/terms/"/>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dcmitype/"/>
    <ds:schemaRef ds:uri="http://schemas.openxmlformats.org/package/2006/metadata/core-properties"/>
    <ds:schemaRef ds:uri="e62af836-11f7-4e52-8181-a0fe1ad8e7b6"/>
    <ds:schemaRef ds:uri="89998f3b-8aef-4fb3-ad78-6b6765b8567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1392</TotalTime>
  <Words>430</Words>
  <Application>Microsoft Office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Times New Roman</vt:lpstr>
      <vt:lpstr>Wingdings 2</vt:lpstr>
      <vt:lpstr>Office Theme</vt:lpstr>
      <vt:lpstr>The Effects of Physical and Psychological Trauma on Neck Injury Mechanics Kerrion Phillips, advisor DR. Larry L. Lowe  Benedict College School of Arts and Science, 1600 Harden Street, Columbia SC 29204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Kerrion Phillips</cp:lastModifiedBy>
  <cp:revision>19</cp:revision>
  <dcterms:created xsi:type="dcterms:W3CDTF">2020-07-10T13:13:19Z</dcterms:created>
  <dcterms:modified xsi:type="dcterms:W3CDTF">2020-07-16T23:36:33Z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0x010100EABFE9B06D1DF648A421899AC44B9837</vt:lpwstr>
  </property>
</Properties>
</file>