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3" d="100"/>
          <a:sy n="23" d="100"/>
        </p:scale>
        <p:origin x="104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5605761" y="3743779"/>
            <a:ext cx="17333406" cy="15980166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0242" y="1706882"/>
            <a:ext cx="22156967" cy="9997443"/>
          </a:xfrm>
        </p:spPr>
        <p:txBody>
          <a:bodyPr anchor="b">
            <a:normAutofit/>
          </a:bodyPr>
          <a:lstStyle>
            <a:lvl1pPr algn="l">
              <a:defRPr sz="1408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12300378"/>
            <a:ext cx="17835300" cy="6123091"/>
          </a:xfrm>
        </p:spPr>
        <p:txBody>
          <a:bodyPr anchor="t">
            <a:normAutofit/>
          </a:bodyPr>
          <a:lstStyle>
            <a:lvl1pPr marL="0" indent="0" algn="l">
              <a:buNone/>
              <a:defRPr sz="6400">
                <a:solidFill>
                  <a:schemeClr val="bg2">
                    <a:lumMod val="75000"/>
                  </a:schemeClr>
                </a:solidFill>
              </a:defRPr>
            </a:lvl1pPr>
            <a:lvl2pPr marL="146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2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8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77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890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2" y="14386560"/>
            <a:ext cx="23597521" cy="4876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1920240" y="1706880"/>
            <a:ext cx="29077920" cy="999744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120"/>
            </a:lvl1pPr>
            <a:lvl2pPr marL="1463040" indent="0">
              <a:buNone/>
              <a:defRPr sz="5120"/>
            </a:lvl2pPr>
            <a:lvl3pPr marL="2926080" indent="0">
              <a:buNone/>
              <a:defRPr sz="5120"/>
            </a:lvl3pPr>
            <a:lvl4pPr marL="4389120" indent="0">
              <a:buNone/>
              <a:defRPr sz="5120"/>
            </a:lvl4pPr>
            <a:lvl5pPr marL="5852160" indent="0">
              <a:buNone/>
              <a:defRPr sz="5120"/>
            </a:lvl5pPr>
            <a:lvl6pPr marL="7315200" indent="0">
              <a:buNone/>
              <a:defRPr sz="5120"/>
            </a:lvl6pPr>
            <a:lvl7pPr marL="8778240" indent="0">
              <a:buNone/>
              <a:defRPr sz="5120"/>
            </a:lvl7pPr>
            <a:lvl8pPr marL="10241280" indent="0">
              <a:buNone/>
              <a:defRPr sz="5120"/>
            </a:lvl8pPr>
            <a:lvl9pPr marL="11704320" indent="0">
              <a:buNone/>
              <a:defRPr sz="512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743207" y="12300374"/>
            <a:ext cx="26212795" cy="146304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5120"/>
            </a:lvl1pPr>
            <a:lvl2pPr marL="1463040" indent="0">
              <a:buFontTx/>
              <a:buNone/>
              <a:defRPr/>
            </a:lvl2pPr>
            <a:lvl3pPr marL="2926080" indent="0">
              <a:buFontTx/>
              <a:buNone/>
              <a:defRPr/>
            </a:lvl3pPr>
            <a:lvl4pPr marL="4389120" indent="0">
              <a:buFontTx/>
              <a:buNone/>
              <a:defRPr/>
            </a:lvl4pPr>
            <a:lvl5pPr marL="585216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043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0" y="1706880"/>
            <a:ext cx="29077920" cy="9265920"/>
          </a:xfrm>
        </p:spPr>
        <p:txBody>
          <a:bodyPr anchor="ctr">
            <a:normAutofit/>
          </a:bodyPr>
          <a:lstStyle>
            <a:lvl1pPr algn="l">
              <a:defRPr sz="896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13167360"/>
            <a:ext cx="22980787" cy="6096000"/>
          </a:xfrm>
        </p:spPr>
        <p:txBody>
          <a:bodyPr anchor="ctr">
            <a:normAutofit/>
          </a:bodyPr>
          <a:lstStyle>
            <a:lvl1pPr marL="0" indent="0" algn="l">
              <a:buNone/>
              <a:defRPr sz="5760">
                <a:solidFill>
                  <a:schemeClr val="bg2">
                    <a:lumMod val="75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9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2621" y="1706880"/>
            <a:ext cx="24695233" cy="9265920"/>
          </a:xfrm>
        </p:spPr>
        <p:txBody>
          <a:bodyPr anchor="ctr">
            <a:normAutofit/>
          </a:bodyPr>
          <a:lstStyle>
            <a:lvl1pPr algn="l">
              <a:defRPr sz="896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40482" y="10972800"/>
            <a:ext cx="23048881" cy="154432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1463040" indent="0">
              <a:buFontTx/>
              <a:buNone/>
              <a:defRPr/>
            </a:lvl2pPr>
            <a:lvl3pPr marL="2926080" indent="0">
              <a:buFontTx/>
              <a:buNone/>
              <a:defRPr/>
            </a:lvl3pPr>
            <a:lvl4pPr marL="4389120" indent="0">
              <a:buFontTx/>
              <a:buNone/>
              <a:defRPr/>
            </a:lvl4pPr>
            <a:lvl5pPr marL="585216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2" y="13763424"/>
            <a:ext cx="22976500" cy="5499936"/>
          </a:xfrm>
        </p:spPr>
        <p:txBody>
          <a:bodyPr anchor="ctr">
            <a:normAutofit/>
          </a:bodyPr>
          <a:lstStyle>
            <a:lvl1pPr marL="0" indent="0" algn="l">
              <a:buNone/>
              <a:defRPr sz="6400">
                <a:solidFill>
                  <a:schemeClr val="bg2">
                    <a:lumMod val="75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22962" y="2273997"/>
            <a:ext cx="1646348" cy="1871283"/>
          </a:xfrm>
          <a:prstGeom prst="rect">
            <a:avLst/>
          </a:prstGeom>
        </p:spPr>
        <p:txBody>
          <a:bodyPr vert="horz" lIns="292608" tIns="146304" rIns="292608" bIns="146304" rtlCol="0" anchor="ctr">
            <a:noAutofit/>
          </a:bodyPr>
          <a:lstStyle/>
          <a:p>
            <a:pPr lvl="0"/>
            <a:r>
              <a:rPr lang="en-US" sz="256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706322" y="8859523"/>
            <a:ext cx="1646348" cy="1871283"/>
          </a:xfrm>
          <a:prstGeom prst="rect">
            <a:avLst/>
          </a:prstGeom>
        </p:spPr>
        <p:txBody>
          <a:bodyPr vert="horz" lIns="292608" tIns="146304" rIns="292608" bIns="146304" rtlCol="0" anchor="ctr">
            <a:noAutofit/>
          </a:bodyPr>
          <a:lstStyle/>
          <a:p>
            <a:pPr lvl="0" algn="r"/>
            <a:r>
              <a:rPr lang="en-US" sz="256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2264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2" y="10972800"/>
            <a:ext cx="22976500" cy="5431680"/>
          </a:xfrm>
        </p:spPr>
        <p:txBody>
          <a:bodyPr anchor="b">
            <a:normAutofit/>
          </a:bodyPr>
          <a:lstStyle>
            <a:lvl1pPr algn="l">
              <a:defRPr sz="896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16425538"/>
            <a:ext cx="22980787" cy="2837821"/>
          </a:xfrm>
        </p:spPr>
        <p:txBody>
          <a:bodyPr anchor="t">
            <a:normAutofit/>
          </a:bodyPr>
          <a:lstStyle>
            <a:lvl1pPr marL="0" indent="0" algn="l">
              <a:buNone/>
              <a:defRPr sz="5760">
                <a:solidFill>
                  <a:schemeClr val="bg2">
                    <a:lumMod val="75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9474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2622" y="1706880"/>
            <a:ext cx="24695230" cy="9265920"/>
          </a:xfrm>
        </p:spPr>
        <p:txBody>
          <a:bodyPr anchor="ctr">
            <a:normAutofit/>
          </a:bodyPr>
          <a:lstStyle>
            <a:lvl1pPr algn="l">
              <a:defRPr sz="896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20242" y="12435840"/>
            <a:ext cx="22976500" cy="3359571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6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15849600"/>
            <a:ext cx="22976496" cy="3413760"/>
          </a:xfrm>
        </p:spPr>
        <p:txBody>
          <a:bodyPr anchor="t">
            <a:normAutofit/>
          </a:bodyPr>
          <a:lstStyle>
            <a:lvl1pPr marL="0" indent="0" algn="l">
              <a:buNone/>
              <a:defRPr sz="5760">
                <a:solidFill>
                  <a:schemeClr val="bg2">
                    <a:lumMod val="75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22962" y="2273997"/>
            <a:ext cx="1646348" cy="1871283"/>
          </a:xfrm>
          <a:prstGeom prst="rect">
            <a:avLst/>
          </a:prstGeom>
        </p:spPr>
        <p:txBody>
          <a:bodyPr vert="horz" lIns="292608" tIns="146304" rIns="292608" bIns="146304" rtlCol="0" anchor="ctr">
            <a:noAutofit/>
          </a:bodyPr>
          <a:lstStyle/>
          <a:p>
            <a:pPr lvl="0"/>
            <a:r>
              <a:rPr lang="en-US" sz="256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706322" y="8859523"/>
            <a:ext cx="1646348" cy="1871283"/>
          </a:xfrm>
          <a:prstGeom prst="rect">
            <a:avLst/>
          </a:prstGeom>
        </p:spPr>
        <p:txBody>
          <a:bodyPr vert="horz" lIns="292608" tIns="146304" rIns="292608" bIns="146304" rtlCol="0" anchor="ctr">
            <a:noAutofit/>
          </a:bodyPr>
          <a:lstStyle/>
          <a:p>
            <a:pPr lvl="0" algn="r"/>
            <a:r>
              <a:rPr lang="en-US" sz="256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9104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0" y="1706880"/>
            <a:ext cx="27092369" cy="926592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896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20242" y="12571309"/>
            <a:ext cx="22976500" cy="268224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6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15253554"/>
            <a:ext cx="22976496" cy="4009808"/>
          </a:xfrm>
        </p:spPr>
        <p:txBody>
          <a:bodyPr anchor="t">
            <a:normAutofit/>
          </a:bodyPr>
          <a:lstStyle>
            <a:lvl1pPr marL="0" indent="0" algn="l">
              <a:buNone/>
              <a:defRPr sz="5760">
                <a:solidFill>
                  <a:schemeClr val="bg2">
                    <a:lumMod val="75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6738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2" y="14386560"/>
            <a:ext cx="23597521" cy="4876800"/>
          </a:xfrm>
        </p:spPr>
        <p:txBody>
          <a:bodyPr>
            <a:normAutofit/>
          </a:bodyPr>
          <a:lstStyle>
            <a:lvl1pPr algn="l">
              <a:defRPr sz="8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20242" y="1706883"/>
            <a:ext cx="23597521" cy="1205654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991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639062" y="1706880"/>
            <a:ext cx="7359098" cy="14142720"/>
          </a:xfrm>
        </p:spPr>
        <p:txBody>
          <a:bodyPr vert="eaVert">
            <a:normAutofit/>
          </a:bodyPr>
          <a:lstStyle>
            <a:lvl1pPr>
              <a:defRPr sz="8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20240" y="1706880"/>
            <a:ext cx="21060043" cy="1755648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056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2" y="14386560"/>
            <a:ext cx="23597521" cy="4876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242" y="1706880"/>
            <a:ext cx="23597521" cy="1205654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323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0" y="6339839"/>
            <a:ext cx="23048885" cy="7423574"/>
          </a:xfrm>
        </p:spPr>
        <p:txBody>
          <a:bodyPr anchor="b">
            <a:normAutofit/>
          </a:bodyPr>
          <a:lstStyle>
            <a:lvl1pPr algn="l">
              <a:defRPr sz="1024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2" y="14359467"/>
            <a:ext cx="23048881" cy="4903894"/>
          </a:xfrm>
        </p:spPr>
        <p:txBody>
          <a:bodyPr anchor="t">
            <a:normAutofit/>
          </a:bodyPr>
          <a:lstStyle>
            <a:lvl1pPr marL="0" indent="0" algn="l">
              <a:buNone/>
              <a:defRPr sz="5760">
                <a:solidFill>
                  <a:schemeClr val="bg2">
                    <a:lumMod val="75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836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2" y="14386560"/>
            <a:ext cx="23597521" cy="4876800"/>
          </a:xfrm>
        </p:spPr>
        <p:txBody>
          <a:bodyPr>
            <a:normAutofit/>
          </a:bodyPr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1920242" y="1706882"/>
            <a:ext cx="14219881" cy="12056534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16784503" y="1706880"/>
            <a:ext cx="14213657" cy="1202944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02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2" y="14386560"/>
            <a:ext cx="23597521" cy="4876800"/>
          </a:xfrm>
        </p:spPr>
        <p:txBody>
          <a:bodyPr>
            <a:normAutofit/>
          </a:bodyPr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203" y="1706880"/>
            <a:ext cx="13380718" cy="1950720"/>
          </a:xfrm>
        </p:spPr>
        <p:txBody>
          <a:bodyPr anchor="b">
            <a:noAutofit/>
          </a:bodyPr>
          <a:lstStyle>
            <a:lvl1pPr marL="0" indent="0">
              <a:buNone/>
              <a:defRPr sz="7680" b="0" cap="all">
                <a:solidFill>
                  <a:schemeClr val="tx1"/>
                </a:solidFill>
              </a:defRPr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0238" y="3657602"/>
            <a:ext cx="14203681" cy="10105814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7478059" y="1813562"/>
            <a:ext cx="13550584" cy="1844038"/>
          </a:xfrm>
        </p:spPr>
        <p:txBody>
          <a:bodyPr anchor="b">
            <a:noAutofit/>
          </a:bodyPr>
          <a:lstStyle>
            <a:lvl1pPr marL="0" indent="0">
              <a:buNone/>
              <a:defRPr sz="7680" b="0" cap="all">
                <a:solidFill>
                  <a:schemeClr val="tx1"/>
                </a:solidFill>
              </a:defRPr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84505" y="3657600"/>
            <a:ext cx="14244138" cy="1007872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30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2" y="14386560"/>
            <a:ext cx="23597521" cy="4876800"/>
          </a:xfrm>
        </p:spPr>
        <p:txBody>
          <a:bodyPr>
            <a:normAutofit/>
          </a:bodyPr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54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607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07201" y="1706880"/>
            <a:ext cx="11521440" cy="4876800"/>
          </a:xfrm>
        </p:spPr>
        <p:txBody>
          <a:bodyPr anchor="b">
            <a:normAutofit/>
          </a:bodyPr>
          <a:lstStyle>
            <a:lvl1pPr algn="l"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238" y="1706880"/>
            <a:ext cx="15979518" cy="1755648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507201" y="7071368"/>
            <a:ext cx="11521440" cy="6692054"/>
          </a:xfrm>
        </p:spPr>
        <p:txBody>
          <a:bodyPr anchor="t">
            <a:normAutofit/>
          </a:bodyPr>
          <a:lstStyle>
            <a:lvl1pPr marL="0" indent="0">
              <a:buNone/>
              <a:defRPr sz="5120"/>
            </a:lvl1pPr>
            <a:lvl2pPr marL="1463040" indent="0">
              <a:buNone/>
              <a:defRPr sz="3840"/>
            </a:lvl2pPr>
            <a:lvl3pPr marL="2926080" indent="0">
              <a:buNone/>
              <a:defRPr sz="3200"/>
            </a:lvl3pPr>
            <a:lvl4pPr marL="4389120" indent="0">
              <a:buNone/>
              <a:defRPr sz="2880"/>
            </a:lvl4pPr>
            <a:lvl5pPr marL="5852160" indent="0">
              <a:buNone/>
              <a:defRPr sz="2880"/>
            </a:lvl5pPr>
            <a:lvl6pPr marL="7315200" indent="0">
              <a:buNone/>
              <a:defRPr sz="2880"/>
            </a:lvl6pPr>
            <a:lvl7pPr marL="8778240" indent="0">
              <a:buNone/>
              <a:defRPr sz="2880"/>
            </a:lvl7pPr>
            <a:lvl8pPr marL="10241280" indent="0">
              <a:buNone/>
              <a:defRPr sz="2880"/>
            </a:lvl8pPr>
            <a:lvl9pPr marL="11704320" indent="0">
              <a:buNone/>
              <a:defRPr sz="288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897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84880" y="4632960"/>
            <a:ext cx="12827729" cy="3657600"/>
          </a:xfrm>
        </p:spPr>
        <p:txBody>
          <a:bodyPr anchor="b">
            <a:normAutofit/>
          </a:bodyPr>
          <a:lstStyle>
            <a:lvl1pPr algn="l">
              <a:defRPr sz="768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2743200" y="2926080"/>
            <a:ext cx="11811506" cy="1536192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120"/>
            </a:lvl1pPr>
            <a:lvl2pPr marL="1463040" indent="0">
              <a:buNone/>
              <a:defRPr sz="5120"/>
            </a:lvl2pPr>
            <a:lvl3pPr marL="2926080" indent="0">
              <a:buNone/>
              <a:defRPr sz="5120"/>
            </a:lvl3pPr>
            <a:lvl4pPr marL="4389120" indent="0">
              <a:buNone/>
              <a:defRPr sz="5120"/>
            </a:lvl4pPr>
            <a:lvl5pPr marL="5852160" indent="0">
              <a:buNone/>
              <a:defRPr sz="5120"/>
            </a:lvl5pPr>
            <a:lvl6pPr marL="7315200" indent="0">
              <a:buNone/>
              <a:defRPr sz="5120"/>
            </a:lvl6pPr>
            <a:lvl7pPr marL="8778240" indent="0">
              <a:buNone/>
              <a:defRPr sz="5120"/>
            </a:lvl7pPr>
            <a:lvl8pPr marL="10241280" indent="0">
              <a:buNone/>
              <a:defRPr sz="5120"/>
            </a:lvl8pPr>
            <a:lvl9pPr marL="11704320" indent="0">
              <a:buNone/>
              <a:defRPr sz="512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85699" y="8778240"/>
            <a:ext cx="12831203" cy="6664960"/>
          </a:xfrm>
        </p:spPr>
        <p:txBody>
          <a:bodyPr anchor="t">
            <a:normAutofit/>
          </a:bodyPr>
          <a:lstStyle>
            <a:lvl1pPr marL="0" indent="0">
              <a:buNone/>
              <a:defRPr sz="5760"/>
            </a:lvl1pPr>
            <a:lvl2pPr marL="1463040" indent="0">
              <a:buNone/>
              <a:defRPr sz="3840"/>
            </a:lvl2pPr>
            <a:lvl3pPr marL="2926080" indent="0">
              <a:buNone/>
              <a:defRPr sz="3200"/>
            </a:lvl3pPr>
            <a:lvl4pPr marL="4389120" indent="0">
              <a:buNone/>
              <a:defRPr sz="2880"/>
            </a:lvl4pPr>
            <a:lvl5pPr marL="5852160" indent="0">
              <a:buNone/>
              <a:defRPr sz="2880"/>
            </a:lvl5pPr>
            <a:lvl6pPr marL="7315200" indent="0">
              <a:buNone/>
              <a:defRPr sz="2880"/>
            </a:lvl6pPr>
            <a:lvl7pPr marL="8778240" indent="0">
              <a:buNone/>
              <a:defRPr sz="2880"/>
            </a:lvl7pPr>
            <a:lvl8pPr marL="10241280" indent="0">
              <a:buNone/>
              <a:defRPr sz="2880"/>
            </a:lvl8pPr>
            <a:lvl9pPr marL="11704320" indent="0">
              <a:buNone/>
              <a:defRPr sz="288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20240" y="19751042"/>
            <a:ext cx="20922206" cy="11684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523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4014430" y="12462936"/>
            <a:ext cx="8893642" cy="8507306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2" y="14386560"/>
            <a:ext cx="23597521" cy="48768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2" y="1706883"/>
            <a:ext cx="23597521" cy="12056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748884" y="19751051"/>
            <a:ext cx="4321667" cy="11684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0240" y="19751042"/>
            <a:ext cx="20922206" cy="11684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987936" y="17851131"/>
            <a:ext cx="3084865" cy="2143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96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5895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l" defTabSz="1463040" rtl="0" eaLnBrk="1" latinLnBrk="0" hangingPunct="1">
        <a:spcBef>
          <a:spcPct val="0"/>
        </a:spcBef>
        <a:buNone/>
        <a:defRPr sz="1024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914400" indent="-914400" algn="l" defTabSz="1463040" rtl="0" eaLnBrk="1" latinLnBrk="0" hangingPunct="1">
        <a:spcBef>
          <a:spcPct val="20000"/>
        </a:spcBef>
        <a:spcAft>
          <a:spcPts val="19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6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2377440" indent="-914400" algn="l" defTabSz="1463040" rtl="0" eaLnBrk="1" latinLnBrk="0" hangingPunct="1">
        <a:spcBef>
          <a:spcPct val="20000"/>
        </a:spcBef>
        <a:spcAft>
          <a:spcPts val="19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576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3840480" indent="-914400" algn="l" defTabSz="1463040" rtl="0" eaLnBrk="1" latinLnBrk="0" hangingPunct="1">
        <a:spcBef>
          <a:spcPct val="20000"/>
        </a:spcBef>
        <a:spcAft>
          <a:spcPts val="19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512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4937760" indent="-548640" algn="l" defTabSz="1463040" rtl="0" eaLnBrk="1" latinLnBrk="0" hangingPunct="1">
        <a:spcBef>
          <a:spcPct val="20000"/>
        </a:spcBef>
        <a:spcAft>
          <a:spcPts val="19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448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6400800" indent="-548640" algn="l" defTabSz="1463040" rtl="0" eaLnBrk="1" latinLnBrk="0" hangingPunct="1">
        <a:spcBef>
          <a:spcPct val="20000"/>
        </a:spcBef>
        <a:spcAft>
          <a:spcPts val="19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448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8046720" indent="-731520" algn="l" defTabSz="1463040" rtl="0" eaLnBrk="1" latinLnBrk="0" hangingPunct="1">
        <a:spcBef>
          <a:spcPct val="20000"/>
        </a:spcBef>
        <a:spcAft>
          <a:spcPts val="19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448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9509760" indent="-731520" algn="l" defTabSz="1463040" rtl="0" eaLnBrk="1" latinLnBrk="0" hangingPunct="1">
        <a:spcBef>
          <a:spcPct val="20000"/>
        </a:spcBef>
        <a:spcAft>
          <a:spcPts val="19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448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10972800" indent="-731520" algn="l" defTabSz="1463040" rtl="0" eaLnBrk="1" latinLnBrk="0" hangingPunct="1">
        <a:spcBef>
          <a:spcPct val="20000"/>
        </a:spcBef>
        <a:spcAft>
          <a:spcPts val="19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448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12435840" indent="-731520" algn="l" defTabSz="1463040" rtl="0" eaLnBrk="1" latinLnBrk="0" hangingPunct="1">
        <a:spcBef>
          <a:spcPct val="20000"/>
        </a:spcBef>
        <a:spcAft>
          <a:spcPts val="19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448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67431" y="669642"/>
            <a:ext cx="28392120" cy="232294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b="1" dirty="0"/>
              <a:t>CRISPR/ CAS 9 in KLF4 Plasticity and Breast Cancer Recurrence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80194" y="3377870"/>
            <a:ext cx="9425805" cy="1492133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rgbClr val="FFFF00"/>
                </a:solidFill>
              </a:rPr>
              <a:t>KLF4 Isoforms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18706509" y="4097109"/>
            <a:ext cx="13591309" cy="1274298"/>
          </a:xfrm>
        </p:spPr>
        <p:txBody>
          <a:bodyPr>
            <a:normAutofit fontScale="92500"/>
          </a:bodyPr>
          <a:lstStyle/>
          <a:p>
            <a:r>
              <a:rPr lang="en-US" sz="6600" dirty="0" err="1">
                <a:solidFill>
                  <a:srgbClr val="FFFF00"/>
                </a:solidFill>
              </a:rPr>
              <a:t>Crispr</a:t>
            </a:r>
            <a:r>
              <a:rPr lang="en-US" sz="6600" dirty="0">
                <a:solidFill>
                  <a:srgbClr val="FFFF00"/>
                </a:solidFill>
              </a:rPr>
              <a:t>/</a:t>
            </a:r>
            <a:r>
              <a:rPr lang="en-US" sz="6600" dirty="0" err="1">
                <a:solidFill>
                  <a:srgbClr val="FFFF00"/>
                </a:solidFill>
              </a:rPr>
              <a:t>cas</a:t>
            </a:r>
            <a:r>
              <a:rPr lang="en-US" sz="6600" dirty="0">
                <a:solidFill>
                  <a:srgbClr val="FFFF00"/>
                </a:solidFill>
              </a:rPr>
              <a:t> 9 Knock out method</a:t>
            </a:r>
          </a:p>
        </p:txBody>
      </p:sp>
      <p:pic>
        <p:nvPicPr>
          <p:cNvPr id="11" name="Content Placeholder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73BC3826-E2EE-4E9D-9AC5-E648C8D8044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9614" y="5501100"/>
            <a:ext cx="9965097" cy="12241914"/>
          </a:xfrm>
        </p:spPr>
      </p:pic>
      <p:sp>
        <p:nvSpPr>
          <p:cNvPr id="10" name="TextBox 9"/>
          <p:cNvSpPr txBox="1"/>
          <p:nvPr/>
        </p:nvSpPr>
        <p:spPr>
          <a:xfrm>
            <a:off x="2010846" y="3112501"/>
            <a:ext cx="283921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/>
              <a:t>AriAnna</a:t>
            </a:r>
            <a:r>
              <a:rPr lang="en-US" sz="5400" dirty="0"/>
              <a:t> Sanders, Benedict College SURI Program 2020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0194" y="8360148"/>
            <a:ext cx="202056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5400" dirty="0"/>
              <a:t>Target Specific Areas of KLF4 gene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5400" dirty="0"/>
              <a:t>Extra region in KLF4-Mye isoform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5400" dirty="0"/>
              <a:t>BCSCs dependent on KLF4-Mye in immune cells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757772-F742-4425-B394-4FA75D6F7617}"/>
              </a:ext>
            </a:extLst>
          </p:cNvPr>
          <p:cNvSpPr txBox="1"/>
          <p:nvPr/>
        </p:nvSpPr>
        <p:spPr>
          <a:xfrm>
            <a:off x="17290472" y="17743014"/>
            <a:ext cx="156279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sz="5000" dirty="0"/>
              <a:t>Originally employed to knock out target genes in various cell types and organism but modifications in various CAS enzymes. Essentially, forming an adaptive immune system in bacteria. </a:t>
            </a:r>
          </a:p>
        </p:txBody>
      </p:sp>
      <p:pic>
        <p:nvPicPr>
          <p:cNvPr id="20" name="Content Placeholder 1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02D35833-A37E-450A-AC31-32E9CF5E5CD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94" y="5102603"/>
            <a:ext cx="18098750" cy="3025053"/>
          </a:xfr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9AEEBDE-2499-48B4-9F84-FBA4775284B4}"/>
              </a:ext>
            </a:extLst>
          </p:cNvPr>
          <p:cNvSpPr txBox="1"/>
          <p:nvPr/>
        </p:nvSpPr>
        <p:spPr>
          <a:xfrm>
            <a:off x="6251670" y="11622057"/>
            <a:ext cx="36543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FFF00"/>
                </a:solidFill>
              </a:rPr>
              <a:t>RESULTS</a:t>
            </a:r>
            <a:r>
              <a:rPr lang="en-US" sz="5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B5D654-24FF-41C0-8569-D45DBC0B28C9}"/>
              </a:ext>
            </a:extLst>
          </p:cNvPr>
          <p:cNvSpPr txBox="1"/>
          <p:nvPr/>
        </p:nvSpPr>
        <p:spPr>
          <a:xfrm>
            <a:off x="480194" y="12451973"/>
            <a:ext cx="1662106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5000" dirty="0"/>
              <a:t>CRISPR/ CAS 9  is used to target different KLF4 isoforms, a form of molecular plasticity. Later we will test the effect of KLF4 isoforms on functions of breast cancer stem cells.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5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5000" dirty="0"/>
              <a:t>Targeting the myeloid specific KLF4 isoform by CRISPR/Cas 9 strategy will inhibit the functions of BCSCs leading to compromised tumor recurrence.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F7F4C8-C688-4E52-B7AE-CAF1C17AFACC}"/>
              </a:ext>
            </a:extLst>
          </p:cNvPr>
          <p:cNvSpPr txBox="1"/>
          <p:nvPr/>
        </p:nvSpPr>
        <p:spPr>
          <a:xfrm>
            <a:off x="392374" y="19047329"/>
            <a:ext cx="58592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Acknowledgments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28CD4F-B28C-489D-B45F-6C07DE1B733D}"/>
              </a:ext>
            </a:extLst>
          </p:cNvPr>
          <p:cNvSpPr txBox="1"/>
          <p:nvPr/>
        </p:nvSpPr>
        <p:spPr>
          <a:xfrm>
            <a:off x="480194" y="19818351"/>
            <a:ext cx="110369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HBCU-UP Implementation Project # HRD-1436222</a:t>
            </a:r>
          </a:p>
          <a:p>
            <a:r>
              <a:rPr lang="en-US" sz="3600" dirty="0"/>
              <a:t>Dr. Walden Ai</a:t>
            </a:r>
          </a:p>
          <a:p>
            <a:r>
              <a:rPr lang="en-US" sz="3600" dirty="0"/>
              <a:t>Joshua Garbutt</a:t>
            </a:r>
          </a:p>
        </p:txBody>
      </p:sp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TM02900771[[fn=Slice]]</Template>
  <TotalTime>412</TotalTime>
  <Words>148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 3</vt:lpstr>
      <vt:lpstr>Slice</vt:lpstr>
      <vt:lpstr>CRISPR/ CAS 9 in KLF4 Plasticity and Breast Cancer Recurrence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Arianna Sanders</cp:lastModifiedBy>
  <cp:revision>8</cp:revision>
  <dcterms:created xsi:type="dcterms:W3CDTF">2020-07-10T13:13:19Z</dcterms:created>
  <dcterms:modified xsi:type="dcterms:W3CDTF">2020-07-16T21:25:49Z</dcterms:modified>
</cp:coreProperties>
</file>