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D9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245" autoAdjust="0"/>
  </p:normalViewPr>
  <p:slideViewPr>
    <p:cSldViewPr snapToGrid="0">
      <p:cViewPr varScale="1">
        <p:scale>
          <a:sx n="29" d="100"/>
          <a:sy n="29" d="100"/>
        </p:scale>
        <p:origin x="1188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2616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B054D-F7B8-4666-8D10-62FB80EE3C26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062B68-EC79-4850-B98D-36EF18ADA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507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062B68-EC79-4850-B98D-36EF18ADA48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26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4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6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1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414869" y="44828"/>
            <a:ext cx="23371797" cy="3556568"/>
          </a:xfrm>
        </p:spPr>
        <p:txBody>
          <a:bodyPr>
            <a:normAutofit/>
          </a:bodyPr>
          <a:lstStyle/>
          <a:p>
            <a:pPr algn="ctr"/>
            <a:r>
              <a:rPr lang="en-US" sz="6200" b="1" dirty="0" smtClean="0"/>
              <a:t>Intersection of </a:t>
            </a:r>
            <a:r>
              <a:rPr lang="en-US" sz="6200" b="1" dirty="0" err="1" smtClean="0"/>
              <a:t>Autophagic</a:t>
            </a:r>
            <a:r>
              <a:rPr lang="en-US" sz="6200" b="1" dirty="0" smtClean="0"/>
              <a:t> </a:t>
            </a:r>
            <a:r>
              <a:rPr lang="en-US" sz="6200" b="1" dirty="0"/>
              <a:t>and Endocytic Pathways in flight muscle histolysis </a:t>
            </a:r>
            <a:r>
              <a:rPr lang="en-US" sz="6200" b="1" dirty="0" smtClean="0"/>
              <a:t> and </a:t>
            </a:r>
            <a:r>
              <a:rPr lang="en-US" sz="6200" b="1" dirty="0" err="1" smtClean="0"/>
              <a:t>COVID</a:t>
            </a:r>
            <a:r>
              <a:rPr lang="en-US" sz="6200" b="1" dirty="0" smtClean="0"/>
              <a:t> </a:t>
            </a:r>
            <a:r>
              <a:rPr lang="en-US" sz="6200" b="1" dirty="0"/>
              <a:t>–19 </a:t>
            </a:r>
            <a:r>
              <a:rPr lang="en-US" sz="6200" b="1" dirty="0" smtClean="0"/>
              <a:t>pathways</a:t>
            </a:r>
            <a:endParaRPr lang="en-US" sz="6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766845" y="2953490"/>
            <a:ext cx="129273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u="sng" dirty="0"/>
              <a:t>AMANDA </a:t>
            </a:r>
            <a:r>
              <a:rPr lang="en-US" sz="5000" u="sng" dirty="0" smtClean="0"/>
              <a:t>WILLIAMS </a:t>
            </a:r>
            <a:r>
              <a:rPr lang="en-US" sz="5000" dirty="0" smtClean="0"/>
              <a:t>and  </a:t>
            </a:r>
            <a:r>
              <a:rPr lang="en-US" sz="5000" dirty="0"/>
              <a:t>RUSH </a:t>
            </a:r>
            <a:r>
              <a:rPr lang="en-US" sz="5000" dirty="0" smtClean="0"/>
              <a:t>OLIVER</a:t>
            </a:r>
            <a:endParaRPr lang="en-US" sz="5000" dirty="0"/>
          </a:p>
        </p:txBody>
      </p:sp>
      <p:sp>
        <p:nvSpPr>
          <p:cNvPr id="18" name="TextBox 17"/>
          <p:cNvSpPr txBox="1"/>
          <p:nvPr/>
        </p:nvSpPr>
        <p:spPr>
          <a:xfrm>
            <a:off x="21855234" y="12225093"/>
            <a:ext cx="76111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/>
              <a:t>Endocytic</a:t>
            </a:r>
            <a:r>
              <a:rPr lang="en-US" sz="4400" b="1" dirty="0"/>
              <a:t> Pathway of COVID-19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8674794" y="4464787"/>
            <a:ext cx="11405831" cy="6946992"/>
            <a:chOff x="846917" y="128392"/>
            <a:chExt cx="10532901" cy="6599031"/>
          </a:xfrm>
        </p:grpSpPr>
        <p:pic>
          <p:nvPicPr>
            <p:cNvPr id="12" name="Picture 3" descr="A close up of text on a white background&#10;&#10;Description generated with high confidence">
              <a:extLst>
                <a:ext uri="{FF2B5EF4-FFF2-40B4-BE49-F238E27FC236}">
                  <a16:creationId xmlns:a16="http://schemas.microsoft.com/office/drawing/2014/main" xmlns="" id="{963D8B03-AF30-4A15-A801-32BD22303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4826" y="130577"/>
              <a:ext cx="8727687" cy="659684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5DC3BC64-210F-4003-AA79-E26C65990605}"/>
                </a:ext>
              </a:extLst>
            </p:cNvPr>
            <p:cNvSpPr txBox="1"/>
            <p:nvPr/>
          </p:nvSpPr>
          <p:spPr>
            <a:xfrm>
              <a:off x="2745058" y="5542157"/>
              <a:ext cx="2148469" cy="944089"/>
            </a:xfrm>
            <a:prstGeom prst="rect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/>
                <a:t>Early </a:t>
              </a:r>
              <a:r>
                <a:rPr lang="en-US" sz="2000" b="1" dirty="0" err="1"/>
                <a:t>Endosome</a:t>
              </a:r>
              <a:endParaRPr lang="en-US" sz="2000" b="1" dirty="0"/>
            </a:p>
            <a:p>
              <a:endParaRPr lang="en-US" sz="2000" b="1" dirty="0"/>
            </a:p>
            <a:p>
              <a:endParaRPr lang="en-US" sz="2000" b="1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781322EF-0AC3-46BA-95BE-ACCAF83C7E3D}"/>
                </a:ext>
              </a:extLst>
            </p:cNvPr>
            <p:cNvSpPr txBox="1"/>
            <p:nvPr/>
          </p:nvSpPr>
          <p:spPr>
            <a:xfrm>
              <a:off x="923692" y="4705815"/>
              <a:ext cx="2232103" cy="371914"/>
            </a:xfrm>
            <a:prstGeom prst="rect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/>
                <a:t>Golgi Apparatus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A7A9F630-ADE4-407A-AA5F-5581F4B1ED4F}"/>
                </a:ext>
              </a:extLst>
            </p:cNvPr>
            <p:cNvSpPr txBox="1"/>
            <p:nvPr/>
          </p:nvSpPr>
          <p:spPr>
            <a:xfrm>
              <a:off x="5393473" y="1369741"/>
              <a:ext cx="4189439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800" b="1" dirty="0"/>
                <a:t>Membrane Engulfment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A8429FCE-3AB3-874F-B61B-AC752305AB63}"/>
                </a:ext>
              </a:extLst>
            </p:cNvPr>
            <p:cNvSpPr txBox="1"/>
            <p:nvPr/>
          </p:nvSpPr>
          <p:spPr>
            <a:xfrm>
              <a:off x="846917" y="128392"/>
              <a:ext cx="6978911" cy="555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3200" b="1" dirty="0"/>
                <a:t>Mechanisms of Lysosomes and Autophagy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xmlns="" id="{EF05975F-1715-482F-8F97-7AD71A347210}"/>
                </a:ext>
              </a:extLst>
            </p:cNvPr>
            <p:cNvCxnSpPr/>
            <p:nvPr/>
          </p:nvCxnSpPr>
          <p:spPr>
            <a:xfrm>
              <a:off x="2863772" y="4350601"/>
              <a:ext cx="877230" cy="840059"/>
            </a:xfrm>
            <a:prstGeom prst="straightConnector1">
              <a:avLst/>
            </a:prstGeom>
            <a:ln w="5715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xmlns="" id="{FA394825-012A-44FE-BB11-FD6A22739874}"/>
                </a:ext>
              </a:extLst>
            </p:cNvPr>
            <p:cNvCxnSpPr/>
            <p:nvPr/>
          </p:nvCxnSpPr>
          <p:spPr>
            <a:xfrm flipV="1">
              <a:off x="4131294" y="4404499"/>
              <a:ext cx="533401" cy="525965"/>
            </a:xfrm>
            <a:prstGeom prst="straightConnector1">
              <a:avLst/>
            </a:prstGeom>
            <a:ln w="5715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xmlns="" id="{42BD459E-51ED-4101-B652-F30D3E4468B3}"/>
                </a:ext>
              </a:extLst>
            </p:cNvPr>
            <p:cNvCxnSpPr/>
            <p:nvPr/>
          </p:nvCxnSpPr>
          <p:spPr>
            <a:xfrm>
              <a:off x="5036402" y="4766913"/>
              <a:ext cx="1880839" cy="923693"/>
            </a:xfrm>
            <a:prstGeom prst="straightConnector1">
              <a:avLst/>
            </a:prstGeom>
            <a:ln w="5715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xmlns="" id="{71F817AE-F399-49CC-BB2A-40BDFC00147E}"/>
                </a:ext>
              </a:extLst>
            </p:cNvPr>
            <p:cNvCxnSpPr/>
            <p:nvPr/>
          </p:nvCxnSpPr>
          <p:spPr>
            <a:xfrm flipV="1">
              <a:off x="8069533" y="4402641"/>
              <a:ext cx="895815" cy="841915"/>
            </a:xfrm>
            <a:prstGeom prst="straightConnector1">
              <a:avLst/>
            </a:prstGeom>
            <a:ln w="5715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A3026214-6B64-4C64-B6B3-8688D644CD39}"/>
                </a:ext>
              </a:extLst>
            </p:cNvPr>
            <p:cNvSpPr txBox="1"/>
            <p:nvPr/>
          </p:nvSpPr>
          <p:spPr>
            <a:xfrm>
              <a:off x="5012472" y="3544230"/>
              <a:ext cx="2813357" cy="423307"/>
            </a:xfrm>
            <a:prstGeom prst="rect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800" b="1" dirty="0"/>
                <a:t>Late Endosome</a:t>
              </a:r>
            </a:p>
          </p:txBody>
        </p:sp>
        <p:sp>
          <p:nvSpPr>
            <p:cNvPr id="25" name="Chord 24">
              <a:extLst>
                <a:ext uri="{FF2B5EF4-FFF2-40B4-BE49-F238E27FC236}">
                  <a16:creationId xmlns:a16="http://schemas.microsoft.com/office/drawing/2014/main" xmlns="" id="{54DC8B43-30A3-405C-B4E1-39BFECFFA5AF}"/>
                </a:ext>
              </a:extLst>
            </p:cNvPr>
            <p:cNvSpPr/>
            <p:nvPr/>
          </p:nvSpPr>
          <p:spPr>
            <a:xfrm rot="-5400000">
              <a:off x="6156868" y="2542015"/>
              <a:ext cx="1533290" cy="3596264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0502DAD7-4878-4504-8BEC-A21FA9399685}"/>
                </a:ext>
              </a:extLst>
            </p:cNvPr>
            <p:cNvSpPr txBox="1"/>
            <p:nvPr/>
          </p:nvSpPr>
          <p:spPr>
            <a:xfrm>
              <a:off x="6620107" y="5904570"/>
              <a:ext cx="2232103" cy="371914"/>
            </a:xfrm>
            <a:prstGeom prst="rect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/>
                <a:t>Lysosome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EA17793A-D4FD-4A02-BFDD-6F989ADEFC43}"/>
                </a:ext>
              </a:extLst>
            </p:cNvPr>
            <p:cNvSpPr txBox="1"/>
            <p:nvPr/>
          </p:nvSpPr>
          <p:spPr>
            <a:xfrm>
              <a:off x="6175193" y="1930074"/>
              <a:ext cx="3599869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3200" b="1" dirty="0" err="1"/>
                <a:t>Autophagosome</a:t>
              </a:r>
              <a:endParaRPr lang="en-US" sz="3200" b="1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9C2F95D8-F1C0-4973-B43A-2B34F4DF3498}"/>
                </a:ext>
              </a:extLst>
            </p:cNvPr>
            <p:cNvSpPr txBox="1"/>
            <p:nvPr/>
          </p:nvSpPr>
          <p:spPr>
            <a:xfrm>
              <a:off x="4863790" y="3971692"/>
              <a:ext cx="1182029" cy="371914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/>
                <a:t> pH 5.5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xmlns="" id="{CF441A04-F53F-452A-9DD3-B50F65A577AC}"/>
                </a:ext>
              </a:extLst>
            </p:cNvPr>
            <p:cNvCxnSpPr/>
            <p:nvPr/>
          </p:nvCxnSpPr>
          <p:spPr>
            <a:xfrm>
              <a:off x="4252098" y="1297025"/>
              <a:ext cx="533401" cy="440475"/>
            </a:xfrm>
            <a:prstGeom prst="straightConnector1">
              <a:avLst/>
            </a:prstGeom>
            <a:ln w="5715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xmlns="" id="{40A48716-8A6E-4504-9091-4921A8FC84C1}"/>
                </a:ext>
              </a:extLst>
            </p:cNvPr>
            <p:cNvCxnSpPr/>
            <p:nvPr/>
          </p:nvCxnSpPr>
          <p:spPr>
            <a:xfrm>
              <a:off x="5835572" y="2230011"/>
              <a:ext cx="988742" cy="486938"/>
            </a:xfrm>
            <a:prstGeom prst="straightConnector1">
              <a:avLst/>
            </a:prstGeom>
            <a:ln w="5715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xmlns="" id="{E31BEE8D-AA3A-4977-91A6-53B3C1A44F56}"/>
                </a:ext>
              </a:extLst>
            </p:cNvPr>
            <p:cNvCxnSpPr/>
            <p:nvPr/>
          </p:nvCxnSpPr>
          <p:spPr>
            <a:xfrm>
              <a:off x="7818630" y="3228044"/>
              <a:ext cx="626328" cy="477645"/>
            </a:xfrm>
            <a:prstGeom prst="straightConnector1">
              <a:avLst/>
            </a:prstGeom>
            <a:ln w="5715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>
              <a:extLst>
                <a:ext uri="{FF2B5EF4-FFF2-40B4-BE49-F238E27FC236}">
                  <a16:creationId xmlns:a16="http://schemas.microsoft.com/office/drawing/2014/main" xmlns="" id="{391C66DD-E575-470A-AE32-BFAF7DCE211F}"/>
                </a:ext>
              </a:extLst>
            </p:cNvPr>
            <p:cNvSpPr/>
            <p:nvPr/>
          </p:nvSpPr>
          <p:spPr>
            <a:xfrm>
              <a:off x="8482361" y="3315629"/>
              <a:ext cx="1375316" cy="1142998"/>
            </a:xfrm>
            <a:prstGeom prst="ellipse">
              <a:avLst/>
            </a:pr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0AA3E3FA-72AE-49AE-B2ED-4436E0801534}"/>
                </a:ext>
              </a:extLst>
            </p:cNvPr>
            <p:cNvSpPr txBox="1"/>
            <p:nvPr/>
          </p:nvSpPr>
          <p:spPr>
            <a:xfrm>
              <a:off x="8283496" y="4417741"/>
              <a:ext cx="3096322" cy="371914"/>
            </a:xfrm>
            <a:prstGeom prst="rect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 err="1"/>
                <a:t>Autophaglysome</a:t>
              </a:r>
              <a:endParaRPr lang="en-US" sz="2000" b="1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7B49B63E-055B-4EBE-B7DF-BC57CFF5F32E}"/>
                </a:ext>
              </a:extLst>
            </p:cNvPr>
            <p:cNvSpPr/>
            <p:nvPr/>
          </p:nvSpPr>
          <p:spPr>
            <a:xfrm>
              <a:off x="4518103" y="1460810"/>
              <a:ext cx="1375316" cy="1375315"/>
            </a:xfrm>
            <a:prstGeom prst="ellipse">
              <a:avLst/>
            </a:pr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5" name="Content Placeholder 4" descr="A picture containing sitting, clock&#10;&#10;Description automatically generated">
            <a:extLst>
              <a:ext uri="{FF2B5EF4-FFF2-40B4-BE49-F238E27FC236}">
                <a16:creationId xmlns:a16="http://schemas.microsoft.com/office/drawing/2014/main" xmlns="" id="{A7E2FF12-B681-4B99-9CEE-2DE0B0F3EA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5603" y="13561820"/>
            <a:ext cx="24928361" cy="58824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151" y="4339432"/>
            <a:ext cx="12447249" cy="752604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526309" y="3902073"/>
            <a:ext cx="7109297" cy="3504339"/>
            <a:chOff x="1784980" y="1123256"/>
            <a:chExt cx="6209760" cy="3904844"/>
          </a:xfrm>
        </p:grpSpPr>
        <p:grpSp>
          <p:nvGrpSpPr>
            <p:cNvPr id="3" name="Group 2"/>
            <p:cNvGrpSpPr/>
            <p:nvPr/>
          </p:nvGrpSpPr>
          <p:grpSpPr>
            <a:xfrm>
              <a:off x="1807436" y="1123256"/>
              <a:ext cx="6134663" cy="3342669"/>
              <a:chOff x="2603660" y="339973"/>
              <a:chExt cx="8867556" cy="5491294"/>
            </a:xfrm>
          </p:grpSpPr>
          <p:pic>
            <p:nvPicPr>
              <p:cNvPr id="37" name="Picture 5">
                <a:extLst>
                  <a:ext uri="{FF2B5EF4-FFF2-40B4-BE49-F238E27FC236}">
                    <a16:creationId xmlns:a16="http://schemas.microsoft.com/office/drawing/2014/main" xmlns="" id="{9B1235A1-21EF-40F8-BE43-32FDF4163D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03660" y="339973"/>
                <a:ext cx="4257907" cy="5491294"/>
              </a:xfrm>
              <a:prstGeom prst="rect">
                <a:avLst/>
              </a:prstGeom>
            </p:spPr>
          </p:pic>
          <p:pic>
            <p:nvPicPr>
              <p:cNvPr id="38" name="Picture 7">
                <a:extLst>
                  <a:ext uri="{FF2B5EF4-FFF2-40B4-BE49-F238E27FC236}">
                    <a16:creationId xmlns:a16="http://schemas.microsoft.com/office/drawing/2014/main" xmlns="" id="{29523117-AAF4-448D-ADE3-7B016BE009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64559" y="339973"/>
                <a:ext cx="4306657" cy="5425402"/>
              </a:xfrm>
              <a:prstGeom prst="rect">
                <a:avLst/>
              </a:prstGeom>
            </p:spPr>
          </p:pic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xmlns="" id="{6F30046F-CAF7-4BA3-8FD6-F2C4B5A5AA5D}"/>
                  </a:ext>
                </a:extLst>
              </p:cNvPr>
              <p:cNvSpPr/>
              <p:nvPr/>
            </p:nvSpPr>
            <p:spPr>
              <a:xfrm>
                <a:off x="7100984" y="2382170"/>
                <a:ext cx="1003608" cy="1105828"/>
              </a:xfrm>
              <a:prstGeom prst="ellipse">
                <a:avLst/>
              </a:prstGeom>
              <a:noFill/>
              <a:ln w="5715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xmlns="" id="{1B404D4B-AE15-4222-853D-E41D9B6A6D1F}"/>
                  </a:ext>
                </a:extLst>
              </p:cNvPr>
              <p:cNvSpPr/>
              <p:nvPr/>
            </p:nvSpPr>
            <p:spPr>
              <a:xfrm>
                <a:off x="10160542" y="2857495"/>
                <a:ext cx="1003608" cy="1105828"/>
              </a:xfrm>
              <a:prstGeom prst="ellipse">
                <a:avLst/>
              </a:prstGeom>
              <a:noFill/>
              <a:ln w="5715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xmlns="" id="{EE51FF08-05FB-43BF-B42F-898B1572F215}"/>
                  </a:ext>
                </a:extLst>
              </p:cNvPr>
              <p:cNvSpPr/>
              <p:nvPr/>
            </p:nvSpPr>
            <p:spPr>
              <a:xfrm>
                <a:off x="9574308" y="1605016"/>
                <a:ext cx="1003608" cy="1105828"/>
              </a:xfrm>
              <a:prstGeom prst="ellipse">
                <a:avLst/>
              </a:prstGeom>
              <a:noFill/>
              <a:ln w="5715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CD4C5868-CA46-4E2F-8B05-7135E3209835}"/>
                </a:ext>
              </a:extLst>
            </p:cNvPr>
            <p:cNvSpPr txBox="1"/>
            <p:nvPr/>
          </p:nvSpPr>
          <p:spPr>
            <a:xfrm>
              <a:off x="1784980" y="4559921"/>
              <a:ext cx="2826834" cy="46166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Day 1 – (Normal)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0CF378C3-2CD5-444F-985C-6AE59CDE6460}"/>
                </a:ext>
              </a:extLst>
            </p:cNvPr>
            <p:cNvSpPr txBox="1"/>
            <p:nvPr/>
          </p:nvSpPr>
          <p:spPr>
            <a:xfrm>
              <a:off x="4551231" y="4566435"/>
              <a:ext cx="3443509" cy="46166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Early Day 3 – (Histolysis)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04BDE4D-4078-8546-AEC5-942AE0A83F50}"/>
              </a:ext>
            </a:extLst>
          </p:cNvPr>
          <p:cNvSpPr txBox="1"/>
          <p:nvPr/>
        </p:nvSpPr>
        <p:spPr>
          <a:xfrm>
            <a:off x="7591445" y="20674991"/>
            <a:ext cx="20154425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/>
              <a:t>Acknowledgments</a:t>
            </a:r>
            <a:r>
              <a:rPr lang="en-US" dirty="0" smtClean="0"/>
              <a:t>:  NSF </a:t>
            </a:r>
            <a:r>
              <a:rPr lang="en-US" dirty="0"/>
              <a:t>HBCU-UP Grant #</a:t>
            </a:r>
            <a:r>
              <a:rPr lang="en-US" dirty="0" smtClean="0"/>
              <a:t>1436222</a:t>
            </a:r>
            <a:endParaRPr lang="en-US" dirty="0"/>
          </a:p>
        </p:txBody>
      </p:sp>
      <p:pic>
        <p:nvPicPr>
          <p:cNvPr id="44" name="Google Shape;92;p13" descr="http://hbcubuzz.com/wp-content/uploads/2012/10/benedict-copy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003066" y="481208"/>
            <a:ext cx="3411803" cy="320454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19350326" y="8211867"/>
            <a:ext cx="5475434" cy="3199912"/>
          </a:xfrm>
          <a:prstGeom prst="rect">
            <a:avLst/>
          </a:prstGeom>
          <a:solidFill>
            <a:srgbClr val="F2D9E6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2" r="8083"/>
          <a:stretch/>
        </p:blipFill>
        <p:spPr>
          <a:xfrm>
            <a:off x="5124343" y="8230712"/>
            <a:ext cx="3298999" cy="3635551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 rot="1561331">
            <a:off x="11172800" y="5678653"/>
            <a:ext cx="5461870" cy="1766304"/>
          </a:xfrm>
          <a:prstGeom prst="rect">
            <a:avLst/>
          </a:prstGeom>
          <a:solidFill>
            <a:srgbClr val="F2D9E6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10271306" y="11528348"/>
            <a:ext cx="76111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/>
              <a:t>Autophagic</a:t>
            </a:r>
            <a:r>
              <a:rPr lang="en-US" sz="4400" b="1" dirty="0" smtClean="0"/>
              <a:t> Pathway </a:t>
            </a:r>
            <a:r>
              <a:rPr lang="en-US" sz="4400" b="1" dirty="0"/>
              <a:t>of </a:t>
            </a:r>
            <a:r>
              <a:rPr lang="en-US" sz="4400" b="1" dirty="0" smtClean="0"/>
              <a:t>flight muscle histolysis</a:t>
            </a:r>
            <a:endParaRPr lang="en-US" sz="4400" b="1" dirty="0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10"/>
          <a:srcRect l="6455" r="28352"/>
          <a:stretch/>
        </p:blipFill>
        <p:spPr>
          <a:xfrm>
            <a:off x="1348046" y="8222806"/>
            <a:ext cx="3535401" cy="37143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27386" y="12085330"/>
            <a:ext cx="7858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Autophagy  and Apoptosis in </a:t>
            </a:r>
            <a:r>
              <a:rPr lang="en-US" sz="3200" b="1" dirty="0" err="1" smtClean="0"/>
              <a:t>Covid</a:t>
            </a:r>
            <a:r>
              <a:rPr lang="en-US" sz="3200" b="1" dirty="0" smtClean="0"/>
              <a:t> Infection</a:t>
            </a:r>
            <a:endParaRPr lang="en-US" sz="32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915029" y="7527696"/>
            <a:ext cx="77800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Autophagy  in </a:t>
            </a:r>
            <a:r>
              <a:rPr lang="en-US" sz="3200" b="1" dirty="0" err="1" smtClean="0"/>
              <a:t>PCD</a:t>
            </a:r>
            <a:r>
              <a:rPr lang="en-US" sz="3200" b="1" dirty="0" smtClean="0"/>
              <a:t> of House cricket </a:t>
            </a:r>
            <a:r>
              <a:rPr lang="en-US" sz="3200" b="1" dirty="0" err="1" smtClean="0"/>
              <a:t>DLMs</a:t>
            </a:r>
            <a:endParaRPr lang="en-US" sz="3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609600" y="13553220"/>
            <a:ext cx="4805269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Autophagy protein 12 (Atg12):</a:t>
            </a:r>
          </a:p>
          <a:p>
            <a:r>
              <a:rPr lang="en-US" sz="4400" dirty="0" smtClean="0"/>
              <a:t>A highly conserved, ubiquitin-like protein is expressed in the house cricket during flight muscle histolysis. Atg12 is key regulator of ER elongation for </a:t>
            </a:r>
            <a:r>
              <a:rPr lang="en-US" sz="4400" dirty="0" err="1" smtClean="0"/>
              <a:t>autophagosome</a:t>
            </a:r>
            <a:r>
              <a:rPr lang="en-US" sz="4400" dirty="0" smtClean="0"/>
              <a:t>  development.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811</TotalTime>
  <Words>114</Words>
  <Application>Microsoft Office PowerPoint</Application>
  <PresentationFormat>Custom</PresentationFormat>
  <Paragraphs>21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Intersection of Autophagic and Endocytic Pathways in flight muscle histolysis  and COVID –19 pathways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Rush</cp:lastModifiedBy>
  <cp:revision>15</cp:revision>
  <dcterms:created xsi:type="dcterms:W3CDTF">2020-07-10T13:13:19Z</dcterms:created>
  <dcterms:modified xsi:type="dcterms:W3CDTF">2020-07-17T10:43:50Z</dcterms:modified>
</cp:coreProperties>
</file>