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Lst>
  <p:sldSz cx="32918400" cy="21945600"/>
  <p:notesSz cx="6858000" cy="9144000"/>
  <p:defaultTextStyle>
    <a:defPPr>
      <a:defRPr lang="en-US"/>
    </a:defPPr>
    <a:lvl1pPr marL="0" algn="l" defTabSz="2633472" rtl="0" eaLnBrk="1" latinLnBrk="0" hangingPunct="1">
      <a:defRPr sz="5184" kern="1200">
        <a:solidFill>
          <a:schemeClr val="tx1"/>
        </a:solidFill>
        <a:latin typeface="+mn-lt"/>
        <a:ea typeface="+mn-ea"/>
        <a:cs typeface="+mn-cs"/>
      </a:defRPr>
    </a:lvl1pPr>
    <a:lvl2pPr marL="1316736" algn="l" defTabSz="2633472" rtl="0" eaLnBrk="1" latinLnBrk="0" hangingPunct="1">
      <a:defRPr sz="5184" kern="1200">
        <a:solidFill>
          <a:schemeClr val="tx1"/>
        </a:solidFill>
        <a:latin typeface="+mn-lt"/>
        <a:ea typeface="+mn-ea"/>
        <a:cs typeface="+mn-cs"/>
      </a:defRPr>
    </a:lvl2pPr>
    <a:lvl3pPr marL="2633472" algn="l" defTabSz="2633472" rtl="0" eaLnBrk="1" latinLnBrk="0" hangingPunct="1">
      <a:defRPr sz="5184" kern="1200">
        <a:solidFill>
          <a:schemeClr val="tx1"/>
        </a:solidFill>
        <a:latin typeface="+mn-lt"/>
        <a:ea typeface="+mn-ea"/>
        <a:cs typeface="+mn-cs"/>
      </a:defRPr>
    </a:lvl3pPr>
    <a:lvl4pPr marL="3950208" algn="l" defTabSz="2633472" rtl="0" eaLnBrk="1" latinLnBrk="0" hangingPunct="1">
      <a:defRPr sz="5184" kern="1200">
        <a:solidFill>
          <a:schemeClr val="tx1"/>
        </a:solidFill>
        <a:latin typeface="+mn-lt"/>
        <a:ea typeface="+mn-ea"/>
        <a:cs typeface="+mn-cs"/>
      </a:defRPr>
    </a:lvl4pPr>
    <a:lvl5pPr marL="5266944" algn="l" defTabSz="2633472" rtl="0" eaLnBrk="1" latinLnBrk="0" hangingPunct="1">
      <a:defRPr sz="5184" kern="1200">
        <a:solidFill>
          <a:schemeClr val="tx1"/>
        </a:solidFill>
        <a:latin typeface="+mn-lt"/>
        <a:ea typeface="+mn-ea"/>
        <a:cs typeface="+mn-cs"/>
      </a:defRPr>
    </a:lvl5pPr>
    <a:lvl6pPr marL="6583680" algn="l" defTabSz="2633472" rtl="0" eaLnBrk="1" latinLnBrk="0" hangingPunct="1">
      <a:defRPr sz="5184" kern="1200">
        <a:solidFill>
          <a:schemeClr val="tx1"/>
        </a:solidFill>
        <a:latin typeface="+mn-lt"/>
        <a:ea typeface="+mn-ea"/>
        <a:cs typeface="+mn-cs"/>
      </a:defRPr>
    </a:lvl6pPr>
    <a:lvl7pPr marL="7900416" algn="l" defTabSz="2633472" rtl="0" eaLnBrk="1" latinLnBrk="0" hangingPunct="1">
      <a:defRPr sz="5184" kern="1200">
        <a:solidFill>
          <a:schemeClr val="tx1"/>
        </a:solidFill>
        <a:latin typeface="+mn-lt"/>
        <a:ea typeface="+mn-ea"/>
        <a:cs typeface="+mn-cs"/>
      </a:defRPr>
    </a:lvl7pPr>
    <a:lvl8pPr marL="9217152" algn="l" defTabSz="2633472" rtl="0" eaLnBrk="1" latinLnBrk="0" hangingPunct="1">
      <a:defRPr sz="5184" kern="1200">
        <a:solidFill>
          <a:schemeClr val="tx1"/>
        </a:solidFill>
        <a:latin typeface="+mn-lt"/>
        <a:ea typeface="+mn-ea"/>
        <a:cs typeface="+mn-cs"/>
      </a:defRPr>
    </a:lvl8pPr>
    <a:lvl9pPr marL="10533888" algn="l" defTabSz="2633472" rtl="0" eaLnBrk="1" latinLnBrk="0" hangingPunct="1">
      <a:defRPr sz="5184"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50" d="100"/>
          <a:sy n="50" d="100"/>
        </p:scale>
        <p:origin x="-744" y="-19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8880" y="3591562"/>
            <a:ext cx="27980640" cy="7640320"/>
          </a:xfrm>
        </p:spPr>
        <p:txBody>
          <a:bodyPr anchor="b"/>
          <a:lstStyle>
            <a:lvl1pPr algn="ctr">
              <a:defRPr sz="19200"/>
            </a:lvl1pPr>
          </a:lstStyle>
          <a:p>
            <a:r>
              <a:rPr lang="en-US"/>
              <a:t>Click to edit Master title style</a:t>
            </a:r>
            <a:endParaRPr lang="en-US" dirty="0"/>
          </a:p>
        </p:txBody>
      </p:sp>
      <p:sp>
        <p:nvSpPr>
          <p:cNvPr id="3" name="Subtitle 2"/>
          <p:cNvSpPr>
            <a:spLocks noGrp="1"/>
          </p:cNvSpPr>
          <p:nvPr>
            <p:ph type="subTitle" idx="1"/>
          </p:nvPr>
        </p:nvSpPr>
        <p:spPr>
          <a:xfrm>
            <a:off x="4114800" y="11526522"/>
            <a:ext cx="24688800" cy="5298438"/>
          </a:xfrm>
        </p:spPr>
        <p:txBody>
          <a:bodyPr/>
          <a:lstStyle>
            <a:lvl1pPr marL="0" indent="0" algn="ctr">
              <a:buNone/>
              <a:defRPr sz="7680"/>
            </a:lvl1pPr>
            <a:lvl2pPr marL="1463040" indent="0" algn="ctr">
              <a:buNone/>
              <a:defRPr sz="6400"/>
            </a:lvl2pPr>
            <a:lvl3pPr marL="2926080" indent="0" algn="ctr">
              <a:buNone/>
              <a:defRPr sz="5760"/>
            </a:lvl3pPr>
            <a:lvl4pPr marL="4389120" indent="0" algn="ctr">
              <a:buNone/>
              <a:defRPr sz="5120"/>
            </a:lvl4pPr>
            <a:lvl5pPr marL="5852160" indent="0" algn="ctr">
              <a:buNone/>
              <a:defRPr sz="5120"/>
            </a:lvl5pPr>
            <a:lvl6pPr marL="7315200" indent="0" algn="ctr">
              <a:buNone/>
              <a:defRPr sz="5120"/>
            </a:lvl6pPr>
            <a:lvl7pPr marL="8778240" indent="0" algn="ctr">
              <a:buNone/>
              <a:defRPr sz="5120"/>
            </a:lvl7pPr>
            <a:lvl8pPr marL="10241280" indent="0" algn="ctr">
              <a:buNone/>
              <a:defRPr sz="5120"/>
            </a:lvl8pPr>
            <a:lvl9pPr marL="11704320" indent="0" algn="ctr">
              <a:buNone/>
              <a:defRPr sz="512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E7886A4-796F-4036-8F97-20AD5D68D102}" type="datetimeFigureOut">
              <a:rPr lang="en-US" smtClean="0"/>
              <a:t>7/16/2020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945334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7886A4-796F-4036-8F97-20AD5D68D102}" type="datetimeFigureOut">
              <a:rPr lang="en-US" smtClean="0"/>
              <a:t>7/16/2020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0770829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557232" y="1168400"/>
            <a:ext cx="7098030" cy="1859788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63142" y="1168400"/>
            <a:ext cx="20882610" cy="1859788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7886A4-796F-4036-8F97-20AD5D68D102}" type="datetimeFigureOut">
              <a:rPr lang="en-US" smtClean="0"/>
              <a:t>7/16/2020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1854179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7886A4-796F-4036-8F97-20AD5D68D102}" type="datetimeFigureOut">
              <a:rPr lang="en-US" smtClean="0"/>
              <a:t>7/16/2020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1545941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245997" y="5471167"/>
            <a:ext cx="28392120" cy="9128758"/>
          </a:xfrm>
        </p:spPr>
        <p:txBody>
          <a:bodyPr anchor="b"/>
          <a:lstStyle>
            <a:lvl1pPr>
              <a:defRPr sz="19200"/>
            </a:lvl1pPr>
          </a:lstStyle>
          <a:p>
            <a:r>
              <a:rPr lang="en-US"/>
              <a:t>Click to edit Master title style</a:t>
            </a:r>
            <a:endParaRPr lang="en-US" dirty="0"/>
          </a:p>
        </p:txBody>
      </p:sp>
      <p:sp>
        <p:nvSpPr>
          <p:cNvPr id="3" name="Text Placeholder 2"/>
          <p:cNvSpPr>
            <a:spLocks noGrp="1"/>
          </p:cNvSpPr>
          <p:nvPr>
            <p:ph type="body" idx="1"/>
          </p:nvPr>
        </p:nvSpPr>
        <p:spPr>
          <a:xfrm>
            <a:off x="2245997" y="14686287"/>
            <a:ext cx="28392120" cy="4800598"/>
          </a:xfrm>
        </p:spPr>
        <p:txBody>
          <a:bodyPr/>
          <a:lstStyle>
            <a:lvl1pPr marL="0" indent="0">
              <a:buNone/>
              <a:defRPr sz="7680">
                <a:solidFill>
                  <a:schemeClr val="tx1"/>
                </a:solidFill>
              </a:defRPr>
            </a:lvl1pPr>
            <a:lvl2pPr marL="1463040" indent="0">
              <a:buNone/>
              <a:defRPr sz="6400">
                <a:solidFill>
                  <a:schemeClr val="tx1">
                    <a:tint val="75000"/>
                  </a:schemeClr>
                </a:solidFill>
              </a:defRPr>
            </a:lvl2pPr>
            <a:lvl3pPr marL="2926080" indent="0">
              <a:buNone/>
              <a:defRPr sz="5760">
                <a:solidFill>
                  <a:schemeClr val="tx1">
                    <a:tint val="75000"/>
                  </a:schemeClr>
                </a:solidFill>
              </a:defRPr>
            </a:lvl3pPr>
            <a:lvl4pPr marL="4389120" indent="0">
              <a:buNone/>
              <a:defRPr sz="5120">
                <a:solidFill>
                  <a:schemeClr val="tx1">
                    <a:tint val="75000"/>
                  </a:schemeClr>
                </a:solidFill>
              </a:defRPr>
            </a:lvl4pPr>
            <a:lvl5pPr marL="5852160" indent="0">
              <a:buNone/>
              <a:defRPr sz="5120">
                <a:solidFill>
                  <a:schemeClr val="tx1">
                    <a:tint val="75000"/>
                  </a:schemeClr>
                </a:solidFill>
              </a:defRPr>
            </a:lvl5pPr>
            <a:lvl6pPr marL="7315200" indent="0">
              <a:buNone/>
              <a:defRPr sz="5120">
                <a:solidFill>
                  <a:schemeClr val="tx1">
                    <a:tint val="75000"/>
                  </a:schemeClr>
                </a:solidFill>
              </a:defRPr>
            </a:lvl6pPr>
            <a:lvl7pPr marL="8778240" indent="0">
              <a:buNone/>
              <a:defRPr sz="5120">
                <a:solidFill>
                  <a:schemeClr val="tx1">
                    <a:tint val="75000"/>
                  </a:schemeClr>
                </a:solidFill>
              </a:defRPr>
            </a:lvl7pPr>
            <a:lvl8pPr marL="10241280" indent="0">
              <a:buNone/>
              <a:defRPr sz="5120">
                <a:solidFill>
                  <a:schemeClr val="tx1">
                    <a:tint val="75000"/>
                  </a:schemeClr>
                </a:solidFill>
              </a:defRPr>
            </a:lvl8pPr>
            <a:lvl9pPr marL="11704320" indent="0">
              <a:buNone/>
              <a:defRPr sz="512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E7886A4-796F-4036-8F97-20AD5D68D102}" type="datetimeFigureOut">
              <a:rPr lang="en-US" smtClean="0"/>
              <a:t>7/16/2020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3310537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263140" y="5842000"/>
            <a:ext cx="13990320" cy="139242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16664940" y="5842000"/>
            <a:ext cx="13990320" cy="139242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E7886A4-796F-4036-8F97-20AD5D68D102}" type="datetimeFigureOut">
              <a:rPr lang="en-US" smtClean="0"/>
              <a:t>7/16/2020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36852988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168405"/>
            <a:ext cx="28392120" cy="4241802"/>
          </a:xfrm>
        </p:spPr>
        <p:txBody>
          <a:bodyPr/>
          <a:lstStyle/>
          <a:p>
            <a:r>
              <a:rPr lang="en-US"/>
              <a:t>Click to edit Master title style</a:t>
            </a:r>
            <a:endParaRPr lang="en-US" dirty="0"/>
          </a:p>
        </p:txBody>
      </p:sp>
      <p:sp>
        <p:nvSpPr>
          <p:cNvPr id="3" name="Text Placeholder 2"/>
          <p:cNvSpPr>
            <a:spLocks noGrp="1"/>
          </p:cNvSpPr>
          <p:nvPr>
            <p:ph type="body" idx="1"/>
          </p:nvPr>
        </p:nvSpPr>
        <p:spPr>
          <a:xfrm>
            <a:off x="2267431" y="5379722"/>
            <a:ext cx="13926024" cy="2636518"/>
          </a:xfrm>
        </p:spPr>
        <p:txBody>
          <a:bodyPr anchor="b"/>
          <a:lstStyle>
            <a:lvl1pPr marL="0" indent="0">
              <a:buNone/>
              <a:defRPr sz="7680" b="1"/>
            </a:lvl1pPr>
            <a:lvl2pPr marL="1463040" indent="0">
              <a:buNone/>
              <a:defRPr sz="6400" b="1"/>
            </a:lvl2pPr>
            <a:lvl3pPr marL="2926080" indent="0">
              <a:buNone/>
              <a:defRPr sz="5760" b="1"/>
            </a:lvl3pPr>
            <a:lvl4pPr marL="4389120" indent="0">
              <a:buNone/>
              <a:defRPr sz="5120" b="1"/>
            </a:lvl4pPr>
            <a:lvl5pPr marL="5852160" indent="0">
              <a:buNone/>
              <a:defRPr sz="5120" b="1"/>
            </a:lvl5pPr>
            <a:lvl6pPr marL="7315200" indent="0">
              <a:buNone/>
              <a:defRPr sz="5120" b="1"/>
            </a:lvl6pPr>
            <a:lvl7pPr marL="8778240" indent="0">
              <a:buNone/>
              <a:defRPr sz="5120" b="1"/>
            </a:lvl7pPr>
            <a:lvl8pPr marL="10241280" indent="0">
              <a:buNone/>
              <a:defRPr sz="5120" b="1"/>
            </a:lvl8pPr>
            <a:lvl9pPr marL="11704320" indent="0">
              <a:buNone/>
              <a:defRPr sz="5120" b="1"/>
            </a:lvl9pPr>
          </a:lstStyle>
          <a:p>
            <a:pPr lvl="0"/>
            <a:r>
              <a:rPr lang="en-US"/>
              <a:t>Click to edit Master text styles</a:t>
            </a:r>
          </a:p>
        </p:txBody>
      </p:sp>
      <p:sp>
        <p:nvSpPr>
          <p:cNvPr id="4" name="Content Placeholder 3"/>
          <p:cNvSpPr>
            <a:spLocks noGrp="1"/>
          </p:cNvSpPr>
          <p:nvPr>
            <p:ph sz="half" idx="2"/>
          </p:nvPr>
        </p:nvSpPr>
        <p:spPr>
          <a:xfrm>
            <a:off x="2267431" y="8016240"/>
            <a:ext cx="13926024" cy="117906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16664942" y="5379722"/>
            <a:ext cx="13994608" cy="2636518"/>
          </a:xfrm>
        </p:spPr>
        <p:txBody>
          <a:bodyPr anchor="b"/>
          <a:lstStyle>
            <a:lvl1pPr marL="0" indent="0">
              <a:buNone/>
              <a:defRPr sz="7680" b="1"/>
            </a:lvl1pPr>
            <a:lvl2pPr marL="1463040" indent="0">
              <a:buNone/>
              <a:defRPr sz="6400" b="1"/>
            </a:lvl2pPr>
            <a:lvl3pPr marL="2926080" indent="0">
              <a:buNone/>
              <a:defRPr sz="5760" b="1"/>
            </a:lvl3pPr>
            <a:lvl4pPr marL="4389120" indent="0">
              <a:buNone/>
              <a:defRPr sz="5120" b="1"/>
            </a:lvl4pPr>
            <a:lvl5pPr marL="5852160" indent="0">
              <a:buNone/>
              <a:defRPr sz="5120" b="1"/>
            </a:lvl5pPr>
            <a:lvl6pPr marL="7315200" indent="0">
              <a:buNone/>
              <a:defRPr sz="5120" b="1"/>
            </a:lvl6pPr>
            <a:lvl7pPr marL="8778240" indent="0">
              <a:buNone/>
              <a:defRPr sz="5120" b="1"/>
            </a:lvl7pPr>
            <a:lvl8pPr marL="10241280" indent="0">
              <a:buNone/>
              <a:defRPr sz="5120" b="1"/>
            </a:lvl8pPr>
            <a:lvl9pPr marL="11704320" indent="0">
              <a:buNone/>
              <a:defRPr sz="5120" b="1"/>
            </a:lvl9pPr>
          </a:lstStyle>
          <a:p>
            <a:pPr lvl="0"/>
            <a:r>
              <a:rPr lang="en-US"/>
              <a:t>Click to edit Master text styles</a:t>
            </a:r>
          </a:p>
        </p:txBody>
      </p:sp>
      <p:sp>
        <p:nvSpPr>
          <p:cNvPr id="6" name="Content Placeholder 5"/>
          <p:cNvSpPr>
            <a:spLocks noGrp="1"/>
          </p:cNvSpPr>
          <p:nvPr>
            <p:ph sz="quarter" idx="4"/>
          </p:nvPr>
        </p:nvSpPr>
        <p:spPr>
          <a:xfrm>
            <a:off x="16664942" y="8016240"/>
            <a:ext cx="13994608" cy="117906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E7886A4-796F-4036-8F97-20AD5D68D102}" type="datetimeFigureOut">
              <a:rPr lang="en-US" smtClean="0"/>
              <a:t>7/16/2020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7939469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E7886A4-796F-4036-8F97-20AD5D68D102}" type="datetimeFigureOut">
              <a:rPr lang="en-US" smtClean="0"/>
              <a:t>7/16/2020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367910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7886A4-796F-4036-8F97-20AD5D68D102}" type="datetimeFigureOut">
              <a:rPr lang="en-US" smtClean="0"/>
              <a:t>7/16/2020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17264225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463040"/>
            <a:ext cx="10617041" cy="5120640"/>
          </a:xfrm>
        </p:spPr>
        <p:txBody>
          <a:bodyPr anchor="b"/>
          <a:lstStyle>
            <a:lvl1pPr>
              <a:defRPr sz="10240"/>
            </a:lvl1pPr>
          </a:lstStyle>
          <a:p>
            <a:r>
              <a:rPr lang="en-US"/>
              <a:t>Click to edit Master title style</a:t>
            </a:r>
            <a:endParaRPr lang="en-US" dirty="0"/>
          </a:p>
        </p:txBody>
      </p:sp>
      <p:sp>
        <p:nvSpPr>
          <p:cNvPr id="3" name="Content Placeholder 2"/>
          <p:cNvSpPr>
            <a:spLocks noGrp="1"/>
          </p:cNvSpPr>
          <p:nvPr>
            <p:ph idx="1"/>
          </p:nvPr>
        </p:nvSpPr>
        <p:spPr>
          <a:xfrm>
            <a:off x="13994608" y="3159765"/>
            <a:ext cx="16664940" cy="15595600"/>
          </a:xfrm>
        </p:spPr>
        <p:txBody>
          <a:bodyPr/>
          <a:lstStyle>
            <a:lvl1pPr>
              <a:defRPr sz="10240"/>
            </a:lvl1pPr>
            <a:lvl2pPr>
              <a:defRPr sz="8960"/>
            </a:lvl2pPr>
            <a:lvl3pPr>
              <a:defRPr sz="7680"/>
            </a:lvl3pPr>
            <a:lvl4pPr>
              <a:defRPr sz="6400"/>
            </a:lvl4pPr>
            <a:lvl5pPr>
              <a:defRPr sz="6400"/>
            </a:lvl5pPr>
            <a:lvl6pPr>
              <a:defRPr sz="6400"/>
            </a:lvl6pPr>
            <a:lvl7pPr>
              <a:defRPr sz="6400"/>
            </a:lvl7pPr>
            <a:lvl8pPr>
              <a:defRPr sz="6400"/>
            </a:lvl8pPr>
            <a:lvl9pPr>
              <a:defRPr sz="6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267428" y="6583680"/>
            <a:ext cx="10617041" cy="12197082"/>
          </a:xfrm>
        </p:spPr>
        <p:txBody>
          <a:bodyPr/>
          <a:lstStyle>
            <a:lvl1pPr marL="0" indent="0">
              <a:buNone/>
              <a:defRPr sz="5120"/>
            </a:lvl1pPr>
            <a:lvl2pPr marL="1463040" indent="0">
              <a:buNone/>
              <a:defRPr sz="4480"/>
            </a:lvl2pPr>
            <a:lvl3pPr marL="2926080" indent="0">
              <a:buNone/>
              <a:defRPr sz="3840"/>
            </a:lvl3pPr>
            <a:lvl4pPr marL="4389120" indent="0">
              <a:buNone/>
              <a:defRPr sz="3200"/>
            </a:lvl4pPr>
            <a:lvl5pPr marL="5852160" indent="0">
              <a:buNone/>
              <a:defRPr sz="3200"/>
            </a:lvl5pPr>
            <a:lvl6pPr marL="7315200" indent="0">
              <a:buNone/>
              <a:defRPr sz="3200"/>
            </a:lvl6pPr>
            <a:lvl7pPr marL="8778240" indent="0">
              <a:buNone/>
              <a:defRPr sz="3200"/>
            </a:lvl7pPr>
            <a:lvl8pPr marL="10241280" indent="0">
              <a:buNone/>
              <a:defRPr sz="3200"/>
            </a:lvl8pPr>
            <a:lvl9pPr marL="11704320" indent="0">
              <a:buNone/>
              <a:defRPr sz="3200"/>
            </a:lvl9pPr>
          </a:lstStyle>
          <a:p>
            <a:pPr lvl="0"/>
            <a:r>
              <a:rPr lang="en-US"/>
              <a:t>Click to edit Master text styles</a:t>
            </a:r>
          </a:p>
        </p:txBody>
      </p:sp>
      <p:sp>
        <p:nvSpPr>
          <p:cNvPr id="5" name="Date Placeholder 4"/>
          <p:cNvSpPr>
            <a:spLocks noGrp="1"/>
          </p:cNvSpPr>
          <p:nvPr>
            <p:ph type="dt" sz="half" idx="10"/>
          </p:nvPr>
        </p:nvSpPr>
        <p:spPr/>
        <p:txBody>
          <a:bodyPr/>
          <a:lstStyle/>
          <a:p>
            <a:fld id="{CE7886A4-796F-4036-8F97-20AD5D68D102}" type="datetimeFigureOut">
              <a:rPr lang="en-US" smtClean="0"/>
              <a:t>7/16/2020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7171626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463040"/>
            <a:ext cx="10617041" cy="5120640"/>
          </a:xfrm>
        </p:spPr>
        <p:txBody>
          <a:bodyPr anchor="b"/>
          <a:lstStyle>
            <a:lvl1pPr>
              <a:defRPr sz="10240"/>
            </a:lvl1pPr>
          </a:lstStyle>
          <a:p>
            <a:r>
              <a:rPr lang="en-US"/>
              <a:t>Click to edit Master title style</a:t>
            </a:r>
            <a:endParaRPr lang="en-US" dirty="0"/>
          </a:p>
        </p:txBody>
      </p:sp>
      <p:sp>
        <p:nvSpPr>
          <p:cNvPr id="3" name="Picture Placeholder 2"/>
          <p:cNvSpPr>
            <a:spLocks noGrp="1" noChangeAspect="1"/>
          </p:cNvSpPr>
          <p:nvPr>
            <p:ph type="pic" idx="1"/>
          </p:nvPr>
        </p:nvSpPr>
        <p:spPr>
          <a:xfrm>
            <a:off x="13994608" y="3159765"/>
            <a:ext cx="16664940" cy="15595600"/>
          </a:xfrm>
        </p:spPr>
        <p:txBody>
          <a:bodyPr anchor="t"/>
          <a:lstStyle>
            <a:lvl1pPr marL="0" indent="0">
              <a:buNone/>
              <a:defRPr sz="10240"/>
            </a:lvl1pPr>
            <a:lvl2pPr marL="1463040" indent="0">
              <a:buNone/>
              <a:defRPr sz="8960"/>
            </a:lvl2pPr>
            <a:lvl3pPr marL="2926080" indent="0">
              <a:buNone/>
              <a:defRPr sz="7680"/>
            </a:lvl3pPr>
            <a:lvl4pPr marL="4389120" indent="0">
              <a:buNone/>
              <a:defRPr sz="6400"/>
            </a:lvl4pPr>
            <a:lvl5pPr marL="5852160" indent="0">
              <a:buNone/>
              <a:defRPr sz="6400"/>
            </a:lvl5pPr>
            <a:lvl6pPr marL="7315200" indent="0">
              <a:buNone/>
              <a:defRPr sz="6400"/>
            </a:lvl6pPr>
            <a:lvl7pPr marL="8778240" indent="0">
              <a:buNone/>
              <a:defRPr sz="6400"/>
            </a:lvl7pPr>
            <a:lvl8pPr marL="10241280" indent="0">
              <a:buNone/>
              <a:defRPr sz="6400"/>
            </a:lvl8pPr>
            <a:lvl9pPr marL="11704320" indent="0">
              <a:buNone/>
              <a:defRPr sz="6400"/>
            </a:lvl9pPr>
          </a:lstStyle>
          <a:p>
            <a:r>
              <a:rPr lang="en-US"/>
              <a:t>Click icon to add picture</a:t>
            </a:r>
            <a:endParaRPr lang="en-US" dirty="0"/>
          </a:p>
        </p:txBody>
      </p:sp>
      <p:sp>
        <p:nvSpPr>
          <p:cNvPr id="4" name="Text Placeholder 3"/>
          <p:cNvSpPr>
            <a:spLocks noGrp="1"/>
          </p:cNvSpPr>
          <p:nvPr>
            <p:ph type="body" sz="half" idx="2"/>
          </p:nvPr>
        </p:nvSpPr>
        <p:spPr>
          <a:xfrm>
            <a:off x="2267428" y="6583680"/>
            <a:ext cx="10617041" cy="12197082"/>
          </a:xfrm>
        </p:spPr>
        <p:txBody>
          <a:bodyPr/>
          <a:lstStyle>
            <a:lvl1pPr marL="0" indent="0">
              <a:buNone/>
              <a:defRPr sz="5120"/>
            </a:lvl1pPr>
            <a:lvl2pPr marL="1463040" indent="0">
              <a:buNone/>
              <a:defRPr sz="4480"/>
            </a:lvl2pPr>
            <a:lvl3pPr marL="2926080" indent="0">
              <a:buNone/>
              <a:defRPr sz="3840"/>
            </a:lvl3pPr>
            <a:lvl4pPr marL="4389120" indent="0">
              <a:buNone/>
              <a:defRPr sz="3200"/>
            </a:lvl4pPr>
            <a:lvl5pPr marL="5852160" indent="0">
              <a:buNone/>
              <a:defRPr sz="3200"/>
            </a:lvl5pPr>
            <a:lvl6pPr marL="7315200" indent="0">
              <a:buNone/>
              <a:defRPr sz="3200"/>
            </a:lvl6pPr>
            <a:lvl7pPr marL="8778240" indent="0">
              <a:buNone/>
              <a:defRPr sz="3200"/>
            </a:lvl7pPr>
            <a:lvl8pPr marL="10241280" indent="0">
              <a:buNone/>
              <a:defRPr sz="3200"/>
            </a:lvl8pPr>
            <a:lvl9pPr marL="11704320" indent="0">
              <a:buNone/>
              <a:defRPr sz="3200"/>
            </a:lvl9pPr>
          </a:lstStyle>
          <a:p>
            <a:pPr lvl="0"/>
            <a:r>
              <a:rPr lang="en-US"/>
              <a:t>Click to edit Master text styles</a:t>
            </a:r>
          </a:p>
        </p:txBody>
      </p:sp>
      <p:sp>
        <p:nvSpPr>
          <p:cNvPr id="5" name="Date Placeholder 4"/>
          <p:cNvSpPr>
            <a:spLocks noGrp="1"/>
          </p:cNvSpPr>
          <p:nvPr>
            <p:ph type="dt" sz="half" idx="10"/>
          </p:nvPr>
        </p:nvSpPr>
        <p:spPr/>
        <p:txBody>
          <a:bodyPr/>
          <a:lstStyle/>
          <a:p>
            <a:fld id="{CE7886A4-796F-4036-8F97-20AD5D68D102}" type="datetimeFigureOut">
              <a:rPr lang="en-US" smtClean="0"/>
              <a:t>7/16/2020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76120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63140" y="1168405"/>
            <a:ext cx="28392120" cy="42418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63140" y="5842000"/>
            <a:ext cx="28392120" cy="1392428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263140" y="20340325"/>
            <a:ext cx="7406640" cy="1168400"/>
          </a:xfrm>
          <a:prstGeom prst="rect">
            <a:avLst/>
          </a:prstGeom>
        </p:spPr>
        <p:txBody>
          <a:bodyPr vert="horz" lIns="91440" tIns="45720" rIns="91440" bIns="45720" rtlCol="0" anchor="ctr"/>
          <a:lstStyle>
            <a:lvl1pPr algn="l">
              <a:defRPr sz="3840">
                <a:solidFill>
                  <a:schemeClr val="tx1">
                    <a:tint val="75000"/>
                  </a:schemeClr>
                </a:solidFill>
              </a:defRPr>
            </a:lvl1pPr>
          </a:lstStyle>
          <a:p>
            <a:fld id="{CE7886A4-796F-4036-8F97-20AD5D68D102}" type="datetimeFigureOut">
              <a:rPr lang="en-US" smtClean="0"/>
              <a:t>7/16/2020</a:t>
            </a:fld>
            <a:endParaRPr lang="en-US"/>
          </a:p>
        </p:txBody>
      </p:sp>
      <p:sp>
        <p:nvSpPr>
          <p:cNvPr id="5" name="Footer Placeholder 4"/>
          <p:cNvSpPr>
            <a:spLocks noGrp="1"/>
          </p:cNvSpPr>
          <p:nvPr>
            <p:ph type="ftr" sz="quarter" idx="3"/>
          </p:nvPr>
        </p:nvSpPr>
        <p:spPr>
          <a:xfrm>
            <a:off x="10904220" y="20340325"/>
            <a:ext cx="11109960" cy="1168400"/>
          </a:xfrm>
          <a:prstGeom prst="rect">
            <a:avLst/>
          </a:prstGeom>
        </p:spPr>
        <p:txBody>
          <a:bodyPr vert="horz" lIns="91440" tIns="45720" rIns="91440" bIns="45720" rtlCol="0" anchor="ctr"/>
          <a:lstStyle>
            <a:lvl1pPr algn="ctr">
              <a:defRPr sz="384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3248620" y="20340325"/>
            <a:ext cx="7406640" cy="1168400"/>
          </a:xfrm>
          <a:prstGeom prst="rect">
            <a:avLst/>
          </a:prstGeom>
        </p:spPr>
        <p:txBody>
          <a:bodyPr vert="horz" lIns="91440" tIns="45720" rIns="91440" bIns="45720" rtlCol="0" anchor="ctr"/>
          <a:lstStyle>
            <a:lvl1pPr algn="r">
              <a:defRPr sz="3840">
                <a:solidFill>
                  <a:schemeClr val="tx1">
                    <a:tint val="75000"/>
                  </a:schemeClr>
                </a:solidFill>
              </a:defRPr>
            </a:lvl1pPr>
          </a:lstStyle>
          <a:p>
            <a:fld id="{FA6474AA-3361-48D0-B78A-772C9EF7015F}" type="slidenum">
              <a:rPr lang="en-US" smtClean="0"/>
              <a:t>‹#›</a:t>
            </a:fld>
            <a:endParaRPr lang="en-US"/>
          </a:p>
        </p:txBody>
      </p:sp>
    </p:spTree>
    <p:extLst>
      <p:ext uri="{BB962C8B-B14F-4D97-AF65-F5344CB8AC3E}">
        <p14:creationId xmlns:p14="http://schemas.microsoft.com/office/powerpoint/2010/main" val="332641214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2926080" rtl="0" eaLnBrk="1" latinLnBrk="0" hangingPunct="1">
        <a:lnSpc>
          <a:spcPct val="90000"/>
        </a:lnSpc>
        <a:spcBef>
          <a:spcPct val="0"/>
        </a:spcBef>
        <a:buNone/>
        <a:defRPr sz="14080" kern="1200">
          <a:solidFill>
            <a:schemeClr val="tx1"/>
          </a:solidFill>
          <a:latin typeface="+mj-lt"/>
          <a:ea typeface="+mj-ea"/>
          <a:cs typeface="+mj-cs"/>
        </a:defRPr>
      </a:lvl1pPr>
    </p:titleStyle>
    <p:bodyStyle>
      <a:lvl1pPr marL="731520" indent="-731520" algn="l" defTabSz="2926080" rtl="0" eaLnBrk="1" latinLnBrk="0" hangingPunct="1">
        <a:lnSpc>
          <a:spcPct val="90000"/>
        </a:lnSpc>
        <a:spcBef>
          <a:spcPts val="3200"/>
        </a:spcBef>
        <a:buFont typeface="Arial" panose="020B0604020202020204" pitchFamily="34" charset="0"/>
        <a:buChar char="•"/>
        <a:defRPr sz="8960" kern="1200">
          <a:solidFill>
            <a:schemeClr val="tx1"/>
          </a:solidFill>
          <a:latin typeface="+mn-lt"/>
          <a:ea typeface="+mn-ea"/>
          <a:cs typeface="+mn-cs"/>
        </a:defRPr>
      </a:lvl1pPr>
      <a:lvl2pPr marL="2194560" indent="-731520" algn="l" defTabSz="2926080" rtl="0" eaLnBrk="1" latinLnBrk="0" hangingPunct="1">
        <a:lnSpc>
          <a:spcPct val="90000"/>
        </a:lnSpc>
        <a:spcBef>
          <a:spcPts val="1600"/>
        </a:spcBef>
        <a:buFont typeface="Arial" panose="020B0604020202020204" pitchFamily="34" charset="0"/>
        <a:buChar char="•"/>
        <a:defRPr sz="7680" kern="1200">
          <a:solidFill>
            <a:schemeClr val="tx1"/>
          </a:solidFill>
          <a:latin typeface="+mn-lt"/>
          <a:ea typeface="+mn-ea"/>
          <a:cs typeface="+mn-cs"/>
        </a:defRPr>
      </a:lvl2pPr>
      <a:lvl3pPr marL="3657600" indent="-731520" algn="l" defTabSz="2926080" rtl="0" eaLnBrk="1" latinLnBrk="0" hangingPunct="1">
        <a:lnSpc>
          <a:spcPct val="90000"/>
        </a:lnSpc>
        <a:spcBef>
          <a:spcPts val="1600"/>
        </a:spcBef>
        <a:buFont typeface="Arial" panose="020B0604020202020204" pitchFamily="34" charset="0"/>
        <a:buChar char="•"/>
        <a:defRPr sz="6400" kern="1200">
          <a:solidFill>
            <a:schemeClr val="tx1"/>
          </a:solidFill>
          <a:latin typeface="+mn-lt"/>
          <a:ea typeface="+mn-ea"/>
          <a:cs typeface="+mn-cs"/>
        </a:defRPr>
      </a:lvl3pPr>
      <a:lvl4pPr marL="51206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4pPr>
      <a:lvl5pPr marL="658368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5pPr>
      <a:lvl6pPr marL="804672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6pPr>
      <a:lvl7pPr marL="950976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7pPr>
      <a:lvl8pPr marL="1097280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8pPr>
      <a:lvl9pPr marL="124358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9pPr>
    </p:bodyStyle>
    <p:otherStyle>
      <a:defPPr>
        <a:defRPr lang="en-US"/>
      </a:defPPr>
      <a:lvl1pPr marL="0" algn="l" defTabSz="2926080" rtl="0" eaLnBrk="1" latinLnBrk="0" hangingPunct="1">
        <a:defRPr sz="5760" kern="1200">
          <a:solidFill>
            <a:schemeClr val="tx1"/>
          </a:solidFill>
          <a:latin typeface="+mn-lt"/>
          <a:ea typeface="+mn-ea"/>
          <a:cs typeface="+mn-cs"/>
        </a:defRPr>
      </a:lvl1pPr>
      <a:lvl2pPr marL="1463040" algn="l" defTabSz="2926080" rtl="0" eaLnBrk="1" latinLnBrk="0" hangingPunct="1">
        <a:defRPr sz="5760" kern="1200">
          <a:solidFill>
            <a:schemeClr val="tx1"/>
          </a:solidFill>
          <a:latin typeface="+mn-lt"/>
          <a:ea typeface="+mn-ea"/>
          <a:cs typeface="+mn-cs"/>
        </a:defRPr>
      </a:lvl2pPr>
      <a:lvl3pPr marL="2926080" algn="l" defTabSz="2926080" rtl="0" eaLnBrk="1" latinLnBrk="0" hangingPunct="1">
        <a:defRPr sz="5760" kern="1200">
          <a:solidFill>
            <a:schemeClr val="tx1"/>
          </a:solidFill>
          <a:latin typeface="+mn-lt"/>
          <a:ea typeface="+mn-ea"/>
          <a:cs typeface="+mn-cs"/>
        </a:defRPr>
      </a:lvl3pPr>
      <a:lvl4pPr marL="4389120" algn="l" defTabSz="2926080" rtl="0" eaLnBrk="1" latinLnBrk="0" hangingPunct="1">
        <a:defRPr sz="5760" kern="1200">
          <a:solidFill>
            <a:schemeClr val="tx1"/>
          </a:solidFill>
          <a:latin typeface="+mn-lt"/>
          <a:ea typeface="+mn-ea"/>
          <a:cs typeface="+mn-cs"/>
        </a:defRPr>
      </a:lvl4pPr>
      <a:lvl5pPr marL="5852160" algn="l" defTabSz="2926080" rtl="0" eaLnBrk="1" latinLnBrk="0" hangingPunct="1">
        <a:defRPr sz="5760" kern="1200">
          <a:solidFill>
            <a:schemeClr val="tx1"/>
          </a:solidFill>
          <a:latin typeface="+mn-lt"/>
          <a:ea typeface="+mn-ea"/>
          <a:cs typeface="+mn-cs"/>
        </a:defRPr>
      </a:lvl5pPr>
      <a:lvl6pPr marL="7315200" algn="l" defTabSz="2926080" rtl="0" eaLnBrk="1" latinLnBrk="0" hangingPunct="1">
        <a:defRPr sz="5760" kern="1200">
          <a:solidFill>
            <a:schemeClr val="tx1"/>
          </a:solidFill>
          <a:latin typeface="+mn-lt"/>
          <a:ea typeface="+mn-ea"/>
          <a:cs typeface="+mn-cs"/>
        </a:defRPr>
      </a:lvl6pPr>
      <a:lvl7pPr marL="8778240" algn="l" defTabSz="2926080" rtl="0" eaLnBrk="1" latinLnBrk="0" hangingPunct="1">
        <a:defRPr sz="5760" kern="1200">
          <a:solidFill>
            <a:schemeClr val="tx1"/>
          </a:solidFill>
          <a:latin typeface="+mn-lt"/>
          <a:ea typeface="+mn-ea"/>
          <a:cs typeface="+mn-cs"/>
        </a:defRPr>
      </a:lvl7pPr>
      <a:lvl8pPr marL="10241280" algn="l" defTabSz="2926080" rtl="0" eaLnBrk="1" latinLnBrk="0" hangingPunct="1">
        <a:defRPr sz="5760" kern="1200">
          <a:solidFill>
            <a:schemeClr val="tx1"/>
          </a:solidFill>
          <a:latin typeface="+mn-lt"/>
          <a:ea typeface="+mn-ea"/>
          <a:cs typeface="+mn-cs"/>
        </a:defRPr>
      </a:lvl8pPr>
      <a:lvl9pPr marL="11704320" algn="l" defTabSz="2926080" rtl="0" eaLnBrk="1" latinLnBrk="0" hangingPunct="1">
        <a:defRPr sz="57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5.xml"/><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67431" y="669642"/>
            <a:ext cx="28392120" cy="2322940"/>
          </a:xfrm>
        </p:spPr>
        <p:txBody>
          <a:bodyPr>
            <a:normAutofit/>
          </a:bodyPr>
          <a:lstStyle/>
          <a:p>
            <a:pPr algn="ctr"/>
            <a:r>
              <a:rPr lang="en-US" sz="9600" b="1" dirty="0"/>
              <a:t>Simulate Thermal Electrical Properties of PCM</a:t>
            </a:r>
          </a:p>
        </p:txBody>
      </p:sp>
      <p:sp>
        <p:nvSpPr>
          <p:cNvPr id="9" name="Text Placeholder 8"/>
          <p:cNvSpPr>
            <a:spLocks noGrp="1"/>
          </p:cNvSpPr>
          <p:nvPr>
            <p:ph type="body" idx="1"/>
          </p:nvPr>
        </p:nvSpPr>
        <p:spPr>
          <a:xfrm>
            <a:off x="93363" y="5722995"/>
            <a:ext cx="9425805" cy="1492133"/>
          </a:xfrm>
        </p:spPr>
        <p:txBody>
          <a:bodyPr>
            <a:normAutofit/>
          </a:bodyPr>
          <a:lstStyle/>
          <a:p>
            <a:r>
              <a:rPr lang="en-US" sz="6000" b="0" dirty="0"/>
              <a:t>Abstract </a:t>
            </a:r>
          </a:p>
        </p:txBody>
      </p:sp>
      <p:sp>
        <p:nvSpPr>
          <p:cNvPr id="6" name="Content Placeholder 5"/>
          <p:cNvSpPr>
            <a:spLocks noGrp="1"/>
          </p:cNvSpPr>
          <p:nvPr>
            <p:ph sz="half" idx="2"/>
          </p:nvPr>
        </p:nvSpPr>
        <p:spPr>
          <a:xfrm>
            <a:off x="153658" y="7146432"/>
            <a:ext cx="9153821" cy="6740306"/>
          </a:xfrm>
        </p:spPr>
        <p:txBody>
          <a:bodyPr>
            <a:noAutofit/>
          </a:bodyPr>
          <a:lstStyle/>
          <a:p>
            <a:pPr marL="0" indent="0">
              <a:buNone/>
            </a:pPr>
            <a:r>
              <a:rPr lang="en-US" sz="2400" dirty="0">
                <a:effectLst/>
                <a:latin typeface="Times New Roman" panose="02020603050405020304" pitchFamily="18" charset="0"/>
                <a:ea typeface="Calibri" panose="020F0502020204030204" pitchFamily="34" charset="0"/>
              </a:rPr>
              <a:t>Phase change materials or PCM are mainly distinguished by their ability to transform from an amorphous state of matter to a crystalline state and vice versa. Understanding the physics of what occurs during this physical change will allow us to take advantage of their properties in manufacturing. Ge</a:t>
            </a:r>
            <a:r>
              <a:rPr lang="en-US" sz="2400" baseline="-25000" dirty="0">
                <a:effectLst/>
                <a:latin typeface="Times New Roman" panose="02020603050405020304" pitchFamily="18" charset="0"/>
                <a:ea typeface="Calibri" panose="020F0502020204030204" pitchFamily="34" charset="0"/>
              </a:rPr>
              <a:t>2</a:t>
            </a:r>
            <a:r>
              <a:rPr lang="en-US" sz="2400" dirty="0">
                <a:effectLst/>
                <a:latin typeface="Times New Roman" panose="02020603050405020304" pitchFamily="18" charset="0"/>
                <a:ea typeface="Calibri" panose="020F0502020204030204" pitchFamily="34" charset="0"/>
              </a:rPr>
              <a:t>Sb</a:t>
            </a:r>
            <a:r>
              <a:rPr lang="en-US" sz="2400" baseline="-25000" dirty="0">
                <a:effectLst/>
                <a:latin typeface="Times New Roman" panose="02020603050405020304" pitchFamily="18" charset="0"/>
                <a:ea typeface="Calibri" panose="020F0502020204030204" pitchFamily="34" charset="0"/>
              </a:rPr>
              <a:t>2</a:t>
            </a:r>
            <a:r>
              <a:rPr lang="en-US" sz="2400" dirty="0">
                <a:effectLst/>
                <a:latin typeface="Times New Roman" panose="02020603050405020304" pitchFamily="18" charset="0"/>
                <a:ea typeface="Calibri" panose="020F0502020204030204" pitchFamily="34" charset="0"/>
              </a:rPr>
              <a:t>Te</a:t>
            </a:r>
            <a:r>
              <a:rPr lang="en-US" sz="2400" baseline="-25000" dirty="0">
                <a:latin typeface="Times New Roman" panose="02020603050405020304" pitchFamily="18" charset="0"/>
                <a:ea typeface="Calibri" panose="020F0502020204030204" pitchFamily="34" charset="0"/>
              </a:rPr>
              <a:t>5</a:t>
            </a:r>
            <a:r>
              <a:rPr lang="en-US" sz="2400" dirty="0">
                <a:effectLst/>
                <a:latin typeface="Times New Roman" panose="02020603050405020304" pitchFamily="18" charset="0"/>
                <a:ea typeface="Calibri" panose="020F0502020204030204" pitchFamily="34" charset="0"/>
              </a:rPr>
              <a:t>, </a:t>
            </a:r>
            <a:r>
              <a:rPr lang="en-US" sz="2400" dirty="0">
                <a:latin typeface="Times New Roman" panose="02020603050405020304" pitchFamily="18" charset="0"/>
                <a:ea typeface="Calibri" panose="020F0502020204030204" pitchFamily="34" charset="0"/>
              </a:rPr>
              <a:t>is</a:t>
            </a:r>
            <a:r>
              <a:rPr lang="en-US" sz="2400" dirty="0">
                <a:effectLst/>
                <a:latin typeface="Times New Roman" panose="02020603050405020304" pitchFamily="18" charset="0"/>
                <a:ea typeface="Calibri" panose="020F0502020204030204" pitchFamily="34" charset="0"/>
              </a:rPr>
              <a:t> the PCM alloy I focused on, considering we have computed the material’s Seebeck coefficient and electrical conductivity. COMSOL Multiphysics is the program that we will be using to test the thermal electrical properties of Ge</a:t>
            </a:r>
            <a:r>
              <a:rPr lang="en-US" sz="2400" baseline="-25000" dirty="0">
                <a:effectLst/>
                <a:latin typeface="Times New Roman" panose="02020603050405020304" pitchFamily="18" charset="0"/>
                <a:ea typeface="Calibri" panose="020F0502020204030204" pitchFamily="34" charset="0"/>
              </a:rPr>
              <a:t>2</a:t>
            </a:r>
            <a:r>
              <a:rPr lang="en-US" sz="2400" dirty="0">
                <a:effectLst/>
                <a:latin typeface="Times New Roman" panose="02020603050405020304" pitchFamily="18" charset="0"/>
                <a:ea typeface="Calibri" panose="020F0502020204030204" pitchFamily="34" charset="0"/>
              </a:rPr>
              <a:t>Sb</a:t>
            </a:r>
            <a:r>
              <a:rPr lang="en-US" sz="2400" baseline="-25000" dirty="0">
                <a:effectLst/>
                <a:latin typeface="Times New Roman" panose="02020603050405020304" pitchFamily="18" charset="0"/>
                <a:ea typeface="Calibri" panose="020F0502020204030204" pitchFamily="34" charset="0"/>
              </a:rPr>
              <a:t>2</a:t>
            </a:r>
            <a:r>
              <a:rPr lang="en-US" sz="2400" dirty="0">
                <a:effectLst/>
                <a:latin typeface="Times New Roman" panose="02020603050405020304" pitchFamily="18" charset="0"/>
                <a:ea typeface="Calibri" panose="020F0502020204030204" pitchFamily="34" charset="0"/>
              </a:rPr>
              <a:t>Te</a:t>
            </a:r>
            <a:r>
              <a:rPr lang="en-US" sz="2400" baseline="-25000" dirty="0">
                <a:latin typeface="Times New Roman" panose="02020603050405020304" pitchFamily="18" charset="0"/>
                <a:ea typeface="Calibri" panose="020F0502020204030204" pitchFamily="34" charset="0"/>
              </a:rPr>
              <a:t>5</a:t>
            </a:r>
            <a:r>
              <a:rPr lang="en-US" sz="2400" dirty="0">
                <a:effectLst/>
                <a:latin typeface="Times New Roman" panose="02020603050405020304" pitchFamily="18" charset="0"/>
                <a:ea typeface="Calibri" panose="020F0502020204030204" pitchFamily="34" charset="0"/>
              </a:rPr>
              <a:t>. Understanding how to use software and creating a simulation in COMSOL is key in order to virtually test Ge</a:t>
            </a:r>
            <a:r>
              <a:rPr lang="en-US" sz="2400" baseline="-25000" dirty="0">
                <a:effectLst/>
                <a:latin typeface="Times New Roman" panose="02020603050405020304" pitchFamily="18" charset="0"/>
                <a:ea typeface="Calibri" panose="020F0502020204030204" pitchFamily="34" charset="0"/>
              </a:rPr>
              <a:t>2</a:t>
            </a:r>
            <a:r>
              <a:rPr lang="en-US" sz="2400" dirty="0">
                <a:effectLst/>
                <a:latin typeface="Times New Roman" panose="02020603050405020304" pitchFamily="18" charset="0"/>
                <a:ea typeface="Calibri" panose="020F0502020204030204" pitchFamily="34" charset="0"/>
              </a:rPr>
              <a:t>Sb</a:t>
            </a:r>
            <a:r>
              <a:rPr lang="en-US" sz="2400" baseline="-25000" dirty="0">
                <a:effectLst/>
                <a:latin typeface="Times New Roman" panose="02020603050405020304" pitchFamily="18" charset="0"/>
                <a:ea typeface="Calibri" panose="020F0502020204030204" pitchFamily="34" charset="0"/>
              </a:rPr>
              <a:t>2</a:t>
            </a:r>
            <a:r>
              <a:rPr lang="en-US" sz="2400" dirty="0">
                <a:effectLst/>
                <a:latin typeface="Times New Roman" panose="02020603050405020304" pitchFamily="18" charset="0"/>
                <a:ea typeface="Calibri" panose="020F0502020204030204" pitchFamily="34" charset="0"/>
              </a:rPr>
              <a:t>Te</a:t>
            </a:r>
            <a:r>
              <a:rPr lang="en-US" sz="2400" baseline="-25000" dirty="0">
                <a:latin typeface="Times New Roman" panose="02020603050405020304" pitchFamily="18" charset="0"/>
                <a:ea typeface="Calibri" panose="020F0502020204030204" pitchFamily="34" charset="0"/>
              </a:rPr>
              <a:t>5</a:t>
            </a:r>
            <a:r>
              <a:rPr lang="en-US" sz="2400" dirty="0">
                <a:effectLst/>
                <a:latin typeface="Times New Roman" panose="02020603050405020304" pitchFamily="18" charset="0"/>
                <a:ea typeface="Calibri" panose="020F0502020204030204" pitchFamily="34" charset="0"/>
              </a:rPr>
              <a:t>;</a:t>
            </a:r>
            <a:r>
              <a:rPr lang="en-US" sz="2400" baseline="-25000" dirty="0">
                <a:effectLst/>
                <a:latin typeface="Times New Roman" panose="02020603050405020304" pitchFamily="18" charset="0"/>
                <a:ea typeface="Calibri" panose="020F0502020204030204" pitchFamily="34" charset="0"/>
              </a:rPr>
              <a:t> </a:t>
            </a:r>
            <a:r>
              <a:rPr lang="en-US" sz="2400" dirty="0">
                <a:effectLst/>
                <a:latin typeface="Times New Roman" panose="02020603050405020304" pitchFamily="18" charset="0"/>
                <a:ea typeface="Calibri" panose="020F0502020204030204" pitchFamily="34" charset="0"/>
              </a:rPr>
              <a:t>since there was no access to lab to create a physical simulation. </a:t>
            </a:r>
            <a:r>
              <a:rPr lang="en-US" sz="2400" dirty="0">
                <a:latin typeface="Times New Roman" panose="02020603050405020304" pitchFamily="18" charset="0"/>
                <a:ea typeface="Calibri" panose="020F0502020204030204" pitchFamily="34" charset="0"/>
              </a:rPr>
              <a:t>Key excises such Computing Capacitance and PN – Diode Circuit were beneficial in understanding how to start the process of simulating the PCM in COMSOL. </a:t>
            </a:r>
            <a:r>
              <a:rPr lang="en-US" sz="2400" dirty="0">
                <a:effectLst/>
                <a:latin typeface="Times New Roman" panose="02020603050405020304" pitchFamily="18" charset="0"/>
                <a:ea typeface="Calibri" panose="020F0502020204030204" pitchFamily="34" charset="0"/>
              </a:rPr>
              <a:t> A 3D geometry sample holder was created in COMSOL</a:t>
            </a:r>
            <a:r>
              <a:rPr lang="en-US" sz="2400" dirty="0">
                <a:latin typeface="Times New Roman" panose="02020603050405020304" pitchFamily="18" charset="0"/>
                <a:ea typeface="Calibri" panose="020F0502020204030204" pitchFamily="34" charset="0"/>
              </a:rPr>
              <a:t> to simulate the properties of the PCM. </a:t>
            </a:r>
            <a:r>
              <a:rPr lang="en-US" sz="2400" dirty="0">
                <a:effectLst/>
                <a:latin typeface="Times New Roman" panose="02020603050405020304" pitchFamily="18" charset="0"/>
                <a:ea typeface="Calibri" panose="020F0502020204030204" pitchFamily="34" charset="0"/>
              </a:rPr>
              <a:t>Moving forward, this expiration will allow us to test other PCM alloys so see which material is more efficient. </a:t>
            </a:r>
            <a:endParaRPr lang="en-US" sz="2400" dirty="0"/>
          </a:p>
        </p:txBody>
      </p:sp>
      <p:sp>
        <p:nvSpPr>
          <p:cNvPr id="10" name="TextBox 9"/>
          <p:cNvSpPr txBox="1"/>
          <p:nvPr/>
        </p:nvSpPr>
        <p:spPr>
          <a:xfrm>
            <a:off x="2258849" y="2567665"/>
            <a:ext cx="28392119" cy="3508653"/>
          </a:xfrm>
          <a:prstGeom prst="rect">
            <a:avLst/>
          </a:prstGeom>
          <a:noFill/>
        </p:spPr>
        <p:txBody>
          <a:bodyPr wrap="square" rtlCol="0">
            <a:spAutoFit/>
          </a:bodyPr>
          <a:lstStyle/>
          <a:p>
            <a:pPr algn="ctr"/>
            <a:r>
              <a:rPr lang="en-US" sz="5400" dirty="0">
                <a:latin typeface="+mj-lt"/>
                <a:cs typeface="Arial" charset="0"/>
              </a:rPr>
              <a:t>Joseph Lagunes Arauz, </a:t>
            </a:r>
            <a:r>
              <a:rPr lang="en-US" sz="5400" dirty="0" err="1">
                <a:latin typeface="+mj-lt"/>
                <a:cs typeface="Arial" charset="0"/>
              </a:rPr>
              <a:t>Dr.Yin</a:t>
            </a:r>
            <a:endParaRPr lang="en-US" sz="5400" baseline="30000" dirty="0">
              <a:latin typeface="+mj-lt"/>
              <a:cs typeface="Arial" charset="0"/>
            </a:endParaRPr>
          </a:p>
          <a:p>
            <a:pPr algn="ctr"/>
            <a:r>
              <a:rPr lang="en-US" sz="5400" dirty="0">
                <a:latin typeface="+mj-lt"/>
                <a:cs typeface="Arial" charset="0"/>
              </a:rPr>
              <a:t>Affiliation(s): Benedict College, Dept. of  Computer Science, Physics, &amp; Engineering</a:t>
            </a:r>
          </a:p>
          <a:p>
            <a:pPr algn="ctr"/>
            <a:r>
              <a:rPr lang="en-US" sz="5400" dirty="0">
                <a:latin typeface="+mj-lt"/>
                <a:cs typeface="Arial" charset="0"/>
              </a:rPr>
              <a:t>SURI 2020</a:t>
            </a:r>
          </a:p>
          <a:p>
            <a:pPr algn="ctr"/>
            <a:endParaRPr lang="en-US" sz="5400" dirty="0"/>
          </a:p>
        </p:txBody>
      </p:sp>
      <p:sp>
        <p:nvSpPr>
          <p:cNvPr id="13" name="TextBox 12"/>
          <p:cNvSpPr txBox="1"/>
          <p:nvPr/>
        </p:nvSpPr>
        <p:spPr>
          <a:xfrm>
            <a:off x="14270182" y="13442972"/>
            <a:ext cx="7204363" cy="890115"/>
          </a:xfrm>
          <a:prstGeom prst="rect">
            <a:avLst/>
          </a:prstGeom>
          <a:noFill/>
        </p:spPr>
        <p:txBody>
          <a:bodyPr wrap="square" rtlCol="0">
            <a:spAutoFit/>
          </a:bodyPr>
          <a:lstStyle/>
          <a:p>
            <a:r>
              <a:rPr lang="en-US" dirty="0"/>
              <a:t> </a:t>
            </a:r>
          </a:p>
        </p:txBody>
      </p:sp>
      <p:pic>
        <p:nvPicPr>
          <p:cNvPr id="3" name="Picture 2" descr="A screenshot of a computer&#10;&#10;Description automatically generated">
            <a:extLst>
              <a:ext uri="{FF2B5EF4-FFF2-40B4-BE49-F238E27FC236}">
                <a16:creationId xmlns:a16="http://schemas.microsoft.com/office/drawing/2014/main" id="{0E87CCBE-A6D1-4B36-9C7E-EABD02FF24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011676" y="6793366"/>
            <a:ext cx="11753066" cy="3893761"/>
          </a:xfrm>
          <a:prstGeom prst="rect">
            <a:avLst/>
          </a:prstGeom>
        </p:spPr>
      </p:pic>
      <p:sp>
        <p:nvSpPr>
          <p:cNvPr id="11" name="TextBox 10">
            <a:extLst>
              <a:ext uri="{FF2B5EF4-FFF2-40B4-BE49-F238E27FC236}">
                <a16:creationId xmlns:a16="http://schemas.microsoft.com/office/drawing/2014/main" id="{6E1167A2-FC82-422B-BB74-74BD02647062}"/>
              </a:ext>
            </a:extLst>
          </p:cNvPr>
          <p:cNvSpPr txBox="1"/>
          <p:nvPr/>
        </p:nvSpPr>
        <p:spPr>
          <a:xfrm>
            <a:off x="93363" y="12504398"/>
            <a:ext cx="8890266" cy="1015663"/>
          </a:xfrm>
          <a:prstGeom prst="rect">
            <a:avLst/>
          </a:prstGeom>
          <a:noFill/>
        </p:spPr>
        <p:txBody>
          <a:bodyPr wrap="square" rtlCol="0">
            <a:spAutoFit/>
          </a:bodyPr>
          <a:lstStyle/>
          <a:p>
            <a:r>
              <a:rPr lang="en-US" sz="6000" dirty="0"/>
              <a:t>Introduction</a:t>
            </a:r>
          </a:p>
        </p:txBody>
      </p:sp>
      <p:sp>
        <p:nvSpPr>
          <p:cNvPr id="12" name="TextBox 11">
            <a:extLst>
              <a:ext uri="{FF2B5EF4-FFF2-40B4-BE49-F238E27FC236}">
                <a16:creationId xmlns:a16="http://schemas.microsoft.com/office/drawing/2014/main" id="{D4EF5D12-202C-4A03-9B9F-BC9D0F9369FD}"/>
              </a:ext>
            </a:extLst>
          </p:cNvPr>
          <p:cNvSpPr txBox="1"/>
          <p:nvPr/>
        </p:nvSpPr>
        <p:spPr>
          <a:xfrm>
            <a:off x="69711" y="13437604"/>
            <a:ext cx="9214116" cy="6740307"/>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COMSOL Multiphysics is a software platform that allows users to model real word designs in a virtual environment. COMSOL was used to in order to simulate the thermal electrical properties of PCM.</a:t>
            </a:r>
          </a:p>
          <a:p>
            <a:endParaRPr lang="en-US" sz="2400" dirty="0">
              <a:latin typeface="Times New Roman" panose="02020603050405020304" pitchFamily="18" charset="0"/>
              <a:cs typeface="Times New Roman" panose="02020603050405020304" pitchFamily="18" charset="0"/>
            </a:endParaRPr>
          </a:p>
          <a:p>
            <a:r>
              <a:rPr lang="en-US" sz="2400" u="sng" dirty="0"/>
              <a:t>Understanding COMSOL Multiphysics</a:t>
            </a:r>
          </a:p>
          <a:p>
            <a:pPr marL="342900" indent="-342900">
              <a:buFont typeface="Arial" panose="020B0604020202020204" pitchFamily="34" charset="0"/>
              <a:buChar char="•"/>
            </a:pPr>
            <a:r>
              <a:rPr lang="en-US" sz="2400" dirty="0"/>
              <a:t>Set up  model environment </a:t>
            </a:r>
          </a:p>
          <a:p>
            <a:pPr marL="342900" indent="-342900">
              <a:buFont typeface="Arial" panose="020B0604020202020204" pitchFamily="34" charset="0"/>
              <a:buChar char="•"/>
            </a:pPr>
            <a:r>
              <a:rPr lang="en-US" sz="2400" dirty="0"/>
              <a:t>Build geometric objects</a:t>
            </a:r>
          </a:p>
          <a:p>
            <a:pPr marL="342900" indent="-342900">
              <a:buFont typeface="Arial" panose="020B0604020202020204" pitchFamily="34" charset="0"/>
              <a:buChar char="•"/>
            </a:pPr>
            <a:r>
              <a:rPr lang="en-US" sz="2400" dirty="0"/>
              <a:t>Create definitions </a:t>
            </a:r>
          </a:p>
          <a:p>
            <a:pPr marL="342900" indent="-342900">
              <a:buFont typeface="Arial" panose="020B0604020202020204" pitchFamily="34" charset="0"/>
              <a:buChar char="•"/>
            </a:pPr>
            <a:r>
              <a:rPr lang="en-US" sz="2400" dirty="0"/>
              <a:t>Specify material properties </a:t>
            </a:r>
          </a:p>
          <a:p>
            <a:pPr marL="342900" indent="-342900">
              <a:buFont typeface="Arial" panose="020B0604020202020204" pitchFamily="34" charset="0"/>
              <a:buChar char="•"/>
            </a:pPr>
            <a:r>
              <a:rPr lang="en-US" sz="2400" dirty="0"/>
              <a:t>Define physics boundary conditions</a:t>
            </a:r>
          </a:p>
          <a:p>
            <a:pPr marL="342900" indent="-342900">
              <a:buFont typeface="Arial" panose="020B0604020202020204" pitchFamily="34" charset="0"/>
              <a:buChar char="•"/>
            </a:pPr>
            <a:r>
              <a:rPr lang="en-US" sz="2400" dirty="0"/>
              <a:t>Create mesh </a:t>
            </a:r>
          </a:p>
          <a:p>
            <a:pPr marL="342900" indent="-342900">
              <a:buFont typeface="Arial" panose="020B0604020202020204" pitchFamily="34" charset="0"/>
              <a:buChar char="•"/>
            </a:pPr>
            <a:r>
              <a:rPr lang="en-US" sz="2400" dirty="0"/>
              <a:t>Run Study </a:t>
            </a:r>
          </a:p>
          <a:p>
            <a:pPr marL="342900" indent="-342900">
              <a:buFont typeface="Arial" panose="020B0604020202020204" pitchFamily="34" charset="0"/>
              <a:buChar char="•"/>
            </a:pPr>
            <a:r>
              <a:rPr lang="en-US" sz="2400" dirty="0"/>
              <a:t>Post process Results </a:t>
            </a:r>
          </a:p>
          <a:p>
            <a:pPr marL="342900" indent="-342900">
              <a:buFont typeface="Arial" panose="020B0604020202020204" pitchFamily="34" charset="0"/>
              <a:buChar char="•"/>
            </a:pPr>
            <a:r>
              <a:rPr lang="en-US" sz="2400" dirty="0"/>
              <a:t>Build simulation </a:t>
            </a:r>
          </a:p>
          <a:p>
            <a:pPr marL="342900" indent="-342900">
              <a:buFont typeface="Arial" panose="020B0604020202020204" pitchFamily="34" charset="0"/>
              <a:buChar char="•"/>
            </a:pPr>
            <a:endParaRPr lang="en-US" sz="2400" dirty="0"/>
          </a:p>
          <a:p>
            <a:r>
              <a:rPr lang="en-US" sz="2400" u="sng" dirty="0"/>
              <a:t>Understanding Phase Change Material (PCM) </a:t>
            </a:r>
            <a:r>
              <a:rPr lang="en-US" sz="2400" u="sng" dirty="0">
                <a:effectLst/>
                <a:latin typeface="Times New Roman" panose="02020603050405020304" pitchFamily="18" charset="0"/>
                <a:ea typeface="Calibri" panose="020F0502020204030204" pitchFamily="34" charset="0"/>
              </a:rPr>
              <a:t>Ge</a:t>
            </a:r>
            <a:r>
              <a:rPr lang="en-US" sz="2400" u="sng" baseline="-25000" dirty="0">
                <a:effectLst/>
                <a:latin typeface="Times New Roman" panose="02020603050405020304" pitchFamily="18" charset="0"/>
                <a:ea typeface="Calibri" panose="020F0502020204030204" pitchFamily="34" charset="0"/>
              </a:rPr>
              <a:t>2</a:t>
            </a:r>
            <a:r>
              <a:rPr lang="en-US" sz="2400" u="sng" dirty="0">
                <a:effectLst/>
                <a:latin typeface="Times New Roman" panose="02020603050405020304" pitchFamily="18" charset="0"/>
                <a:ea typeface="Calibri" panose="020F0502020204030204" pitchFamily="34" charset="0"/>
              </a:rPr>
              <a:t>Sb</a:t>
            </a:r>
            <a:r>
              <a:rPr lang="en-US" sz="2400" u="sng" baseline="-25000" dirty="0">
                <a:effectLst/>
                <a:latin typeface="Times New Roman" panose="02020603050405020304" pitchFamily="18" charset="0"/>
                <a:ea typeface="Calibri" panose="020F0502020204030204" pitchFamily="34" charset="0"/>
              </a:rPr>
              <a:t>2</a:t>
            </a:r>
            <a:r>
              <a:rPr lang="en-US" sz="2400" u="sng" dirty="0">
                <a:effectLst/>
                <a:latin typeface="Times New Roman" panose="02020603050405020304" pitchFamily="18" charset="0"/>
                <a:ea typeface="Calibri" panose="020F0502020204030204" pitchFamily="34" charset="0"/>
              </a:rPr>
              <a:t>Te</a:t>
            </a:r>
            <a:r>
              <a:rPr lang="en-US" sz="2400" u="sng" baseline="-25000" dirty="0">
                <a:latin typeface="Times New Roman" panose="02020603050405020304" pitchFamily="18" charset="0"/>
                <a:ea typeface="Calibri" panose="020F0502020204030204" pitchFamily="34" charset="0"/>
              </a:rPr>
              <a:t>5</a:t>
            </a:r>
            <a:r>
              <a:rPr lang="en-US" sz="2400" u="sng" dirty="0">
                <a:effectLst/>
                <a:latin typeface="Times New Roman" panose="02020603050405020304" pitchFamily="18" charset="0"/>
                <a:ea typeface="Calibri" panose="020F0502020204030204" pitchFamily="34" charset="0"/>
              </a:rPr>
              <a:t> </a:t>
            </a:r>
          </a:p>
          <a:p>
            <a:pPr marL="342900" indent="-34290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Sample holder for </a:t>
            </a:r>
            <a:r>
              <a:rPr kumimoji="0" lang="en-US" sz="2400" b="0" i="0"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mn-cs"/>
              </a:rPr>
              <a:t>Ge</a:t>
            </a:r>
            <a:r>
              <a:rPr kumimoji="0" lang="en-US" sz="2400" b="0" i="0" strike="noStrike" kern="1200" cap="none" spc="0" normalizeH="0" baseline="-25000" noProof="0" dirty="0">
                <a:ln>
                  <a:noFill/>
                </a:ln>
                <a:solidFill>
                  <a:prstClr val="black"/>
                </a:solidFill>
                <a:effectLst/>
                <a:uLnTx/>
                <a:uFillTx/>
                <a:latin typeface="Times New Roman" panose="02020603050405020304" pitchFamily="18" charset="0"/>
                <a:ea typeface="Calibri" panose="020F0502020204030204" pitchFamily="34" charset="0"/>
                <a:cs typeface="+mn-cs"/>
              </a:rPr>
              <a:t>2</a:t>
            </a:r>
            <a:r>
              <a:rPr kumimoji="0" lang="en-US" sz="2400" b="0" i="0"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mn-cs"/>
              </a:rPr>
              <a:t>Sb</a:t>
            </a:r>
            <a:r>
              <a:rPr kumimoji="0" lang="en-US" sz="2400" b="0" i="0" strike="noStrike" kern="1200" cap="none" spc="0" normalizeH="0" baseline="-25000" noProof="0" dirty="0">
                <a:ln>
                  <a:noFill/>
                </a:ln>
                <a:solidFill>
                  <a:prstClr val="black"/>
                </a:solidFill>
                <a:effectLst/>
                <a:uLnTx/>
                <a:uFillTx/>
                <a:latin typeface="Times New Roman" panose="02020603050405020304" pitchFamily="18" charset="0"/>
                <a:ea typeface="Calibri" panose="020F0502020204030204" pitchFamily="34" charset="0"/>
                <a:cs typeface="+mn-cs"/>
              </a:rPr>
              <a:t>2</a:t>
            </a:r>
            <a:r>
              <a:rPr kumimoji="0" lang="en-US" sz="2400" b="0" i="0"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mn-cs"/>
              </a:rPr>
              <a:t>Te</a:t>
            </a:r>
            <a:r>
              <a:rPr kumimoji="0" lang="en-US" sz="2400" b="0" i="0" strike="noStrike" kern="1200" cap="none" spc="0" normalizeH="0" baseline="-25000" noProof="0" dirty="0">
                <a:ln>
                  <a:noFill/>
                </a:ln>
                <a:solidFill>
                  <a:prstClr val="black"/>
                </a:solidFill>
                <a:effectLst/>
                <a:uLnTx/>
                <a:uFillTx/>
                <a:latin typeface="Times New Roman" panose="02020603050405020304" pitchFamily="18" charset="0"/>
                <a:ea typeface="Calibri" panose="020F0502020204030204" pitchFamily="34" charset="0"/>
                <a:cs typeface="+mn-cs"/>
              </a:rPr>
              <a:t>5</a:t>
            </a:r>
            <a:endParaRPr lang="en-US"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Seebeck coefficient and electrical conductivity of </a:t>
            </a:r>
            <a:r>
              <a:rPr lang="en-US" sz="2400" dirty="0">
                <a:effectLst/>
                <a:latin typeface="Times New Roman" panose="02020603050405020304" pitchFamily="18" charset="0"/>
                <a:ea typeface="Calibri" panose="020F0502020204030204" pitchFamily="34" charset="0"/>
              </a:rPr>
              <a:t>Ge</a:t>
            </a:r>
            <a:r>
              <a:rPr lang="en-US" sz="2400" baseline="-25000" dirty="0">
                <a:effectLst/>
                <a:latin typeface="Times New Roman" panose="02020603050405020304" pitchFamily="18" charset="0"/>
                <a:ea typeface="Calibri" panose="020F0502020204030204" pitchFamily="34" charset="0"/>
              </a:rPr>
              <a:t>2</a:t>
            </a:r>
            <a:r>
              <a:rPr lang="en-US" sz="2400" dirty="0">
                <a:effectLst/>
                <a:latin typeface="Times New Roman" panose="02020603050405020304" pitchFamily="18" charset="0"/>
                <a:ea typeface="Calibri" panose="020F0502020204030204" pitchFamily="34" charset="0"/>
              </a:rPr>
              <a:t>Sb</a:t>
            </a:r>
            <a:r>
              <a:rPr lang="en-US" sz="2400" baseline="-25000" dirty="0">
                <a:effectLst/>
                <a:latin typeface="Times New Roman" panose="02020603050405020304" pitchFamily="18" charset="0"/>
                <a:ea typeface="Calibri" panose="020F0502020204030204" pitchFamily="34" charset="0"/>
              </a:rPr>
              <a:t>2</a:t>
            </a:r>
            <a:r>
              <a:rPr lang="en-US" sz="2400" dirty="0">
                <a:effectLst/>
                <a:latin typeface="Times New Roman" panose="02020603050405020304" pitchFamily="18" charset="0"/>
                <a:ea typeface="Calibri" panose="020F0502020204030204" pitchFamily="34" charset="0"/>
              </a:rPr>
              <a:t>Te</a:t>
            </a:r>
            <a:r>
              <a:rPr lang="en-US" sz="2400" baseline="-25000" dirty="0">
                <a:latin typeface="Times New Roman" panose="02020603050405020304" pitchFamily="18" charset="0"/>
                <a:ea typeface="Calibri" panose="020F0502020204030204" pitchFamily="34" charset="0"/>
              </a:rPr>
              <a:t>5</a:t>
            </a:r>
            <a:endParaRPr lang="en-US" sz="2400" dirty="0">
              <a:latin typeface="Times New Roman" panose="02020603050405020304" pitchFamily="18" charset="0"/>
              <a:cs typeface="Times New Roman" panose="02020603050405020304" pitchFamily="18" charset="0"/>
            </a:endParaRPr>
          </a:p>
        </p:txBody>
      </p:sp>
      <p:pic>
        <p:nvPicPr>
          <p:cNvPr id="21" name="Picture 20" descr="A screen shot of a computer&#10;&#10;Description automatically generated">
            <a:extLst>
              <a:ext uri="{FF2B5EF4-FFF2-40B4-BE49-F238E27FC236}">
                <a16:creationId xmlns:a16="http://schemas.microsoft.com/office/drawing/2014/main" id="{4F912946-EFE7-4837-9C32-5B80B9CCB5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42819" y="6793366"/>
            <a:ext cx="11044678" cy="3893761"/>
          </a:xfrm>
          <a:prstGeom prst="rect">
            <a:avLst/>
          </a:prstGeom>
        </p:spPr>
      </p:pic>
      <p:sp>
        <p:nvSpPr>
          <p:cNvPr id="22" name="TextBox 21">
            <a:extLst>
              <a:ext uri="{FF2B5EF4-FFF2-40B4-BE49-F238E27FC236}">
                <a16:creationId xmlns:a16="http://schemas.microsoft.com/office/drawing/2014/main" id="{89518295-B2CE-4CA2-879E-D8DB52BA9356}"/>
              </a:ext>
            </a:extLst>
          </p:cNvPr>
          <p:cNvSpPr txBox="1"/>
          <p:nvPr/>
        </p:nvSpPr>
        <p:spPr>
          <a:xfrm>
            <a:off x="9542819" y="10988676"/>
            <a:ext cx="11044677" cy="830997"/>
          </a:xfrm>
          <a:prstGeom prst="rect">
            <a:avLst/>
          </a:prstGeom>
          <a:noFill/>
        </p:spPr>
        <p:txBody>
          <a:bodyPr wrap="square" rtlCol="0">
            <a:spAutoFit/>
          </a:bodyPr>
          <a:lstStyle/>
          <a:p>
            <a:r>
              <a:rPr lang="en-US" sz="2400" dirty="0"/>
              <a:t>Figure 1: Computing Capacitance using COMSOL – Electric Field norm (V/m) Arrow Volume: Electric Field </a:t>
            </a:r>
          </a:p>
        </p:txBody>
      </p:sp>
      <p:sp>
        <p:nvSpPr>
          <p:cNvPr id="24" name="TextBox 23">
            <a:extLst>
              <a:ext uri="{FF2B5EF4-FFF2-40B4-BE49-F238E27FC236}">
                <a16:creationId xmlns:a16="http://schemas.microsoft.com/office/drawing/2014/main" id="{46B3AEEF-D1F9-418F-A75B-D4C0AE143C5B}"/>
              </a:ext>
            </a:extLst>
          </p:cNvPr>
          <p:cNvSpPr txBox="1"/>
          <p:nvPr/>
        </p:nvSpPr>
        <p:spPr>
          <a:xfrm>
            <a:off x="14849475" y="7515268"/>
            <a:ext cx="9980942" cy="2062103"/>
          </a:xfrm>
          <a:prstGeom prst="rect">
            <a:avLst/>
          </a:prstGeom>
          <a:noFill/>
        </p:spPr>
        <p:txBody>
          <a:bodyPr wrap="square" rtlCol="0">
            <a:spAutoFit/>
          </a:bodyPr>
          <a:lstStyle/>
          <a:p>
            <a:pPr marL="1659636" lvl="1" indent="-342900">
              <a:buFont typeface="Arial" panose="020B0604020202020204" pitchFamily="34" charset="0"/>
              <a:buChar char="•"/>
            </a:pPr>
            <a:endParaRPr lang="en-US" sz="2400" dirty="0">
              <a:effectLst/>
              <a:ea typeface="Calibri" panose="020F0502020204030204" pitchFamily="34" charset="0"/>
            </a:endParaRPr>
          </a:p>
          <a:p>
            <a:pPr lvl="1"/>
            <a:endParaRPr lang="en-US" sz="2400" baseline="-25000" dirty="0">
              <a:effectLst/>
              <a:latin typeface="Times New Roman" panose="02020603050405020304" pitchFamily="18" charset="0"/>
              <a:ea typeface="Calibri" panose="020F0502020204030204" pitchFamily="34" charset="0"/>
            </a:endParaRPr>
          </a:p>
          <a:p>
            <a:pPr lvl="1"/>
            <a:endParaRPr lang="en-US" sz="2400" baseline="-25000" dirty="0">
              <a:effectLst/>
              <a:latin typeface="Times New Roman" panose="02020603050405020304" pitchFamily="18" charset="0"/>
              <a:ea typeface="Calibri" panose="020F0502020204030204" pitchFamily="34" charset="0"/>
            </a:endParaRPr>
          </a:p>
          <a:p>
            <a:pPr marL="1659636" lvl="1" indent="-342900">
              <a:buFont typeface="Arial" panose="020B0604020202020204" pitchFamily="34" charset="0"/>
              <a:buChar char="•"/>
            </a:pPr>
            <a:endParaRPr lang="en-US" sz="2400" dirty="0"/>
          </a:p>
          <a:p>
            <a:pPr lvl="3"/>
            <a:r>
              <a:rPr lang="en-US" sz="2400" dirty="0"/>
              <a:t> </a:t>
            </a:r>
          </a:p>
          <a:p>
            <a:r>
              <a:rPr lang="en-US" sz="2400" dirty="0"/>
              <a:t>	</a:t>
            </a:r>
          </a:p>
        </p:txBody>
      </p:sp>
      <p:sp>
        <p:nvSpPr>
          <p:cNvPr id="25" name="TextBox 24">
            <a:extLst>
              <a:ext uri="{FF2B5EF4-FFF2-40B4-BE49-F238E27FC236}">
                <a16:creationId xmlns:a16="http://schemas.microsoft.com/office/drawing/2014/main" id="{4B3B6195-E6A0-4B96-8312-A31EDB6913AD}"/>
              </a:ext>
            </a:extLst>
          </p:cNvPr>
          <p:cNvSpPr txBox="1"/>
          <p:nvPr/>
        </p:nvSpPr>
        <p:spPr>
          <a:xfrm>
            <a:off x="21011676" y="10760830"/>
            <a:ext cx="10858500" cy="461665"/>
          </a:xfrm>
          <a:prstGeom prst="rect">
            <a:avLst/>
          </a:prstGeom>
          <a:noFill/>
        </p:spPr>
        <p:txBody>
          <a:bodyPr wrap="square" rtlCol="0">
            <a:spAutoFit/>
          </a:bodyPr>
          <a:lstStyle/>
          <a:p>
            <a:r>
              <a:rPr lang="en-US" sz="2400" dirty="0"/>
              <a:t>Figure 4: Sample holder with </a:t>
            </a:r>
            <a:r>
              <a:rPr lang="en-US" sz="2400" dirty="0">
                <a:effectLst/>
                <a:latin typeface="Times New Roman" panose="02020603050405020304" pitchFamily="18" charset="0"/>
                <a:ea typeface="Calibri" panose="020F0502020204030204" pitchFamily="34" charset="0"/>
              </a:rPr>
              <a:t>Ge</a:t>
            </a:r>
            <a:r>
              <a:rPr lang="en-US" sz="2400" baseline="-25000" dirty="0">
                <a:effectLst/>
                <a:latin typeface="Times New Roman" panose="02020603050405020304" pitchFamily="18" charset="0"/>
                <a:ea typeface="Calibri" panose="020F0502020204030204" pitchFamily="34" charset="0"/>
              </a:rPr>
              <a:t>2</a:t>
            </a:r>
            <a:r>
              <a:rPr lang="en-US" sz="2400" dirty="0">
                <a:effectLst/>
                <a:latin typeface="Times New Roman" panose="02020603050405020304" pitchFamily="18" charset="0"/>
                <a:ea typeface="Calibri" panose="020F0502020204030204" pitchFamily="34" charset="0"/>
              </a:rPr>
              <a:t>Sb</a:t>
            </a:r>
            <a:r>
              <a:rPr lang="en-US" sz="2400" baseline="-25000" dirty="0">
                <a:effectLst/>
                <a:latin typeface="Times New Roman" panose="02020603050405020304" pitchFamily="18" charset="0"/>
                <a:ea typeface="Calibri" panose="020F0502020204030204" pitchFamily="34" charset="0"/>
              </a:rPr>
              <a:t>2</a:t>
            </a:r>
            <a:r>
              <a:rPr lang="en-US" sz="2400" dirty="0">
                <a:effectLst/>
                <a:latin typeface="Times New Roman" panose="02020603050405020304" pitchFamily="18" charset="0"/>
                <a:ea typeface="Calibri" panose="020F0502020204030204" pitchFamily="34" charset="0"/>
              </a:rPr>
              <a:t>Te</a:t>
            </a:r>
            <a:r>
              <a:rPr lang="en-US" sz="2400" baseline="-25000" dirty="0">
                <a:latin typeface="Times New Roman" panose="02020603050405020304" pitchFamily="18" charset="0"/>
                <a:ea typeface="Calibri" panose="020F0502020204030204" pitchFamily="34" charset="0"/>
              </a:rPr>
              <a:t>5</a:t>
            </a:r>
            <a:r>
              <a:rPr lang="en-US" sz="2400" dirty="0">
                <a:effectLst/>
                <a:latin typeface="Times New Roman" panose="02020603050405020304" pitchFamily="18" charset="0"/>
                <a:ea typeface="Calibri" panose="020F0502020204030204" pitchFamily="34" charset="0"/>
              </a:rPr>
              <a:t> properties listed. </a:t>
            </a:r>
            <a:endParaRPr lang="en-US" sz="2400" dirty="0"/>
          </a:p>
        </p:txBody>
      </p:sp>
      <p:sp>
        <p:nvSpPr>
          <p:cNvPr id="28" name="TextBox 27">
            <a:extLst>
              <a:ext uri="{FF2B5EF4-FFF2-40B4-BE49-F238E27FC236}">
                <a16:creationId xmlns:a16="http://schemas.microsoft.com/office/drawing/2014/main" id="{86E04E14-263D-4596-AE50-EF16F4B807C7}"/>
              </a:ext>
            </a:extLst>
          </p:cNvPr>
          <p:cNvSpPr txBox="1"/>
          <p:nvPr/>
        </p:nvSpPr>
        <p:spPr>
          <a:xfrm>
            <a:off x="21011676" y="13785669"/>
            <a:ext cx="5581650" cy="890115"/>
          </a:xfrm>
          <a:prstGeom prst="rect">
            <a:avLst/>
          </a:prstGeom>
          <a:noFill/>
        </p:spPr>
        <p:txBody>
          <a:bodyPr wrap="square" rtlCol="0">
            <a:spAutoFit/>
          </a:bodyPr>
          <a:lstStyle/>
          <a:p>
            <a:r>
              <a:rPr lang="en-US" dirty="0"/>
              <a:t>Acknowledgements </a:t>
            </a:r>
          </a:p>
        </p:txBody>
      </p:sp>
      <p:sp>
        <p:nvSpPr>
          <p:cNvPr id="29" name="TextBox 28">
            <a:extLst>
              <a:ext uri="{FF2B5EF4-FFF2-40B4-BE49-F238E27FC236}">
                <a16:creationId xmlns:a16="http://schemas.microsoft.com/office/drawing/2014/main" id="{F2AA407D-FF04-4452-8FCA-1769CE875D30}"/>
              </a:ext>
            </a:extLst>
          </p:cNvPr>
          <p:cNvSpPr txBox="1"/>
          <p:nvPr/>
        </p:nvSpPr>
        <p:spPr>
          <a:xfrm>
            <a:off x="21010810" y="14675784"/>
            <a:ext cx="7219340" cy="2367443"/>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HBCU-UP Implementation Project # HRD-1436222</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SURI 2020</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Dr.Furrer</a:t>
            </a:r>
            <a:endParaRPr kumimoji="0" lang="en-US" sz="24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Brandon Lacey</a:t>
            </a:r>
          </a:p>
          <a:p>
            <a:endParaRPr lang="en-US" dirty="0"/>
          </a:p>
        </p:txBody>
      </p:sp>
      <p:sp>
        <p:nvSpPr>
          <p:cNvPr id="30" name="TextBox 29">
            <a:extLst>
              <a:ext uri="{FF2B5EF4-FFF2-40B4-BE49-F238E27FC236}">
                <a16:creationId xmlns:a16="http://schemas.microsoft.com/office/drawing/2014/main" id="{B332F640-6934-46C1-B325-E5192A07458E}"/>
              </a:ext>
            </a:extLst>
          </p:cNvPr>
          <p:cNvSpPr txBox="1"/>
          <p:nvPr/>
        </p:nvSpPr>
        <p:spPr>
          <a:xfrm>
            <a:off x="21011676" y="16474945"/>
            <a:ext cx="6440632" cy="890115"/>
          </a:xfrm>
          <a:prstGeom prst="rect">
            <a:avLst/>
          </a:prstGeom>
          <a:noFill/>
        </p:spPr>
        <p:txBody>
          <a:bodyPr wrap="square" rtlCol="0">
            <a:spAutoFit/>
          </a:bodyPr>
          <a:lstStyle/>
          <a:p>
            <a:r>
              <a:rPr lang="en-US" dirty="0"/>
              <a:t>References </a:t>
            </a:r>
          </a:p>
        </p:txBody>
      </p:sp>
      <p:sp>
        <p:nvSpPr>
          <p:cNvPr id="31" name="TextBox 30">
            <a:extLst>
              <a:ext uri="{FF2B5EF4-FFF2-40B4-BE49-F238E27FC236}">
                <a16:creationId xmlns:a16="http://schemas.microsoft.com/office/drawing/2014/main" id="{2D2A7471-6A1E-4401-BC06-8004FD30E2C4}"/>
              </a:ext>
            </a:extLst>
          </p:cNvPr>
          <p:cNvSpPr txBox="1"/>
          <p:nvPr/>
        </p:nvSpPr>
        <p:spPr>
          <a:xfrm>
            <a:off x="21010810" y="17385924"/>
            <a:ext cx="9611109" cy="421410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dirty="0">
                <a:ln>
                  <a:noFill/>
                </a:ln>
                <a:solidFill>
                  <a:prstClr val="black"/>
                </a:solidFill>
                <a:effectLst/>
                <a:uLnTx/>
                <a:uFillTx/>
                <a:ea typeface="+mn-ea"/>
                <a:cs typeface="+mn-cs"/>
              </a:rPr>
              <a:t>“P-N Diode Circuit.” </a:t>
            </a:r>
            <a:r>
              <a:rPr kumimoji="0" lang="fr-FR" sz="2400" b="0" i="1" u="none" strike="noStrike" kern="1200" cap="none" spc="0" normalizeH="0" baseline="0" noProof="0" dirty="0">
                <a:ln>
                  <a:noFill/>
                </a:ln>
                <a:solidFill>
                  <a:prstClr val="black"/>
                </a:solidFill>
                <a:effectLst/>
                <a:uLnTx/>
                <a:uFillTx/>
                <a:ea typeface="+mn-ea"/>
                <a:cs typeface="+mn-cs"/>
              </a:rPr>
              <a:t>COMSOL </a:t>
            </a:r>
            <a:r>
              <a:rPr kumimoji="0" lang="fr-FR" sz="2400" b="0" i="1" u="none" strike="noStrike" kern="1200" cap="none" spc="0" normalizeH="0" baseline="0" noProof="0" dirty="0" err="1">
                <a:ln>
                  <a:noFill/>
                </a:ln>
                <a:solidFill>
                  <a:prstClr val="black"/>
                </a:solidFill>
                <a:effectLst/>
                <a:uLnTx/>
                <a:uFillTx/>
                <a:ea typeface="+mn-ea"/>
                <a:cs typeface="+mn-cs"/>
              </a:rPr>
              <a:t>Multiphysics</a:t>
            </a:r>
            <a:r>
              <a:rPr kumimoji="0" lang="fr-FR" sz="2400" b="0" i="1" u="none" strike="noStrike" kern="1200" cap="none" spc="0" normalizeH="0" baseline="0" noProof="0" dirty="0">
                <a:ln>
                  <a:noFill/>
                </a:ln>
                <a:solidFill>
                  <a:prstClr val="black"/>
                </a:solidFill>
                <a:effectLst/>
                <a:uLnTx/>
                <a:uFillTx/>
                <a:ea typeface="+mn-ea"/>
                <a:cs typeface="+mn-cs"/>
              </a:rPr>
              <a:t>®</a:t>
            </a:r>
            <a:r>
              <a:rPr kumimoji="0" lang="fr-FR" sz="2400" b="0" i="0" u="none" strike="noStrike" kern="1200" cap="none" spc="0" normalizeH="0" baseline="0" noProof="0" dirty="0">
                <a:ln>
                  <a:noFill/>
                </a:ln>
                <a:solidFill>
                  <a:prstClr val="black"/>
                </a:solidFill>
                <a:effectLst/>
                <a:uLnTx/>
                <a:uFillTx/>
                <a:ea typeface="+mn-ea"/>
                <a:cs typeface="+mn-cs"/>
              </a:rPr>
              <a:t>, Comsol.com, 2019, www.comsol.com/model/p-n-diode-circuit-14623.</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ea typeface="+mn-ea"/>
                <a:cs typeface="+mn-cs"/>
              </a:rPr>
              <a:t>“Computing Capacitance.” </a:t>
            </a:r>
            <a:r>
              <a:rPr kumimoji="0" lang="en-US" sz="2400" b="0" i="1" u="none" strike="noStrike" kern="1200" cap="none" spc="0" normalizeH="0" baseline="0" noProof="0" dirty="0">
                <a:ln>
                  <a:noFill/>
                </a:ln>
                <a:solidFill>
                  <a:prstClr val="black"/>
                </a:solidFill>
                <a:effectLst/>
                <a:uLnTx/>
                <a:uFillTx/>
                <a:ea typeface="+mn-ea"/>
                <a:cs typeface="+mn-cs"/>
              </a:rPr>
              <a:t>COMSOL Multiphysics®</a:t>
            </a:r>
            <a:r>
              <a:rPr kumimoji="0" lang="en-US" sz="2400" b="0" i="0" u="none" strike="noStrike" kern="1200" cap="none" spc="0" normalizeH="0" baseline="0" noProof="0" dirty="0">
                <a:ln>
                  <a:noFill/>
                </a:ln>
                <a:solidFill>
                  <a:prstClr val="black"/>
                </a:solidFill>
                <a:effectLst/>
                <a:uLnTx/>
                <a:uFillTx/>
                <a:ea typeface="+mn-ea"/>
                <a:cs typeface="+mn-cs"/>
              </a:rPr>
              <a:t>, Comsol.com, 2019, www.comsol.com/model/computing-capacitance-12689.</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ea typeface="+mn-ea"/>
                <a:cs typeface="+mn-cs"/>
              </a:rPr>
              <a:t>Halliday, Amelia, director. </a:t>
            </a:r>
            <a:r>
              <a:rPr kumimoji="0" lang="en-US" sz="2400" b="0" i="1" u="none" strike="noStrike" kern="1200" cap="none" spc="0" normalizeH="0" baseline="0" noProof="0" dirty="0">
                <a:ln>
                  <a:noFill/>
                </a:ln>
                <a:solidFill>
                  <a:prstClr val="black"/>
                </a:solidFill>
                <a:effectLst/>
                <a:uLnTx/>
                <a:uFillTx/>
                <a:ea typeface="+mn-ea"/>
                <a:cs typeface="+mn-cs"/>
              </a:rPr>
              <a:t>The Basics of COMSOL Multiphysics in 18 Minutes</a:t>
            </a:r>
            <a:r>
              <a:rPr kumimoji="0" lang="en-US" sz="2400" b="0" i="0" u="none" strike="noStrike" kern="1200" cap="none" spc="0" normalizeH="0" baseline="0" noProof="0" dirty="0">
                <a:ln>
                  <a:noFill/>
                </a:ln>
                <a:solidFill>
                  <a:prstClr val="black"/>
                </a:solidFill>
                <a:effectLst/>
                <a:uLnTx/>
                <a:uFillTx/>
                <a:ea typeface="+mn-ea"/>
                <a:cs typeface="+mn-cs"/>
              </a:rPr>
              <a:t>. </a:t>
            </a:r>
            <a:r>
              <a:rPr kumimoji="0" lang="en-US" sz="2400" b="0" i="1" u="none" strike="noStrike" kern="1200" cap="none" spc="0" normalizeH="0" baseline="0" noProof="0" dirty="0">
                <a:ln>
                  <a:noFill/>
                </a:ln>
                <a:solidFill>
                  <a:prstClr val="black"/>
                </a:solidFill>
                <a:effectLst/>
                <a:uLnTx/>
                <a:uFillTx/>
                <a:ea typeface="+mn-ea"/>
                <a:cs typeface="+mn-cs"/>
              </a:rPr>
              <a:t>Register.gotowebinar.com</a:t>
            </a:r>
            <a:r>
              <a:rPr kumimoji="0" lang="en-US" sz="2400" b="0" i="0" u="none" strike="noStrike" kern="1200" cap="none" spc="0" normalizeH="0" baseline="0" noProof="0" dirty="0">
                <a:ln>
                  <a:noFill/>
                </a:ln>
                <a:solidFill>
                  <a:prstClr val="black"/>
                </a:solidFill>
                <a:effectLst/>
                <a:uLnTx/>
                <a:uFillTx/>
                <a:ea typeface="+mn-ea"/>
                <a:cs typeface="+mn-cs"/>
              </a:rPr>
              <a:t>, Comsol.com, 2019, register.gotowebinar.com/recording/</a:t>
            </a:r>
            <a:r>
              <a:rPr kumimoji="0" lang="en-US" sz="2400" b="0" i="0" u="none" strike="noStrike" kern="1200" cap="none" spc="0" normalizeH="0" baseline="0" noProof="0" dirty="0" err="1">
                <a:ln>
                  <a:noFill/>
                </a:ln>
                <a:solidFill>
                  <a:prstClr val="black"/>
                </a:solidFill>
                <a:effectLst/>
                <a:uLnTx/>
                <a:uFillTx/>
                <a:ea typeface="+mn-ea"/>
                <a:cs typeface="+mn-cs"/>
              </a:rPr>
              <a:t>viewRecording</a:t>
            </a:r>
            <a:r>
              <a:rPr kumimoji="0" lang="en-US" sz="2400" b="0" i="0" u="none" strike="noStrike" kern="1200" cap="none" spc="0" normalizeH="0" baseline="0" noProof="0" dirty="0">
                <a:ln>
                  <a:noFill/>
                </a:ln>
                <a:solidFill>
                  <a:prstClr val="black"/>
                </a:solidFill>
                <a:effectLst/>
                <a:uLnTx/>
                <a:uFillTx/>
                <a:ea typeface="+mn-ea"/>
                <a:cs typeface="+mn-cs"/>
              </a:rPr>
              <a:t>/4682061766118088715/6526502418971022337/?</a:t>
            </a:r>
            <a:r>
              <a:rPr kumimoji="0" lang="en-US" sz="2400" b="0" i="0" u="none" strike="noStrike" kern="1200" cap="none" spc="0" normalizeH="0" baseline="0" noProof="0" dirty="0" err="1">
                <a:ln>
                  <a:noFill/>
                </a:ln>
                <a:solidFill>
                  <a:prstClr val="black"/>
                </a:solidFill>
                <a:effectLst/>
                <a:uLnTx/>
                <a:uFillTx/>
                <a:ea typeface="+mn-ea"/>
                <a:cs typeface="+mn-cs"/>
              </a:rPr>
              <a:t>registrantKey</a:t>
            </a:r>
            <a:r>
              <a:rPr kumimoji="0" lang="en-US" sz="2400" b="0" i="0" u="none" strike="noStrike" kern="1200" cap="none" spc="0" normalizeH="0" baseline="0" noProof="0" dirty="0">
                <a:ln>
                  <a:noFill/>
                </a:ln>
                <a:solidFill>
                  <a:prstClr val="black"/>
                </a:solidFill>
                <a:effectLst/>
                <a:uLnTx/>
                <a:uFillTx/>
                <a:ea typeface="+mn-ea"/>
                <a:cs typeface="+mn-cs"/>
              </a:rPr>
              <a:t>=4263175325268896779&amp;type=ATTENDEEEMAILRECORDINGLINK.</a:t>
            </a:r>
          </a:p>
          <a:p>
            <a:endParaRPr lang="en-US" dirty="0"/>
          </a:p>
        </p:txBody>
      </p:sp>
      <p:sp>
        <p:nvSpPr>
          <p:cNvPr id="2" name="TextBox 1">
            <a:extLst>
              <a:ext uri="{FF2B5EF4-FFF2-40B4-BE49-F238E27FC236}">
                <a16:creationId xmlns:a16="http://schemas.microsoft.com/office/drawing/2014/main" id="{0DDB1B45-9C46-4B88-95F9-AECC9C2DDCCA}"/>
              </a:ext>
            </a:extLst>
          </p:cNvPr>
          <p:cNvSpPr txBox="1"/>
          <p:nvPr/>
        </p:nvSpPr>
        <p:spPr>
          <a:xfrm>
            <a:off x="11227830" y="5628582"/>
            <a:ext cx="8096250" cy="1015663"/>
          </a:xfrm>
          <a:prstGeom prst="rect">
            <a:avLst/>
          </a:prstGeom>
          <a:noFill/>
        </p:spPr>
        <p:txBody>
          <a:bodyPr wrap="square" rtlCol="0">
            <a:spAutoFit/>
          </a:bodyPr>
          <a:lstStyle/>
          <a:p>
            <a:r>
              <a:rPr lang="en-US" sz="6000" dirty="0"/>
              <a:t>Key Concepts of COMSOL </a:t>
            </a:r>
          </a:p>
        </p:txBody>
      </p:sp>
      <p:pic>
        <p:nvPicPr>
          <p:cNvPr id="7" name="Picture 6">
            <a:extLst>
              <a:ext uri="{FF2B5EF4-FFF2-40B4-BE49-F238E27FC236}">
                <a16:creationId xmlns:a16="http://schemas.microsoft.com/office/drawing/2014/main" id="{45B44DE4-0240-48EE-91CF-F978B19C63D2}"/>
              </a:ext>
            </a:extLst>
          </p:cNvPr>
          <p:cNvPicPr>
            <a:picLocks noChangeAspect="1"/>
          </p:cNvPicPr>
          <p:nvPr/>
        </p:nvPicPr>
        <p:blipFill>
          <a:blip r:embed="rId4"/>
          <a:stretch>
            <a:fillRect/>
          </a:stretch>
        </p:blipFill>
        <p:spPr>
          <a:xfrm>
            <a:off x="9581522" y="11787501"/>
            <a:ext cx="11005974" cy="3811439"/>
          </a:xfrm>
          <a:prstGeom prst="rect">
            <a:avLst/>
          </a:prstGeom>
        </p:spPr>
      </p:pic>
      <p:sp>
        <p:nvSpPr>
          <p:cNvPr id="8" name="TextBox 7">
            <a:extLst>
              <a:ext uri="{FF2B5EF4-FFF2-40B4-BE49-F238E27FC236}">
                <a16:creationId xmlns:a16="http://schemas.microsoft.com/office/drawing/2014/main" id="{FEA55E2C-6874-49ED-9DBF-8D07978E7AF7}"/>
              </a:ext>
            </a:extLst>
          </p:cNvPr>
          <p:cNvSpPr txBox="1"/>
          <p:nvPr/>
        </p:nvSpPr>
        <p:spPr>
          <a:xfrm>
            <a:off x="9542819" y="15750222"/>
            <a:ext cx="9505950" cy="1628779"/>
          </a:xfrm>
          <a:prstGeom prst="rect">
            <a:avLst/>
          </a:prstGeom>
          <a:noFill/>
        </p:spPr>
        <p:txBody>
          <a:bodyPr wrap="square" rtlCol="0">
            <a:spAutoFit/>
          </a:bodyPr>
          <a:lstStyle/>
          <a:p>
            <a:r>
              <a:rPr lang="en-US" sz="2400" dirty="0"/>
              <a:t>Figure 2: Computing Capacitance - Contour: Electric Potential (V) Contour: Electric Potential (V)</a:t>
            </a:r>
          </a:p>
          <a:p>
            <a:endParaRPr lang="en-US" dirty="0"/>
          </a:p>
        </p:txBody>
      </p:sp>
      <p:pic>
        <p:nvPicPr>
          <p:cNvPr id="15" name="Picture 14">
            <a:extLst>
              <a:ext uri="{FF2B5EF4-FFF2-40B4-BE49-F238E27FC236}">
                <a16:creationId xmlns:a16="http://schemas.microsoft.com/office/drawing/2014/main" id="{01BCBE7F-DDC0-493F-8A3A-91235D842520}"/>
              </a:ext>
            </a:extLst>
          </p:cNvPr>
          <p:cNvPicPr>
            <a:picLocks noChangeAspect="1"/>
          </p:cNvPicPr>
          <p:nvPr/>
        </p:nvPicPr>
        <p:blipFill>
          <a:blip r:embed="rId5"/>
          <a:stretch>
            <a:fillRect/>
          </a:stretch>
        </p:blipFill>
        <p:spPr>
          <a:xfrm>
            <a:off x="9581522" y="16630059"/>
            <a:ext cx="11005974" cy="4134441"/>
          </a:xfrm>
          <a:prstGeom prst="rect">
            <a:avLst/>
          </a:prstGeom>
        </p:spPr>
      </p:pic>
      <p:sp>
        <p:nvSpPr>
          <p:cNvPr id="16" name="TextBox 15">
            <a:extLst>
              <a:ext uri="{FF2B5EF4-FFF2-40B4-BE49-F238E27FC236}">
                <a16:creationId xmlns:a16="http://schemas.microsoft.com/office/drawing/2014/main" id="{F0E95537-AB50-4549-9C90-26499BC0ABF3}"/>
              </a:ext>
            </a:extLst>
          </p:cNvPr>
          <p:cNvSpPr txBox="1"/>
          <p:nvPr/>
        </p:nvSpPr>
        <p:spPr>
          <a:xfrm>
            <a:off x="9542819" y="20935950"/>
            <a:ext cx="10857242" cy="830997"/>
          </a:xfrm>
          <a:prstGeom prst="rect">
            <a:avLst/>
          </a:prstGeom>
          <a:noFill/>
        </p:spPr>
        <p:txBody>
          <a:bodyPr wrap="square" rtlCol="0">
            <a:spAutoFit/>
          </a:bodyPr>
          <a:lstStyle/>
          <a:p>
            <a:r>
              <a:rPr lang="en-US" sz="2400" dirty="0"/>
              <a:t>Figure 3: Output voltages obtained from both the full level simulation and large signal model. Voltages have been monitored at the source, diode and load ends</a:t>
            </a:r>
          </a:p>
        </p:txBody>
      </p:sp>
      <p:sp>
        <p:nvSpPr>
          <p:cNvPr id="32" name="TextBox 31">
            <a:extLst>
              <a:ext uri="{FF2B5EF4-FFF2-40B4-BE49-F238E27FC236}">
                <a16:creationId xmlns:a16="http://schemas.microsoft.com/office/drawing/2014/main" id="{B5E3E29D-A3FA-4513-ACF4-E6341D46F959}"/>
              </a:ext>
            </a:extLst>
          </p:cNvPr>
          <p:cNvSpPr txBox="1"/>
          <p:nvPr/>
        </p:nvSpPr>
        <p:spPr>
          <a:xfrm>
            <a:off x="21011676" y="11439644"/>
            <a:ext cx="11754324" cy="1015663"/>
          </a:xfrm>
          <a:prstGeom prst="rect">
            <a:avLst/>
          </a:prstGeom>
          <a:noFill/>
        </p:spPr>
        <p:txBody>
          <a:bodyPr wrap="square">
            <a:spAutoFit/>
          </a:bodyPr>
          <a:lstStyle/>
          <a:p>
            <a:r>
              <a:rPr lang="en-US" sz="6000" dirty="0"/>
              <a:t>Where do we go from here?</a:t>
            </a:r>
          </a:p>
        </p:txBody>
      </p:sp>
      <p:sp>
        <p:nvSpPr>
          <p:cNvPr id="18" name="TextBox 17">
            <a:extLst>
              <a:ext uri="{FF2B5EF4-FFF2-40B4-BE49-F238E27FC236}">
                <a16:creationId xmlns:a16="http://schemas.microsoft.com/office/drawing/2014/main" id="{A9F297D3-97DC-4D03-B50B-4DC870529C06}"/>
              </a:ext>
            </a:extLst>
          </p:cNvPr>
          <p:cNvSpPr txBox="1"/>
          <p:nvPr/>
        </p:nvSpPr>
        <p:spPr>
          <a:xfrm>
            <a:off x="21011676" y="12584164"/>
            <a:ext cx="8095640" cy="830997"/>
          </a:xfrm>
          <a:prstGeom prst="rect">
            <a:avLst/>
          </a:prstGeom>
          <a:noFill/>
        </p:spPr>
        <p:txBody>
          <a:bodyPr wrap="square" rtlCol="0">
            <a:spAutoFit/>
          </a:bodyPr>
          <a:lstStyle/>
          <a:p>
            <a:pPr marL="685800" indent="-685800">
              <a:buFont typeface="Arial" panose="020B0604020202020204" pitchFamily="34" charset="0"/>
              <a:buChar char="•"/>
            </a:pPr>
            <a:r>
              <a:rPr lang="en-US" sz="2400" dirty="0"/>
              <a:t>Simulate </a:t>
            </a:r>
            <a:r>
              <a:rPr lang="en-US" sz="2400" dirty="0">
                <a:effectLst/>
                <a:ea typeface="Calibri" panose="020F0502020204030204" pitchFamily="34" charset="0"/>
              </a:rPr>
              <a:t>Ge</a:t>
            </a:r>
            <a:r>
              <a:rPr lang="en-US" sz="2400" baseline="-25000" dirty="0">
                <a:effectLst/>
                <a:ea typeface="Calibri" panose="020F0502020204030204" pitchFamily="34" charset="0"/>
              </a:rPr>
              <a:t>2</a:t>
            </a:r>
            <a:r>
              <a:rPr lang="en-US" sz="2400" dirty="0">
                <a:effectLst/>
                <a:ea typeface="Calibri" panose="020F0502020204030204" pitchFamily="34" charset="0"/>
              </a:rPr>
              <a:t>Sb</a:t>
            </a:r>
            <a:r>
              <a:rPr lang="en-US" sz="2400" baseline="-25000" dirty="0">
                <a:effectLst/>
                <a:ea typeface="Calibri" panose="020F0502020204030204" pitchFamily="34" charset="0"/>
              </a:rPr>
              <a:t>2</a:t>
            </a:r>
            <a:r>
              <a:rPr lang="en-US" sz="2400" dirty="0">
                <a:effectLst/>
                <a:ea typeface="Calibri" panose="020F0502020204030204" pitchFamily="34" charset="0"/>
              </a:rPr>
              <a:t>Te</a:t>
            </a:r>
            <a:r>
              <a:rPr lang="en-US" sz="2400" baseline="-25000" dirty="0">
                <a:ea typeface="Calibri" panose="020F0502020204030204" pitchFamily="34" charset="0"/>
              </a:rPr>
              <a:t>5</a:t>
            </a:r>
          </a:p>
          <a:p>
            <a:pPr marL="685800" indent="-685800">
              <a:buFont typeface="Arial" panose="020B0604020202020204" pitchFamily="34" charset="0"/>
              <a:buChar char="•"/>
            </a:pPr>
            <a:r>
              <a:rPr lang="en-US" sz="2400" dirty="0"/>
              <a:t>Run simulation on other PCMs</a:t>
            </a:r>
          </a:p>
        </p:txBody>
      </p:sp>
    </p:spTree>
    <p:extLst>
      <p:ext uri="{BB962C8B-B14F-4D97-AF65-F5344CB8AC3E}">
        <p14:creationId xmlns:p14="http://schemas.microsoft.com/office/powerpoint/2010/main" val="404020638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389</TotalTime>
  <Words>511</Words>
  <Application>Microsoft Office PowerPoint</Application>
  <PresentationFormat>Custom</PresentationFormat>
  <Paragraphs>47</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Calibri Light</vt:lpstr>
      <vt:lpstr>Times New Roman</vt:lpstr>
      <vt:lpstr>Office Theme</vt:lpstr>
      <vt:lpstr>Simulate Thermal Electrical Properties of PCM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Jessica Chau</dc:creator>
  <cp:lastModifiedBy>Joseph Lagunes Arauz</cp:lastModifiedBy>
  <cp:revision>21</cp:revision>
  <dcterms:created xsi:type="dcterms:W3CDTF">2020-07-10T13:13:19Z</dcterms:created>
  <dcterms:modified xsi:type="dcterms:W3CDTF">2020-07-16T23:47:32Z</dcterms:modified>
</cp:coreProperties>
</file>