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33" d="100"/>
          <a:sy n="33" d="100"/>
        </p:scale>
        <p:origin x="456" y="-89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7886A4-796F-4036-8F97-20AD5D68D102}" type="datetimeFigureOut">
              <a:rPr lang="en-US" smtClean="0"/>
              <a:t>7/16/2020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7886A4-796F-4036-8F97-20AD5D68D102}" type="datetimeFigureOut">
              <a:rPr lang="en-US" smtClean="0"/>
              <a:t>7/16/2020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7/16/2020</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67431" y="669642"/>
            <a:ext cx="28392120" cy="2322940"/>
          </a:xfrm>
        </p:spPr>
        <p:txBody>
          <a:bodyPr>
            <a:normAutofit/>
          </a:bodyPr>
          <a:lstStyle/>
          <a:p>
            <a:pPr algn="ctr"/>
            <a:r>
              <a:rPr lang="en-US" sz="9600" b="1">
                <a:cs typeface="Calibri Light"/>
              </a:rPr>
              <a:t>Exploring Interpolation and Bezier Curves</a:t>
            </a:r>
          </a:p>
        </p:txBody>
      </p:sp>
      <p:sp>
        <p:nvSpPr>
          <p:cNvPr id="9" name="Text Placeholder 8"/>
          <p:cNvSpPr>
            <a:spLocks noGrp="1"/>
          </p:cNvSpPr>
          <p:nvPr>
            <p:ph type="body" idx="1"/>
          </p:nvPr>
        </p:nvSpPr>
        <p:spPr>
          <a:xfrm>
            <a:off x="2267431" y="5379722"/>
            <a:ext cx="9425805" cy="1492133"/>
          </a:xfrm>
        </p:spPr>
        <p:txBody>
          <a:bodyPr>
            <a:normAutofit/>
          </a:bodyPr>
          <a:lstStyle/>
          <a:p>
            <a:r>
              <a:rPr lang="en-US" sz="6600"/>
              <a:t>Interpolation</a:t>
            </a:r>
          </a:p>
        </p:txBody>
      </p:sp>
      <p:sp>
        <p:nvSpPr>
          <p:cNvPr id="7" name="Text Placeholder 6"/>
          <p:cNvSpPr>
            <a:spLocks noGrp="1"/>
          </p:cNvSpPr>
          <p:nvPr>
            <p:ph type="body" sz="quarter" idx="3"/>
          </p:nvPr>
        </p:nvSpPr>
        <p:spPr>
          <a:xfrm>
            <a:off x="17921038" y="5379722"/>
            <a:ext cx="7737580" cy="1492133"/>
          </a:xfrm>
        </p:spPr>
        <p:txBody>
          <a:bodyPr>
            <a:normAutofit/>
          </a:bodyPr>
          <a:lstStyle/>
          <a:p>
            <a:r>
              <a:rPr lang="en-US" sz="6600" dirty="0"/>
              <a:t>Bezier Curves</a:t>
            </a:r>
          </a:p>
        </p:txBody>
      </p:sp>
      <p:sp>
        <p:nvSpPr>
          <p:cNvPr id="8" name="Content Placeholder 7"/>
          <p:cNvSpPr>
            <a:spLocks noGrp="1"/>
          </p:cNvSpPr>
          <p:nvPr>
            <p:ph sz="quarter" idx="4"/>
          </p:nvPr>
        </p:nvSpPr>
        <p:spPr>
          <a:xfrm>
            <a:off x="16664942" y="11392121"/>
            <a:ext cx="13994608" cy="5804279"/>
          </a:xfrm>
        </p:spPr>
        <p:txBody>
          <a:bodyPr vert="horz" lIns="91440" tIns="45720" rIns="91440" bIns="45720" rtlCol="0" anchor="t">
            <a:normAutofit fontScale="32500" lnSpcReduction="20000"/>
          </a:bodyPr>
          <a:lstStyle/>
          <a:p>
            <a:pPr marL="0" indent="0">
              <a:buNone/>
            </a:pPr>
            <a:endParaRPr lang="en-US" sz="4000" dirty="0">
              <a:latin typeface="Times New Roman" panose="02020603050405020304" pitchFamily="18" charset="0"/>
              <a:cs typeface="Times New Roman" panose="02020603050405020304" pitchFamily="18" charset="0"/>
            </a:endParaRPr>
          </a:p>
          <a:p>
            <a:pPr marL="0" indent="0">
              <a:buNone/>
            </a:pPr>
            <a:endParaRPr lang="en-US" sz="4000" dirty="0">
              <a:latin typeface="Times New Roman" panose="02020603050405020304" pitchFamily="18" charset="0"/>
              <a:cs typeface="Times New Roman" panose="02020603050405020304" pitchFamily="18" charset="0"/>
            </a:endParaRPr>
          </a:p>
          <a:p>
            <a:pPr marL="0" indent="0">
              <a:buNone/>
            </a:pPr>
            <a:endParaRPr lang="en-US" sz="4000" dirty="0">
              <a:latin typeface="Times New Roman" panose="02020603050405020304" pitchFamily="18" charset="0"/>
              <a:cs typeface="Times New Roman" panose="02020603050405020304" pitchFamily="18" charset="0"/>
            </a:endParaRPr>
          </a:p>
          <a:p>
            <a:pPr marL="0" indent="0">
              <a:buNone/>
            </a:pPr>
            <a:endParaRPr lang="en-US" sz="4000" dirty="0">
              <a:latin typeface="Times New Roman" panose="02020603050405020304" pitchFamily="18" charset="0"/>
              <a:cs typeface="Times New Roman" panose="02020603050405020304" pitchFamily="18" charset="0"/>
            </a:endParaRPr>
          </a:p>
          <a:p>
            <a:pPr marL="0" indent="0">
              <a:buNone/>
            </a:pPr>
            <a:endParaRPr lang="en-US" sz="4000" dirty="0">
              <a:latin typeface="Times New Roman" panose="02020603050405020304" pitchFamily="18" charset="0"/>
              <a:cs typeface="Times New Roman" panose="02020603050405020304" pitchFamily="18" charset="0"/>
            </a:endParaRPr>
          </a:p>
          <a:p>
            <a:pPr marL="0" indent="0">
              <a:buNone/>
            </a:pPr>
            <a:endParaRPr lang="en-US" sz="4000" dirty="0">
              <a:latin typeface="Times New Roman" panose="02020603050405020304" pitchFamily="18" charset="0"/>
              <a:cs typeface="Times New Roman" panose="02020603050405020304" pitchFamily="18" charset="0"/>
            </a:endParaRPr>
          </a:p>
          <a:p>
            <a:pPr marL="0" indent="0">
              <a:buNone/>
            </a:pPr>
            <a:endParaRPr lang="en-US" sz="4000" dirty="0">
              <a:latin typeface="Times New Roman" panose="02020603050405020304" pitchFamily="18" charset="0"/>
              <a:cs typeface="Times New Roman" panose="02020603050405020304" pitchFamily="18" charset="0"/>
            </a:endParaRPr>
          </a:p>
          <a:p>
            <a:pPr marL="0" indent="0">
              <a:buNone/>
            </a:pPr>
            <a:endParaRPr lang="en-US" sz="4000" dirty="0">
              <a:latin typeface="Times New Roman" panose="02020603050405020304" pitchFamily="18" charset="0"/>
              <a:cs typeface="Times New Roman" panose="02020603050405020304" pitchFamily="18" charset="0"/>
            </a:endParaRPr>
          </a:p>
          <a:p>
            <a:pPr marL="0" indent="0">
              <a:buNone/>
            </a:pPr>
            <a:endParaRPr lang="en-US" sz="4000" dirty="0">
              <a:latin typeface="Times New Roman" panose="02020603050405020304" pitchFamily="18" charset="0"/>
              <a:cs typeface="Times New Roman" panose="02020603050405020304" pitchFamily="18" charset="0"/>
            </a:endParaRPr>
          </a:p>
          <a:p>
            <a:pPr marL="0" indent="0">
              <a:buNone/>
            </a:pPr>
            <a:endParaRPr lang="en-US" sz="4000" dirty="0">
              <a:latin typeface="Times New Roman" panose="02020603050405020304" pitchFamily="18" charset="0"/>
              <a:cs typeface="Times New Roman" panose="02020603050405020304" pitchFamily="18" charset="0"/>
            </a:endParaRPr>
          </a:p>
          <a:p>
            <a:pPr marL="0" indent="0">
              <a:buNone/>
            </a:pPr>
            <a:r>
              <a:rPr lang="en-US" sz="4000" dirty="0">
                <a:latin typeface="Times New Roman"/>
                <a:cs typeface="Times New Roman"/>
              </a:rPr>
              <a:t>             </a:t>
            </a:r>
          </a:p>
        </p:txBody>
      </p:sp>
      <p:sp>
        <p:nvSpPr>
          <p:cNvPr id="10" name="TextBox 9"/>
          <p:cNvSpPr txBox="1"/>
          <p:nvPr/>
        </p:nvSpPr>
        <p:spPr>
          <a:xfrm>
            <a:off x="2267431" y="3214256"/>
            <a:ext cx="28392119" cy="1754326"/>
          </a:xfrm>
          <a:prstGeom prst="rect">
            <a:avLst/>
          </a:prstGeom>
          <a:noFill/>
        </p:spPr>
        <p:txBody>
          <a:bodyPr wrap="square" rtlCol="0">
            <a:spAutoFit/>
          </a:bodyPr>
          <a:lstStyle/>
          <a:p>
            <a:pPr algn="ctr"/>
            <a:r>
              <a:rPr lang="en-US" sz="5400"/>
              <a:t>Donavan Rolle &amp; Dr. Naima Naheed, Benedict College, Dept. of Computer Science, Physics, &amp; Engineering</a:t>
            </a:r>
          </a:p>
        </p:txBody>
      </p:sp>
      <p:sp>
        <p:nvSpPr>
          <p:cNvPr id="13" name="TextBox 12"/>
          <p:cNvSpPr txBox="1"/>
          <p:nvPr/>
        </p:nvSpPr>
        <p:spPr>
          <a:xfrm>
            <a:off x="14270182" y="13577455"/>
            <a:ext cx="7204363" cy="890115"/>
          </a:xfrm>
          <a:prstGeom prst="rect">
            <a:avLst/>
          </a:prstGeom>
          <a:noFill/>
        </p:spPr>
        <p:txBody>
          <a:bodyPr wrap="square" rtlCol="0">
            <a:spAutoFit/>
          </a:bodyPr>
          <a:lstStyle/>
          <a:p>
            <a:r>
              <a:rPr lang="en-US"/>
              <a:t> </a:t>
            </a:r>
          </a:p>
        </p:txBody>
      </p:sp>
      <p:sp>
        <p:nvSpPr>
          <p:cNvPr id="5" name="TextBox 4">
            <a:extLst>
              <a:ext uri="{FF2B5EF4-FFF2-40B4-BE49-F238E27FC236}">
                <a16:creationId xmlns:a16="http://schemas.microsoft.com/office/drawing/2014/main" id="{44629F48-398D-45D7-AEDD-A8C558FB28B6}"/>
              </a:ext>
            </a:extLst>
          </p:cNvPr>
          <p:cNvSpPr txBox="1"/>
          <p:nvPr/>
        </p:nvSpPr>
        <p:spPr>
          <a:xfrm>
            <a:off x="2252994" y="10350328"/>
            <a:ext cx="4734725" cy="1107996"/>
          </a:xfrm>
          <a:prstGeom prst="rect">
            <a:avLst/>
          </a:prstGeom>
          <a:noFill/>
        </p:spPr>
        <p:txBody>
          <a:bodyPr wrap="square" rtlCol="0" anchor="t">
            <a:spAutoFit/>
          </a:bodyPr>
          <a:lstStyle/>
          <a:p>
            <a:r>
              <a:rPr lang="en-US" sz="6600" b="1" dirty="0">
                <a:cs typeface="Calibri"/>
              </a:rPr>
              <a:t>Applications</a:t>
            </a:r>
          </a:p>
        </p:txBody>
      </p:sp>
      <p:pic>
        <p:nvPicPr>
          <p:cNvPr id="15" name="Picture 14">
            <a:extLst>
              <a:ext uri="{FF2B5EF4-FFF2-40B4-BE49-F238E27FC236}">
                <a16:creationId xmlns:a16="http://schemas.microsoft.com/office/drawing/2014/main" id="{80A0203F-D761-415B-9D06-993925903F3A}"/>
              </a:ext>
            </a:extLst>
          </p:cNvPr>
          <p:cNvPicPr>
            <a:picLocks noChangeAspect="1"/>
          </p:cNvPicPr>
          <p:nvPr/>
        </p:nvPicPr>
        <p:blipFill>
          <a:blip r:embed="rId2"/>
          <a:stretch>
            <a:fillRect/>
          </a:stretch>
        </p:blipFill>
        <p:spPr>
          <a:xfrm>
            <a:off x="17377594" y="12070979"/>
            <a:ext cx="6098714" cy="4940819"/>
          </a:xfrm>
          <a:prstGeom prst="rect">
            <a:avLst/>
          </a:prstGeom>
        </p:spPr>
      </p:pic>
      <p:pic>
        <p:nvPicPr>
          <p:cNvPr id="16" name="Picture 15">
            <a:extLst>
              <a:ext uri="{FF2B5EF4-FFF2-40B4-BE49-F238E27FC236}">
                <a16:creationId xmlns:a16="http://schemas.microsoft.com/office/drawing/2014/main" id="{DC96C4BF-B0F2-45A9-A6EE-A20273B40EDE}"/>
              </a:ext>
            </a:extLst>
          </p:cNvPr>
          <p:cNvPicPr>
            <a:picLocks noChangeAspect="1"/>
          </p:cNvPicPr>
          <p:nvPr/>
        </p:nvPicPr>
        <p:blipFill>
          <a:blip r:embed="rId3"/>
          <a:stretch>
            <a:fillRect/>
          </a:stretch>
        </p:blipFill>
        <p:spPr>
          <a:xfrm>
            <a:off x="23826740" y="12261751"/>
            <a:ext cx="6914829" cy="4635298"/>
          </a:xfrm>
          <a:prstGeom prst="rect">
            <a:avLst/>
          </a:prstGeom>
        </p:spPr>
      </p:pic>
      <p:sp>
        <p:nvSpPr>
          <p:cNvPr id="19" name="TextBox 18">
            <a:extLst>
              <a:ext uri="{FF2B5EF4-FFF2-40B4-BE49-F238E27FC236}">
                <a16:creationId xmlns:a16="http://schemas.microsoft.com/office/drawing/2014/main" id="{172BF8E2-6239-43EE-B8B1-590BD19E69D8}"/>
              </a:ext>
            </a:extLst>
          </p:cNvPr>
          <p:cNvSpPr txBox="1"/>
          <p:nvPr/>
        </p:nvSpPr>
        <p:spPr>
          <a:xfrm>
            <a:off x="16002000" y="10515600"/>
            <a:ext cx="914400" cy="914400"/>
          </a:xfrm>
          <a:prstGeom prst="rect">
            <a:avLst/>
          </a:prstGeom>
          <a:noFill/>
        </p:spPr>
        <p:txBody>
          <a:bodyPr wrap="square" rtlCol="0">
            <a:spAutoFit/>
          </a:bodyPr>
          <a:lstStyle/>
          <a:p>
            <a:endParaRPr lang="en-US"/>
          </a:p>
        </p:txBody>
      </p:sp>
      <p:sp>
        <p:nvSpPr>
          <p:cNvPr id="20" name="TextBox 19">
            <a:extLst>
              <a:ext uri="{FF2B5EF4-FFF2-40B4-BE49-F238E27FC236}">
                <a16:creationId xmlns:a16="http://schemas.microsoft.com/office/drawing/2014/main" id="{4B2430F8-C1D2-4483-AE45-282EE281C759}"/>
              </a:ext>
            </a:extLst>
          </p:cNvPr>
          <p:cNvSpPr txBox="1"/>
          <p:nvPr/>
        </p:nvSpPr>
        <p:spPr>
          <a:xfrm>
            <a:off x="16002000" y="10515600"/>
            <a:ext cx="914400" cy="914400"/>
          </a:xfrm>
          <a:prstGeom prst="rect">
            <a:avLst/>
          </a:prstGeom>
          <a:noFill/>
        </p:spPr>
        <p:txBody>
          <a:bodyPr wrap="square" rtlCol="0">
            <a:spAutoFit/>
          </a:bodyPr>
          <a:lstStyle/>
          <a:p>
            <a:endParaRPr lang="en-US"/>
          </a:p>
        </p:txBody>
      </p:sp>
      <p:sp>
        <p:nvSpPr>
          <p:cNvPr id="2" name="TextBox 1">
            <a:extLst>
              <a:ext uri="{FF2B5EF4-FFF2-40B4-BE49-F238E27FC236}">
                <a16:creationId xmlns:a16="http://schemas.microsoft.com/office/drawing/2014/main" id="{6D65D820-5D35-4202-A63D-3C98D161D835}"/>
              </a:ext>
            </a:extLst>
          </p:cNvPr>
          <p:cNvSpPr txBox="1"/>
          <p:nvPr/>
        </p:nvSpPr>
        <p:spPr>
          <a:xfrm>
            <a:off x="18047369" y="7192478"/>
            <a:ext cx="12694502"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2400" dirty="0">
                <a:ea typeface="+mn-lt"/>
                <a:cs typeface="+mn-lt"/>
              </a:rPr>
              <a:t>A common problem that Engineers and Scientists want often to be solved, a fitting curve through a set of data points. There are many different types of curves that can solve the above problem. Bézier</a:t>
            </a:r>
            <a:r>
              <a:rPr lang="en-US" sz="2400" dirty="0">
                <a:latin typeface="Times New Roman"/>
                <a:ea typeface="+mn-lt"/>
                <a:cs typeface="+mn-lt"/>
              </a:rPr>
              <a:t> </a:t>
            </a:r>
            <a:r>
              <a:rPr lang="en-US" sz="2400" dirty="0">
                <a:ea typeface="+mn-lt"/>
                <a:cs typeface="+mn-lt"/>
              </a:rPr>
              <a:t>curves are special kind of splines where the user can control the slopes at the knots</a:t>
            </a:r>
            <a:r>
              <a:rPr lang="en-US" sz="2400" dirty="0">
                <a:latin typeface="Times New Roman"/>
                <a:ea typeface="+mn-lt"/>
                <a:cs typeface="+mn-lt"/>
              </a:rPr>
              <a:t>. </a:t>
            </a:r>
            <a:r>
              <a:rPr lang="en-US" sz="2400" dirty="0">
                <a:ea typeface="+mn-lt"/>
                <a:cs typeface="+mn-lt"/>
              </a:rPr>
              <a:t>The project's aim is to study the application of an algorithm called break and fit strategy. Using that algorithm, least square technique is incorporated to find the distance between original curve and fitted Bézier curve. We used two different methods. Uniform parametrization performed better than chord length parametrization. We changed the input parameter </a:t>
            </a:r>
            <a:r>
              <a:rPr lang="en-US" sz="2400" dirty="0" err="1">
                <a:ea typeface="+mn-lt"/>
                <a:cs typeface="+mn-lt"/>
              </a:rPr>
              <a:t>MaxAllowedSqD</a:t>
            </a:r>
            <a:r>
              <a:rPr lang="en-US" sz="2400" dirty="0">
                <a:ea typeface="+mn-lt"/>
                <a:cs typeface="+mn-lt"/>
              </a:rPr>
              <a:t>. The result is shown in the following figure. </a:t>
            </a:r>
            <a:endParaRPr lang="en-US" dirty="0">
              <a:cs typeface="Calibri" panose="020F0502020204030204"/>
            </a:endParaRPr>
          </a:p>
        </p:txBody>
      </p:sp>
      <p:sp>
        <p:nvSpPr>
          <p:cNvPr id="3" name="TextBox 2">
            <a:extLst>
              <a:ext uri="{FF2B5EF4-FFF2-40B4-BE49-F238E27FC236}">
                <a16:creationId xmlns:a16="http://schemas.microsoft.com/office/drawing/2014/main" id="{B3680D62-3CEA-48D0-A597-04F1BD874271}"/>
              </a:ext>
            </a:extLst>
          </p:cNvPr>
          <p:cNvSpPr txBox="1"/>
          <p:nvPr/>
        </p:nvSpPr>
        <p:spPr>
          <a:xfrm>
            <a:off x="1977992" y="6773779"/>
            <a:ext cx="14120261"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latin typeface="Times New Roman"/>
                <a:ea typeface="+mn-lt"/>
                <a:cs typeface="Times New Roman"/>
              </a:rPr>
              <a:t>Interpolation involves constructing and then evaluating an interpolating function. Lagrange interpolation and Newton’s Divided Difference methods are used to find the coefficients in a polynomial. In Lagrange interpolation, extra computation is needed when a new point is added compared to Newton’s divided difference.  High degree polynomial interpolation at evenly spaced points causes polynomial wiggle or bumping. Chebyshev interpolation is applied to reduce the bumping. Instead of using a single formula in polynomial interpolation, several formulas, each a low degree polynomial is passed through data points in splines. The simplest one is the linear spline which does not have any smoothness. Even the piecewise quadratic curve is not smooth enough to please our eyes. Cubic splines replaces linear or quadratic function between the data points by degree 3 polynomials.</a:t>
            </a:r>
            <a:endParaRPr lang="en-US" sz="2400">
              <a:latin typeface="Times New Roman"/>
              <a:cs typeface="Times New Roman"/>
            </a:endParaRPr>
          </a:p>
        </p:txBody>
      </p:sp>
      <p:pic>
        <p:nvPicPr>
          <p:cNvPr id="6" name="Picture 10" descr="A close up of a map&#10;&#10;Description automatically generated">
            <a:extLst>
              <a:ext uri="{FF2B5EF4-FFF2-40B4-BE49-F238E27FC236}">
                <a16:creationId xmlns:a16="http://schemas.microsoft.com/office/drawing/2014/main" id="{01361D34-32C5-44D1-9101-AD7791BF47E5}"/>
              </a:ext>
            </a:extLst>
          </p:cNvPr>
          <p:cNvPicPr>
            <a:picLocks noChangeAspect="1"/>
          </p:cNvPicPr>
          <p:nvPr/>
        </p:nvPicPr>
        <p:blipFill>
          <a:blip r:embed="rId4"/>
          <a:stretch>
            <a:fillRect/>
          </a:stretch>
        </p:blipFill>
        <p:spPr>
          <a:xfrm>
            <a:off x="2351571" y="11703133"/>
            <a:ext cx="5872647" cy="3727832"/>
          </a:xfrm>
          <a:prstGeom prst="rect">
            <a:avLst/>
          </a:prstGeom>
        </p:spPr>
      </p:pic>
      <p:pic>
        <p:nvPicPr>
          <p:cNvPr id="11" name="Picture 11" descr="A close up of a map&#10;&#10;Description automatically generated">
            <a:extLst>
              <a:ext uri="{FF2B5EF4-FFF2-40B4-BE49-F238E27FC236}">
                <a16:creationId xmlns:a16="http://schemas.microsoft.com/office/drawing/2014/main" id="{AD768E84-51D3-4AE2-8680-B61B090EA286}"/>
              </a:ext>
            </a:extLst>
          </p:cNvPr>
          <p:cNvPicPr>
            <a:picLocks noChangeAspect="1"/>
          </p:cNvPicPr>
          <p:nvPr/>
        </p:nvPicPr>
        <p:blipFill>
          <a:blip r:embed="rId5"/>
          <a:stretch>
            <a:fillRect/>
          </a:stretch>
        </p:blipFill>
        <p:spPr>
          <a:xfrm>
            <a:off x="9440363" y="11693651"/>
            <a:ext cx="5470854" cy="3737314"/>
          </a:xfrm>
          <a:prstGeom prst="rect">
            <a:avLst/>
          </a:prstGeom>
        </p:spPr>
      </p:pic>
      <p:pic>
        <p:nvPicPr>
          <p:cNvPr id="12" name="Picture 13" descr="A picture containing text, map, sitting, large&#10;&#10;Description automatically generated">
            <a:extLst>
              <a:ext uri="{FF2B5EF4-FFF2-40B4-BE49-F238E27FC236}">
                <a16:creationId xmlns:a16="http://schemas.microsoft.com/office/drawing/2014/main" id="{BE8D66B4-908B-4500-8CE1-441B2BC4A6C5}"/>
              </a:ext>
            </a:extLst>
          </p:cNvPr>
          <p:cNvPicPr>
            <a:picLocks noChangeAspect="1"/>
          </p:cNvPicPr>
          <p:nvPr/>
        </p:nvPicPr>
        <p:blipFill>
          <a:blip r:embed="rId6"/>
          <a:stretch>
            <a:fillRect/>
          </a:stretch>
        </p:blipFill>
        <p:spPr>
          <a:xfrm>
            <a:off x="2267431" y="16430213"/>
            <a:ext cx="6188343" cy="3727832"/>
          </a:xfrm>
          <a:prstGeom prst="rect">
            <a:avLst/>
          </a:prstGeom>
        </p:spPr>
      </p:pic>
      <p:pic>
        <p:nvPicPr>
          <p:cNvPr id="14" name="Picture 16" descr="A close up of a map&#10;&#10;Description automatically generated">
            <a:extLst>
              <a:ext uri="{FF2B5EF4-FFF2-40B4-BE49-F238E27FC236}">
                <a16:creationId xmlns:a16="http://schemas.microsoft.com/office/drawing/2014/main" id="{D18F917C-6A99-44C6-B41A-0B9C7D46A505}"/>
              </a:ext>
            </a:extLst>
          </p:cNvPr>
          <p:cNvPicPr>
            <a:picLocks noChangeAspect="1"/>
          </p:cNvPicPr>
          <p:nvPr/>
        </p:nvPicPr>
        <p:blipFill>
          <a:blip r:embed="rId7"/>
          <a:stretch>
            <a:fillRect/>
          </a:stretch>
        </p:blipFill>
        <p:spPr>
          <a:xfrm>
            <a:off x="9440363" y="16383347"/>
            <a:ext cx="5577018" cy="3727831"/>
          </a:xfrm>
          <a:prstGeom prst="rect">
            <a:avLst/>
          </a:prstGeom>
        </p:spPr>
      </p:pic>
      <p:sp>
        <p:nvSpPr>
          <p:cNvPr id="17" name="TextBox 16">
            <a:extLst>
              <a:ext uri="{FF2B5EF4-FFF2-40B4-BE49-F238E27FC236}">
                <a16:creationId xmlns:a16="http://schemas.microsoft.com/office/drawing/2014/main" id="{9F07FD75-9C44-4C79-95DE-F92EEEF23A1A}"/>
              </a:ext>
            </a:extLst>
          </p:cNvPr>
          <p:cNvSpPr txBox="1"/>
          <p:nvPr/>
        </p:nvSpPr>
        <p:spPr>
          <a:xfrm>
            <a:off x="2631440" y="15653143"/>
            <a:ext cx="5270866" cy="461665"/>
          </a:xfrm>
          <a:prstGeom prst="rect">
            <a:avLst/>
          </a:prstGeom>
          <a:noFill/>
        </p:spPr>
        <p:txBody>
          <a:bodyPr wrap="none" rtlCol="0">
            <a:spAutoFit/>
          </a:bodyPr>
          <a:lstStyle/>
          <a:p>
            <a:r>
              <a:rPr lang="en-US" sz="2400" dirty="0"/>
              <a:t>Figure 1. Interpolation before Chebyshev</a:t>
            </a:r>
          </a:p>
        </p:txBody>
      </p:sp>
      <p:sp>
        <p:nvSpPr>
          <p:cNvPr id="21" name="TextBox 20">
            <a:extLst>
              <a:ext uri="{FF2B5EF4-FFF2-40B4-BE49-F238E27FC236}">
                <a16:creationId xmlns:a16="http://schemas.microsoft.com/office/drawing/2014/main" id="{E799C1CF-D556-4ED5-8A79-6C13DD0535EA}"/>
              </a:ext>
            </a:extLst>
          </p:cNvPr>
          <p:cNvSpPr txBox="1"/>
          <p:nvPr/>
        </p:nvSpPr>
        <p:spPr>
          <a:xfrm>
            <a:off x="9619324" y="15653142"/>
            <a:ext cx="5051319" cy="461665"/>
          </a:xfrm>
          <a:prstGeom prst="rect">
            <a:avLst/>
          </a:prstGeom>
          <a:noFill/>
        </p:spPr>
        <p:txBody>
          <a:bodyPr wrap="none" rtlCol="0">
            <a:spAutoFit/>
          </a:bodyPr>
          <a:lstStyle/>
          <a:p>
            <a:r>
              <a:rPr lang="en-US" sz="2400" dirty="0"/>
              <a:t>Figure 2. Interpolation after Chebyshev</a:t>
            </a:r>
          </a:p>
        </p:txBody>
      </p:sp>
      <p:sp>
        <p:nvSpPr>
          <p:cNvPr id="22" name="TextBox 21">
            <a:extLst>
              <a:ext uri="{FF2B5EF4-FFF2-40B4-BE49-F238E27FC236}">
                <a16:creationId xmlns:a16="http://schemas.microsoft.com/office/drawing/2014/main" id="{5EE912B7-0A72-4A77-A360-06571E72F130}"/>
              </a:ext>
            </a:extLst>
          </p:cNvPr>
          <p:cNvSpPr txBox="1"/>
          <p:nvPr/>
        </p:nvSpPr>
        <p:spPr>
          <a:xfrm>
            <a:off x="2458720" y="20402854"/>
            <a:ext cx="5765498" cy="461665"/>
          </a:xfrm>
          <a:prstGeom prst="rect">
            <a:avLst/>
          </a:prstGeom>
          <a:noFill/>
        </p:spPr>
        <p:txBody>
          <a:bodyPr wrap="square" rtlCol="0">
            <a:spAutoFit/>
          </a:bodyPr>
          <a:lstStyle/>
          <a:p>
            <a:r>
              <a:rPr lang="en-US" sz="2400" dirty="0"/>
              <a:t>Figure 3. Robot Path with zero initial velocity</a:t>
            </a:r>
          </a:p>
        </p:txBody>
      </p:sp>
      <p:sp>
        <p:nvSpPr>
          <p:cNvPr id="24" name="TextBox 23">
            <a:extLst>
              <a:ext uri="{FF2B5EF4-FFF2-40B4-BE49-F238E27FC236}">
                <a16:creationId xmlns:a16="http://schemas.microsoft.com/office/drawing/2014/main" id="{E68C6828-B850-4EF7-8603-A9EFDF3BEE0A}"/>
              </a:ext>
            </a:extLst>
          </p:cNvPr>
          <p:cNvSpPr txBox="1"/>
          <p:nvPr/>
        </p:nvSpPr>
        <p:spPr>
          <a:xfrm>
            <a:off x="9619324" y="20402854"/>
            <a:ext cx="6390660" cy="461665"/>
          </a:xfrm>
          <a:prstGeom prst="rect">
            <a:avLst/>
          </a:prstGeom>
          <a:noFill/>
        </p:spPr>
        <p:txBody>
          <a:bodyPr wrap="none" rtlCol="0">
            <a:spAutoFit/>
          </a:bodyPr>
          <a:lstStyle/>
          <a:p>
            <a:r>
              <a:rPr lang="en-US" sz="2400" dirty="0"/>
              <a:t>Figure 4. Robot path with non-zero initial velocity </a:t>
            </a:r>
          </a:p>
        </p:txBody>
      </p:sp>
      <p:sp>
        <p:nvSpPr>
          <p:cNvPr id="26" name="TextBox 25">
            <a:extLst>
              <a:ext uri="{FF2B5EF4-FFF2-40B4-BE49-F238E27FC236}">
                <a16:creationId xmlns:a16="http://schemas.microsoft.com/office/drawing/2014/main" id="{B9A52468-2482-49D3-B1FF-BB8C390E8518}"/>
              </a:ext>
            </a:extLst>
          </p:cNvPr>
          <p:cNvSpPr txBox="1"/>
          <p:nvPr/>
        </p:nvSpPr>
        <p:spPr>
          <a:xfrm>
            <a:off x="17901021" y="16897049"/>
            <a:ext cx="6541705" cy="830997"/>
          </a:xfrm>
          <a:prstGeom prst="rect">
            <a:avLst/>
          </a:prstGeom>
          <a:noFill/>
        </p:spPr>
        <p:txBody>
          <a:bodyPr wrap="square" rtlCol="0">
            <a:spAutoFit/>
          </a:bodyPr>
          <a:lstStyle/>
          <a:p>
            <a:r>
              <a:rPr lang="en-US" sz="2400" dirty="0"/>
              <a:t>Figure 5. Original and Fitted curve for Max Allowed Square Distance of 1</a:t>
            </a:r>
          </a:p>
        </p:txBody>
      </p:sp>
      <p:sp>
        <p:nvSpPr>
          <p:cNvPr id="27" name="TextBox 26">
            <a:extLst>
              <a:ext uri="{FF2B5EF4-FFF2-40B4-BE49-F238E27FC236}">
                <a16:creationId xmlns:a16="http://schemas.microsoft.com/office/drawing/2014/main" id="{B8E8BDE5-F17D-4400-BBF1-A3BE55B0458A}"/>
              </a:ext>
            </a:extLst>
          </p:cNvPr>
          <p:cNvSpPr txBox="1"/>
          <p:nvPr/>
        </p:nvSpPr>
        <p:spPr>
          <a:xfrm>
            <a:off x="24649495" y="16866403"/>
            <a:ext cx="6261513" cy="830997"/>
          </a:xfrm>
          <a:prstGeom prst="rect">
            <a:avLst/>
          </a:prstGeom>
          <a:noFill/>
        </p:spPr>
        <p:txBody>
          <a:bodyPr wrap="square" rtlCol="0">
            <a:spAutoFit/>
          </a:bodyPr>
          <a:lstStyle/>
          <a:p>
            <a:r>
              <a:rPr lang="en-US" sz="2400" dirty="0"/>
              <a:t>Figure 6. Original and Fitted curve for Max Allowed Square Distance of 1e-2</a:t>
            </a:r>
          </a:p>
        </p:txBody>
      </p:sp>
      <p:sp>
        <p:nvSpPr>
          <p:cNvPr id="28" name="TextBox 27">
            <a:extLst>
              <a:ext uri="{FF2B5EF4-FFF2-40B4-BE49-F238E27FC236}">
                <a16:creationId xmlns:a16="http://schemas.microsoft.com/office/drawing/2014/main" id="{148B4536-1C8A-4C16-B02E-8DAB53A383C1}"/>
              </a:ext>
            </a:extLst>
          </p:cNvPr>
          <p:cNvSpPr txBox="1"/>
          <p:nvPr/>
        </p:nvSpPr>
        <p:spPr>
          <a:xfrm>
            <a:off x="17921038" y="18066030"/>
            <a:ext cx="7383596" cy="1107996"/>
          </a:xfrm>
          <a:prstGeom prst="rect">
            <a:avLst/>
          </a:prstGeom>
          <a:noFill/>
        </p:spPr>
        <p:txBody>
          <a:bodyPr wrap="square" rtlCol="0">
            <a:spAutoFit/>
          </a:bodyPr>
          <a:lstStyle/>
          <a:p>
            <a:r>
              <a:rPr lang="en-US" sz="6600" b="1" dirty="0"/>
              <a:t>Acknowledgements</a:t>
            </a:r>
          </a:p>
        </p:txBody>
      </p:sp>
      <p:sp>
        <p:nvSpPr>
          <p:cNvPr id="29" name="TextBox 28">
            <a:extLst>
              <a:ext uri="{FF2B5EF4-FFF2-40B4-BE49-F238E27FC236}">
                <a16:creationId xmlns:a16="http://schemas.microsoft.com/office/drawing/2014/main" id="{5A13E89D-06FF-4129-8B22-A1A6E01DA00E}"/>
              </a:ext>
            </a:extLst>
          </p:cNvPr>
          <p:cNvSpPr txBox="1"/>
          <p:nvPr/>
        </p:nvSpPr>
        <p:spPr>
          <a:xfrm>
            <a:off x="18088529" y="19442962"/>
            <a:ext cx="12612181" cy="1077218"/>
          </a:xfrm>
          <a:prstGeom prst="rect">
            <a:avLst/>
          </a:prstGeom>
          <a:noFill/>
        </p:spPr>
        <p:txBody>
          <a:bodyPr wrap="square" rtlCol="0">
            <a:spAutoFit/>
          </a:bodyPr>
          <a:lstStyle/>
          <a:p>
            <a:pPr marL="457200" indent="-457200">
              <a:buFont typeface="Arial" panose="020B0604020202020204" pitchFamily="34" charset="0"/>
              <a:buChar char="•"/>
            </a:pPr>
            <a:r>
              <a:rPr lang="en-US" sz="3200" dirty="0"/>
              <a:t>SURI 2020 Program</a:t>
            </a:r>
          </a:p>
          <a:p>
            <a:pPr marL="457200" indent="-457200">
              <a:buFont typeface="Arial" panose="020B0604020202020204" pitchFamily="34" charset="0"/>
              <a:buChar char="•"/>
            </a:pPr>
            <a:r>
              <a:rPr lang="en-US" sz="3200" dirty="0"/>
              <a:t>HBCU-UP Implementation Project # HRD1436222(Grant)</a:t>
            </a:r>
          </a:p>
        </p:txBody>
      </p:sp>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57</TotalTime>
  <Words>378</Words>
  <Application>Microsoft Office PowerPoint</Application>
  <PresentationFormat>Custom</PresentationFormat>
  <Paragraphs>28</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Times New Roman</vt:lpstr>
      <vt:lpstr>Office Theme</vt:lpstr>
      <vt:lpstr>Exploring Interpolation and Bezier Curves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Donavan Rolle</cp:lastModifiedBy>
  <cp:revision>7</cp:revision>
  <dcterms:created xsi:type="dcterms:W3CDTF">2020-07-10T13:13:19Z</dcterms:created>
  <dcterms:modified xsi:type="dcterms:W3CDTF">2020-07-16T17:35:39Z</dcterms:modified>
</cp:coreProperties>
</file>