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6" r:id="rId2"/>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9" d="100"/>
          <a:sy n="29" d="100"/>
        </p:scale>
        <p:origin x="888"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360F4E-BE01-BF4E-A3FC-2C4975A51B85}" type="datetimeFigureOut">
              <a:rPr lang="en-US" smtClean="0"/>
              <a:t>7/16/2020</a:t>
            </a:fld>
            <a:endParaRPr lang="en-US"/>
          </a:p>
        </p:txBody>
      </p:sp>
      <p:sp>
        <p:nvSpPr>
          <p:cNvPr id="4" name="Slide Image Placeholder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242D9D-BEF8-DD42-BE20-525F2F6B6CB5}" type="slidenum">
              <a:rPr lang="en-US" smtClean="0"/>
              <a:t>‹#›</a:t>
            </a:fld>
            <a:endParaRPr lang="en-US"/>
          </a:p>
        </p:txBody>
      </p:sp>
    </p:spTree>
    <p:extLst>
      <p:ext uri="{BB962C8B-B14F-4D97-AF65-F5344CB8AC3E}">
        <p14:creationId xmlns:p14="http://schemas.microsoft.com/office/powerpoint/2010/main" val="42498640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Dilated cardiomyopathy is a disease in which the left ventricle of the cardiac muscle begins to atrophy and dilate, leaving the heart unable to contract properly. TNNT2 is a gene responsible for producing a protein that plays a key role in cardiac muscle contraction. This protein is cardiac troponin T or cTNT and it plays an important role in muscle contraction through calcium binding. </a:t>
            </a:r>
          </a:p>
          <a:p>
            <a:endParaRPr lang="en-US"/>
          </a:p>
          <a:p>
            <a:r>
              <a:rPr lang="en-US"/>
              <a:t>In order for the cardiac </a:t>
            </a:r>
            <a:r>
              <a:rPr lang="en-US" err="1"/>
              <a:t>myscle</a:t>
            </a:r>
            <a:r>
              <a:rPr lang="en-US"/>
              <a:t> to contract, calcium must be released into the sarcomere and bind to cTNT. This </a:t>
            </a:r>
            <a:r>
              <a:rPr lang="en-US" err="1"/>
              <a:t>hindinn</a:t>
            </a:r>
            <a:r>
              <a:rPr lang="en-US"/>
              <a:t> allows for tropomyosin to move away from actin so that myosin heads can attach and bind. The binding of actin and myosin is what creates a muscle contraction. </a:t>
            </a:r>
          </a:p>
          <a:p>
            <a:endParaRPr lang="en-US"/>
          </a:p>
          <a:p>
            <a:r>
              <a:rPr lang="en-US"/>
              <a:t>I hypothesize that alcohol can play a role in someone developing dilated cardiomyopathy by triggering the cTNT protein to mutate and prevent the cardiac muscle from contracting.</a:t>
            </a:r>
          </a:p>
          <a:p>
            <a:endParaRPr lang="en-US"/>
          </a:p>
          <a:p>
            <a:r>
              <a:rPr lang="en-US"/>
              <a:t>After researching and reading various articles, I have found a few materials and methods such as echocardiograms, mutation screenings by gel electrophoresis, and </a:t>
            </a:r>
            <a:r>
              <a:rPr lang="en-US" err="1"/>
              <a:t>transgenesis</a:t>
            </a:r>
            <a:r>
              <a:rPr lang="en-US"/>
              <a:t> in mice. A sampling method was taken to divide a group of individuals into 3 subgroups based on their drinking levels. These groups were nondrinkers, moderate drinkers and heavy drinkers. Echocardiograms were performed on all participants to determine the LVEF of the participants in order to compare. The results showed that heavy and moderate drinkers had a lower LVEF than nondrinkers when studied for ejection fractions of &lt;.5 and &lt;.4. These results suggest that those who drink 2+ drinks a day have a higher chance of having a low LVEF. </a:t>
            </a:r>
          </a:p>
          <a:p>
            <a:endParaRPr lang="en-US"/>
          </a:p>
          <a:p>
            <a:r>
              <a:rPr lang="en-US"/>
              <a:t>A separate study used a mutation screening on a patient diagnosed with DCM, and the TNNT2 gene was ran through gel electrophoresis. As a result of this, a </a:t>
            </a:r>
            <a:r>
              <a:rPr lang="en-US" err="1"/>
              <a:t>missense</a:t>
            </a:r>
            <a:r>
              <a:rPr lang="en-US"/>
              <a:t> mutation was found along the gene that coded for the cTNT protein. Researchers concluded that the </a:t>
            </a:r>
            <a:r>
              <a:rPr lang="en-US" err="1"/>
              <a:t>missense</a:t>
            </a:r>
            <a:r>
              <a:rPr lang="en-US"/>
              <a:t> mutation pE96K was </a:t>
            </a:r>
            <a:r>
              <a:rPr lang="en-US" err="1"/>
              <a:t>associatedwith</a:t>
            </a:r>
            <a:r>
              <a:rPr lang="en-US"/>
              <a:t> DCM, and to further prove tuis theory, </a:t>
            </a:r>
            <a:r>
              <a:rPr lang="en-US" err="1"/>
              <a:t>transgenesis</a:t>
            </a:r>
            <a:r>
              <a:rPr lang="en-US"/>
              <a:t> was conducted. </a:t>
            </a:r>
          </a:p>
          <a:p>
            <a:endParaRPr lang="en-US"/>
          </a:p>
          <a:p>
            <a:r>
              <a:rPr lang="en-US"/>
              <a:t>The human </a:t>
            </a:r>
            <a:r>
              <a:rPr lang="en-US" err="1"/>
              <a:t>wildtype</a:t>
            </a:r>
            <a:r>
              <a:rPr lang="en-US"/>
              <a:t> cTNT was transferred into mice along with the human mutant cTNT to compare the mouse hearts with </a:t>
            </a:r>
            <a:r>
              <a:rPr lang="en-US" err="1"/>
              <a:t>wildtype</a:t>
            </a:r>
            <a:r>
              <a:rPr lang="en-US"/>
              <a:t> cTNT, human mutant cTNT, and the </a:t>
            </a:r>
            <a:r>
              <a:rPr lang="en-US" err="1"/>
              <a:t>wildtype</a:t>
            </a:r>
            <a:r>
              <a:rPr lang="en-US"/>
              <a:t> cTNT that mice initially have. The </a:t>
            </a:r>
            <a:r>
              <a:rPr lang="en-US" err="1"/>
              <a:t>evhocardiogram</a:t>
            </a:r>
            <a:r>
              <a:rPr lang="en-US"/>
              <a:t> results show that the mutant cTNT is significantly larger than the other two, and the </a:t>
            </a:r>
            <a:r>
              <a:rPr lang="en-US" err="1"/>
              <a:t>hwart</a:t>
            </a:r>
            <a:r>
              <a:rPr lang="en-US"/>
              <a:t>/body ratio is higher in mutant cTNT mice. </a:t>
            </a:r>
          </a:p>
          <a:p>
            <a:endParaRPr lang="en-US"/>
          </a:p>
          <a:p>
            <a:r>
              <a:rPr lang="en-US"/>
              <a:t>I have concluded that alcohol does play a hand in someone developing DCM and having a low LVEF, and a mutation within cTNT is also linked to DCM.</a:t>
            </a:r>
          </a:p>
        </p:txBody>
      </p:sp>
      <p:sp>
        <p:nvSpPr>
          <p:cNvPr id="4" name="Slide Number Placeholder 3"/>
          <p:cNvSpPr>
            <a:spLocks noGrp="1"/>
          </p:cNvSpPr>
          <p:nvPr>
            <p:ph type="sldNum" sz="quarter" idx="5"/>
          </p:nvPr>
        </p:nvSpPr>
        <p:spPr/>
        <p:txBody>
          <a:bodyPr/>
          <a:lstStyle/>
          <a:p>
            <a:fld id="{B9242D9D-BEF8-DD42-BE20-525F2F6B6CB5}" type="slidenum">
              <a:rPr lang="en-US" smtClean="0"/>
              <a:t>1</a:t>
            </a:fld>
            <a:endParaRPr lang="en-US"/>
          </a:p>
        </p:txBody>
      </p:sp>
    </p:spTree>
    <p:extLst>
      <p:ext uri="{BB962C8B-B14F-4D97-AF65-F5344CB8AC3E}">
        <p14:creationId xmlns:p14="http://schemas.microsoft.com/office/powerpoint/2010/main" val="24548336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7886A4-796F-4036-8F97-20AD5D68D102}" type="datetimeFigureOut">
              <a:rPr lang="en-US" smtClean="0"/>
              <a:t>7/16/2020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7886A4-796F-4036-8F97-20AD5D68D102}" type="datetimeFigureOut">
              <a:rPr lang="en-US" smtClean="0"/>
              <a:t>7/16/2020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7/16/2020</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hyperlink" Target="https://doi.org/10.1093/cvr/cvq009" TargetMode="External"/><Relationship Id="rId5" Type="http://schemas.openxmlformats.org/officeDocument/2006/relationships/image" Target="../media/image3.gif"/><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3">
            <a:extLst>
              <a:ext uri="{FF2B5EF4-FFF2-40B4-BE49-F238E27FC236}">
                <a16:creationId xmlns:a16="http://schemas.microsoft.com/office/drawing/2014/main" id="{DF67D6A9-597E-1745-B45C-F69F52C8CE2A}"/>
              </a:ext>
            </a:extLst>
          </p:cNvPr>
          <p:cNvSpPr>
            <a:spLocks noGrp="1"/>
          </p:cNvSpPr>
          <p:nvPr/>
        </p:nvSpPr>
        <p:spPr>
          <a:xfrm>
            <a:off x="2906548" y="550588"/>
            <a:ext cx="28819805" cy="1508674"/>
          </a:xfrm>
          <a:prstGeom prst="rect">
            <a:avLst/>
          </a:prstGeom>
        </p:spPr>
        <p:txBody>
          <a:bodyPr vert="horz" lIns="91440" tIns="45720" rIns="91440" bIns="45720" rtlCol="0" anchor="ctr">
            <a:normAutofit fontScale="90000"/>
          </a:bodyPr>
          <a:lst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a:lstStyle>
          <a:p>
            <a:pPr algn="ctr"/>
            <a:r>
              <a:rPr lang="en-US" altLang="en-US" sz="6600" b="1">
                <a:solidFill>
                  <a:srgbClr val="000000"/>
                </a:solidFill>
                <a:latin typeface="Times New Roman" panose="02020603050405020304" pitchFamily="18" charset="0"/>
                <a:cs typeface="Times New Roman" panose="02020603050405020304" pitchFamily="18" charset="0"/>
              </a:rPr>
              <a:t>The Effects of Alcohol Consumption on the TNNT2 Gene Expression in the Left Ventricle of the Cardiac Muscle.</a:t>
            </a:r>
            <a:endParaRPr lang="en-US" sz="6600" b="1">
              <a:latin typeface="Times New Roman" panose="02020603050405020304" pitchFamily="18" charset="0"/>
              <a:cs typeface="Times New Roman" panose="02020603050405020304" pitchFamily="18" charset="0"/>
            </a:endParaRPr>
          </a:p>
        </p:txBody>
      </p:sp>
      <p:pic>
        <p:nvPicPr>
          <p:cNvPr id="26" name="Picture 25">
            <a:extLst>
              <a:ext uri="{FF2B5EF4-FFF2-40B4-BE49-F238E27FC236}">
                <a16:creationId xmlns:a16="http://schemas.microsoft.com/office/drawing/2014/main" id="{6B0021C7-F792-8A4B-BC47-298A445854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021" y="40184"/>
            <a:ext cx="2498527" cy="2529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8">
            <a:extLst>
              <a:ext uri="{FF2B5EF4-FFF2-40B4-BE49-F238E27FC236}">
                <a16:creationId xmlns:a16="http://schemas.microsoft.com/office/drawing/2014/main" id="{A1DC841D-F7E2-144C-B801-63070123382B}"/>
              </a:ext>
            </a:extLst>
          </p:cNvPr>
          <p:cNvSpPr txBox="1"/>
          <p:nvPr/>
        </p:nvSpPr>
        <p:spPr>
          <a:xfrm>
            <a:off x="408021" y="2059262"/>
            <a:ext cx="32680440" cy="2308324"/>
          </a:xfrm>
          <a:prstGeom prst="rect">
            <a:avLst/>
          </a:prstGeom>
          <a:noFill/>
        </p:spPr>
        <p:txBody>
          <a:bodyPr wrap="square" rtlCol="0">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pPr algn="ctr" eaLnBrk="1" hangingPunct="1"/>
            <a:r>
              <a:rPr lang="en-US" altLang="en-US" sz="4800" b="1">
                <a:solidFill>
                  <a:srgbClr val="000000"/>
                </a:solidFill>
                <a:latin typeface="Times New Roman" panose="02020603050405020304" pitchFamily="18" charset="0"/>
                <a:cs typeface="Times New Roman" panose="02020603050405020304" pitchFamily="18" charset="0"/>
              </a:rPr>
              <a:t> </a:t>
            </a:r>
            <a:r>
              <a:rPr lang="en-US" altLang="en-US" sz="4800" b="1" u="sng">
                <a:solidFill>
                  <a:srgbClr val="000000"/>
                </a:solidFill>
                <a:latin typeface="Times New Roman" panose="02020603050405020304" pitchFamily="18" charset="0"/>
                <a:cs typeface="Times New Roman" panose="02020603050405020304" pitchFamily="18" charset="0"/>
              </a:rPr>
              <a:t>Jennifer Kidane </a:t>
            </a:r>
            <a:r>
              <a:rPr lang="en-US" altLang="en-US" sz="4800" b="1">
                <a:solidFill>
                  <a:srgbClr val="000000"/>
                </a:solidFill>
                <a:latin typeface="Times New Roman" panose="02020603050405020304" pitchFamily="18" charset="0"/>
                <a:cs typeface="Times New Roman" panose="02020603050405020304" pitchFamily="18" charset="0"/>
              </a:rPr>
              <a:t>and Larry L. Lowe.  </a:t>
            </a:r>
          </a:p>
          <a:p>
            <a:pPr algn="ctr" eaLnBrk="1" hangingPunct="1"/>
            <a:r>
              <a:rPr lang="en-US" altLang="en-US" sz="4800" b="1">
                <a:solidFill>
                  <a:srgbClr val="000000"/>
                </a:solidFill>
                <a:latin typeface="Times New Roman" panose="02020603050405020304" pitchFamily="18" charset="0"/>
                <a:cs typeface="Times New Roman" panose="02020603050405020304" pitchFamily="18" charset="0"/>
              </a:rPr>
              <a:t>Biology, Chemistry, and Environmental Health Science Department, Benedict College, 1600 Harden Street, Columbia SC 29204</a:t>
            </a:r>
            <a:endParaRPr lang="en-US" sz="4800">
              <a:latin typeface="Times New Roman" panose="02020603050405020304" pitchFamily="18" charset="0"/>
              <a:cs typeface="Times New Roman" panose="02020603050405020304" pitchFamily="18" charset="0"/>
            </a:endParaRPr>
          </a:p>
        </p:txBody>
      </p:sp>
      <p:cxnSp>
        <p:nvCxnSpPr>
          <p:cNvPr id="32" name="Straight Connector 31">
            <a:extLst>
              <a:ext uri="{FF2B5EF4-FFF2-40B4-BE49-F238E27FC236}">
                <a16:creationId xmlns:a16="http://schemas.microsoft.com/office/drawing/2014/main" id="{AB458297-077C-2F43-9E3E-BE26260E090A}"/>
              </a:ext>
            </a:extLst>
          </p:cNvPr>
          <p:cNvCxnSpPr>
            <a:cxnSpLocks noChangeShapeType="1"/>
          </p:cNvCxnSpPr>
          <p:nvPr/>
        </p:nvCxnSpPr>
        <p:spPr bwMode="auto">
          <a:xfrm>
            <a:off x="-275394" y="4258422"/>
            <a:ext cx="33469188" cy="0"/>
          </a:xfrm>
          <a:prstGeom prst="line">
            <a:avLst/>
          </a:prstGeom>
          <a:noFill/>
          <a:ln w="63500">
            <a:solidFill>
              <a:srgbClr val="7030A0"/>
            </a:solidFill>
            <a:round/>
            <a:headEnd/>
            <a:tailEnd/>
          </a:ln>
          <a:effectLst>
            <a:outerShdw dist="23000" dir="5400000" rotWithShape="0">
              <a:srgbClr val="808080">
                <a:alpha val="34998"/>
              </a:srgbClr>
            </a:outerShdw>
          </a:effectLst>
          <a:extLst>
            <a:ext uri="{909E8E84-426E-40DD-AFC4-6F175D3DCCD1}">
              <a14:hiddenFill xmlns:a14="http://schemas.microsoft.com/office/drawing/2010/main">
                <a:noFill/>
              </a14:hiddenFill>
            </a:ext>
          </a:extLst>
        </p:spPr>
      </p:cxnSp>
      <p:sp>
        <p:nvSpPr>
          <p:cNvPr id="35" name="Text Placeholder 8">
            <a:extLst>
              <a:ext uri="{FF2B5EF4-FFF2-40B4-BE49-F238E27FC236}">
                <a16:creationId xmlns:a16="http://schemas.microsoft.com/office/drawing/2014/main" id="{BDE61B3A-157B-8642-8AD6-89EE169B6DEA}"/>
              </a:ext>
            </a:extLst>
          </p:cNvPr>
          <p:cNvSpPr>
            <a:spLocks noGrp="1"/>
          </p:cNvSpPr>
          <p:nvPr/>
        </p:nvSpPr>
        <p:spPr>
          <a:xfrm>
            <a:off x="4070116" y="4274820"/>
            <a:ext cx="4876319" cy="1240691"/>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a:latin typeface="Times New Roman" panose="02020603050405020304" pitchFamily="18" charset="0"/>
                <a:cs typeface="Times New Roman" panose="02020603050405020304" pitchFamily="18" charset="0"/>
              </a:rPr>
              <a:t>Introduction</a:t>
            </a:r>
          </a:p>
        </p:txBody>
      </p:sp>
      <p:sp>
        <p:nvSpPr>
          <p:cNvPr id="38" name="Content Placeholder 23">
            <a:extLst>
              <a:ext uri="{FF2B5EF4-FFF2-40B4-BE49-F238E27FC236}">
                <a16:creationId xmlns:a16="http://schemas.microsoft.com/office/drawing/2014/main" id="{13904F03-474A-6346-A3C7-D12060889281}"/>
              </a:ext>
            </a:extLst>
          </p:cNvPr>
          <p:cNvSpPr txBox="1">
            <a:spLocks noGrp="1" noChangeArrowheads="1"/>
          </p:cNvSpPr>
          <p:nvPr/>
        </p:nvSpPr>
        <p:spPr bwMode="auto">
          <a:xfrm>
            <a:off x="300677" y="5620247"/>
            <a:ext cx="12415198" cy="9510296"/>
          </a:xfrm>
          <a:prstGeom prst="rect">
            <a:avLst/>
          </a:prstGeom>
          <a:noFill/>
          <a:ln>
            <a:noFill/>
          </a:ln>
        </p:spPr>
        <p:txBody>
          <a:bodyPr vert="horz" wrap="square" lIns="91440" tIns="45720" rIns="91440" bIns="45720" rtlCol="0">
            <a:spAutoFit/>
          </a:bodyPr>
          <a:lst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a:lstStyle>
          <a:p>
            <a:pPr marL="0" indent="0" algn="just">
              <a:buNone/>
              <a:defRPr/>
            </a:pPr>
            <a:r>
              <a:rPr lang="en-US" sz="4000">
                <a:latin typeface="Times New Roman" panose="02020603050405020304" pitchFamily="18" charset="0"/>
                <a:cs typeface="Times New Roman" panose="02020603050405020304" pitchFamily="18" charset="0"/>
              </a:rPr>
              <a:t>TNNT2 is a gene expressed in the left ventricle of the heart, that is responsible for producing a cardiac troponin T protein (cTNT). cTNT plays a key role in muscle contraction along with 2 other proteins. In order for muscle contraction to occur, actin and myosin in the sarcomere need to bind together. Through the binding of calcium, cTNT is able to move tropomyosin away from actin and allow myosin heads to attach. Calcum levels in the body must be above 8.8mg/dL in order for enough calcium to be released out of the sarcoplasmic reticulum. Excessive alcohol consumption can play a role in lower calcium levels, and in turn, calcium binding cannot occur. This leads to the muscle being unable to contract and release the blood that has filled the heart. The purpose of this research is to determine if excessive alcohol consumption can trigger the cTNT protein to become mutated, leading to atrophy in the left ventricle of the heart.</a:t>
            </a:r>
            <a:endParaRPr lang="en-US" sz="4000"/>
          </a:p>
        </p:txBody>
      </p:sp>
      <p:sp>
        <p:nvSpPr>
          <p:cNvPr id="41" name="TextBox 40">
            <a:extLst>
              <a:ext uri="{FF2B5EF4-FFF2-40B4-BE49-F238E27FC236}">
                <a16:creationId xmlns:a16="http://schemas.microsoft.com/office/drawing/2014/main" id="{620167B1-15AB-E14A-8746-AAA82EA381CC}"/>
              </a:ext>
            </a:extLst>
          </p:cNvPr>
          <p:cNvSpPr txBox="1">
            <a:spLocks noChangeArrowheads="1"/>
          </p:cNvSpPr>
          <p:nvPr/>
        </p:nvSpPr>
        <p:spPr bwMode="auto">
          <a:xfrm>
            <a:off x="410028" y="15889935"/>
            <a:ext cx="11260358" cy="6247864"/>
          </a:xfrm>
          <a:prstGeom prst="rect">
            <a:avLst/>
          </a:prstGeom>
          <a:noFill/>
          <a:ln>
            <a:noFill/>
          </a:ln>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pPr marL="285750" indent="-285750" algn="l">
              <a:buFont typeface="Arial" panose="020B0604020202020204" pitchFamily="34" charset="0"/>
              <a:buChar char="•"/>
            </a:pPr>
            <a:r>
              <a:rPr lang="en-US" sz="4000">
                <a:latin typeface="Times New Roman" panose="02020603050405020304" pitchFamily="18" charset="0"/>
                <a:cs typeface="Times New Roman" panose="02020603050405020304" pitchFamily="18" charset="0"/>
              </a:rPr>
              <a:t>Echocardiogram and alcohol consumption assessment to compare left ventricular ejection fractions (LVEF) between drinkers</a:t>
            </a:r>
          </a:p>
          <a:p>
            <a:pPr algn="l"/>
            <a:endParaRPr lang="en-US" sz="4000">
              <a:latin typeface="Times New Roman" panose="02020603050405020304" pitchFamily="18" charset="0"/>
              <a:cs typeface="Times New Roman" panose="02020603050405020304" pitchFamily="18" charset="0"/>
            </a:endParaRPr>
          </a:p>
          <a:p>
            <a:pPr marL="285750" indent="-285750" algn="l">
              <a:buFont typeface="Arial" panose="020B0604020202020204" pitchFamily="34" charset="0"/>
              <a:buChar char="•"/>
            </a:pPr>
            <a:r>
              <a:rPr lang="en-US" sz="4000">
                <a:latin typeface="Times New Roman" panose="02020603050405020304" pitchFamily="18" charset="0"/>
                <a:cs typeface="Times New Roman" panose="02020603050405020304" pitchFamily="18" charset="0"/>
              </a:rPr>
              <a:t>Mutation screening of TNNT2 gene by denaturing gradient gel electrophoresis</a:t>
            </a:r>
          </a:p>
          <a:p>
            <a:pPr algn="l"/>
            <a:endParaRPr lang="en-US" sz="4000">
              <a:latin typeface="Times New Roman" panose="02020603050405020304" pitchFamily="18" charset="0"/>
              <a:cs typeface="Times New Roman" panose="02020603050405020304" pitchFamily="18" charset="0"/>
            </a:endParaRPr>
          </a:p>
          <a:p>
            <a:pPr marL="285750" indent="-285750" algn="l">
              <a:buFont typeface="Arial" panose="020B0604020202020204" pitchFamily="34" charset="0"/>
              <a:buChar char="•"/>
            </a:pPr>
            <a:r>
              <a:rPr lang="en-US" sz="4000" err="1">
                <a:latin typeface="Times New Roman" panose="02020603050405020304" pitchFamily="18" charset="0"/>
                <a:cs typeface="Times New Roman" panose="02020603050405020304" pitchFamily="18" charset="0"/>
              </a:rPr>
              <a:t>Transgenesis</a:t>
            </a:r>
            <a:r>
              <a:rPr lang="en-US" sz="4000">
                <a:latin typeface="Times New Roman" panose="02020603050405020304" pitchFamily="18" charset="0"/>
                <a:cs typeface="Times New Roman" panose="02020603050405020304" pitchFamily="18" charset="0"/>
              </a:rPr>
              <a:t> on mice for mutant cTNT, and comparison on mutant cTNT heart to </a:t>
            </a:r>
            <a:r>
              <a:rPr lang="en-US" sz="4000" err="1">
                <a:latin typeface="Times New Roman" panose="02020603050405020304" pitchFamily="18" charset="0"/>
                <a:cs typeface="Times New Roman" panose="02020603050405020304" pitchFamily="18" charset="0"/>
              </a:rPr>
              <a:t>wildtype</a:t>
            </a:r>
            <a:r>
              <a:rPr lang="en-US" sz="4000">
                <a:latin typeface="Times New Roman" panose="02020603050405020304" pitchFamily="18" charset="0"/>
                <a:cs typeface="Times New Roman" panose="02020603050405020304" pitchFamily="18" charset="0"/>
              </a:rPr>
              <a:t> ctNT heart</a:t>
            </a:r>
            <a:endParaRPr lang="en-US" sz="4000">
              <a:cs typeface="Times New Roman" panose="02020603050405020304" pitchFamily="18" charset="0"/>
            </a:endParaRPr>
          </a:p>
        </p:txBody>
      </p:sp>
      <p:sp>
        <p:nvSpPr>
          <p:cNvPr id="44" name="Text Placeholder 6">
            <a:extLst>
              <a:ext uri="{FF2B5EF4-FFF2-40B4-BE49-F238E27FC236}">
                <a16:creationId xmlns:a16="http://schemas.microsoft.com/office/drawing/2014/main" id="{E8D4ADDB-1FE1-0242-8032-0DBE51E25592}"/>
              </a:ext>
            </a:extLst>
          </p:cNvPr>
          <p:cNvSpPr>
            <a:spLocks noGrp="1"/>
          </p:cNvSpPr>
          <p:nvPr/>
        </p:nvSpPr>
        <p:spPr>
          <a:xfrm>
            <a:off x="2537805" y="14420702"/>
            <a:ext cx="7940940"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a:latin typeface="Times New Roman" panose="02020603050405020304" pitchFamily="18" charset="0"/>
                <a:cs typeface="Times New Roman" panose="02020603050405020304" pitchFamily="18" charset="0"/>
              </a:rPr>
              <a:t>Materials &amp; Methods</a:t>
            </a:r>
          </a:p>
        </p:txBody>
      </p:sp>
      <p:sp>
        <p:nvSpPr>
          <p:cNvPr id="47" name="Text Placeholder 6">
            <a:extLst>
              <a:ext uri="{FF2B5EF4-FFF2-40B4-BE49-F238E27FC236}">
                <a16:creationId xmlns:a16="http://schemas.microsoft.com/office/drawing/2014/main" id="{348FD0F5-FEB5-C146-9480-F73020400E59}"/>
              </a:ext>
            </a:extLst>
          </p:cNvPr>
          <p:cNvSpPr>
            <a:spLocks noGrp="1"/>
          </p:cNvSpPr>
          <p:nvPr/>
        </p:nvSpPr>
        <p:spPr>
          <a:xfrm>
            <a:off x="16407443" y="4149100"/>
            <a:ext cx="2812682"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a:latin typeface="Times New Roman" panose="02020603050405020304" pitchFamily="18" charset="0"/>
                <a:cs typeface="Times New Roman" panose="02020603050405020304" pitchFamily="18" charset="0"/>
              </a:rPr>
              <a:t>Results</a:t>
            </a:r>
          </a:p>
        </p:txBody>
      </p:sp>
      <p:pic>
        <p:nvPicPr>
          <p:cNvPr id="50" name="Picture 49">
            <a:extLst>
              <a:ext uri="{FF2B5EF4-FFF2-40B4-BE49-F238E27FC236}">
                <a16:creationId xmlns:a16="http://schemas.microsoft.com/office/drawing/2014/main" id="{E6209D0A-AE97-674D-B07B-20CD6B8A386C}"/>
              </a:ext>
            </a:extLst>
          </p:cNvPr>
          <p:cNvPicPr>
            <a:picLocks noChangeAspect="1"/>
          </p:cNvPicPr>
          <p:nvPr/>
        </p:nvPicPr>
        <p:blipFill>
          <a:blip r:embed="rId4"/>
          <a:stretch>
            <a:fillRect/>
          </a:stretch>
        </p:blipFill>
        <p:spPr>
          <a:xfrm>
            <a:off x="13006323" y="7392470"/>
            <a:ext cx="8960242" cy="6843385"/>
          </a:xfrm>
          <a:prstGeom prst="rect">
            <a:avLst/>
          </a:prstGeom>
        </p:spPr>
      </p:pic>
      <p:pic>
        <p:nvPicPr>
          <p:cNvPr id="53" name="Content Placeholder 4">
            <a:extLst>
              <a:ext uri="{FF2B5EF4-FFF2-40B4-BE49-F238E27FC236}">
                <a16:creationId xmlns:a16="http://schemas.microsoft.com/office/drawing/2014/main" id="{ECF3058A-EF1E-4049-B2D4-1AD9758027A0}"/>
              </a:ext>
            </a:extLst>
          </p:cNvPr>
          <p:cNvPicPr>
            <a:picLocks noChangeAspect="1"/>
          </p:cNvPicPr>
          <p:nvPr/>
        </p:nvPicPr>
        <p:blipFill rotWithShape="1">
          <a:blip r:embed="rId5"/>
          <a:srcRect t="31807" r="-3741" b="126"/>
          <a:stretch/>
        </p:blipFill>
        <p:spPr>
          <a:xfrm>
            <a:off x="22123182" y="4451995"/>
            <a:ext cx="7304391" cy="6715832"/>
          </a:xfrm>
          <a:prstGeom prst="rect">
            <a:avLst/>
          </a:prstGeom>
        </p:spPr>
      </p:pic>
      <p:sp>
        <p:nvSpPr>
          <p:cNvPr id="59" name="Text Placeholder 6">
            <a:extLst>
              <a:ext uri="{FF2B5EF4-FFF2-40B4-BE49-F238E27FC236}">
                <a16:creationId xmlns:a16="http://schemas.microsoft.com/office/drawing/2014/main" id="{7F178758-BF21-FE4F-8CE1-3C247F3114DB}"/>
              </a:ext>
            </a:extLst>
          </p:cNvPr>
          <p:cNvSpPr>
            <a:spLocks noGrp="1"/>
          </p:cNvSpPr>
          <p:nvPr/>
        </p:nvSpPr>
        <p:spPr>
          <a:xfrm>
            <a:off x="28848284" y="4090607"/>
            <a:ext cx="4040675" cy="4854513"/>
          </a:xfrm>
          <a:prstGeom prst="rect">
            <a:avLst/>
          </a:prstGeom>
        </p:spPr>
        <p:txBody>
          <a:bodyPr vert="horz" lIns="91440" tIns="45720" rIns="91440" bIns="45720" rtlCol="0" anchor="b">
            <a:no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altLang="en-US" sz="4000" b="1">
                <a:latin typeface="Times New Roman" panose="02020603050405020304" pitchFamily="18" charset="0"/>
                <a:cs typeface="Times New Roman" panose="02020603050405020304" pitchFamily="18" charset="0"/>
              </a:rPr>
              <a:t>Figure 2.    </a:t>
            </a:r>
            <a:r>
              <a:rPr lang="en-US" altLang="en-US" sz="4000" b="0">
                <a:latin typeface="Times New Roman" panose="02020603050405020304" pitchFamily="18" charset="0"/>
                <a:cs typeface="Times New Roman" panose="02020603050405020304" pitchFamily="18" charset="0"/>
              </a:rPr>
              <a:t>Comparison of WT, hcTNT, and cTNT hearts through echocardiograms &amp; heart/body weight ratios</a:t>
            </a:r>
            <a:endParaRPr lang="en-US" sz="4000" b="0">
              <a:latin typeface="Times New Roman" panose="02020603050405020304" pitchFamily="18" charset="0"/>
              <a:cs typeface="Times New Roman" panose="02020603050405020304" pitchFamily="18" charset="0"/>
            </a:endParaRPr>
          </a:p>
        </p:txBody>
      </p:sp>
      <p:sp>
        <p:nvSpPr>
          <p:cNvPr id="62" name="Rectangle 61">
            <a:extLst>
              <a:ext uri="{FF2B5EF4-FFF2-40B4-BE49-F238E27FC236}">
                <a16:creationId xmlns:a16="http://schemas.microsoft.com/office/drawing/2014/main" id="{ECC5D7B0-030B-304F-9CA2-E23C3B89D48E}"/>
              </a:ext>
            </a:extLst>
          </p:cNvPr>
          <p:cNvSpPr>
            <a:spLocks noChangeArrowheads="1"/>
          </p:cNvSpPr>
          <p:nvPr/>
        </p:nvSpPr>
        <p:spPr bwMode="auto">
          <a:xfrm>
            <a:off x="14432719" y="6009501"/>
            <a:ext cx="4631044"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r>
              <a:rPr lang="en-US" altLang="en-US" sz="4000" b="1"/>
              <a:t>Figure 1. </a:t>
            </a:r>
            <a:r>
              <a:rPr lang="en-US" altLang="en-US" sz="4000"/>
              <a:t>Left Ventricular ejection fractions &lt;.5 between drinkers</a:t>
            </a:r>
          </a:p>
        </p:txBody>
      </p:sp>
      <p:sp>
        <p:nvSpPr>
          <p:cNvPr id="65" name="Text Placeholder 6">
            <a:extLst>
              <a:ext uri="{FF2B5EF4-FFF2-40B4-BE49-F238E27FC236}">
                <a16:creationId xmlns:a16="http://schemas.microsoft.com/office/drawing/2014/main" id="{7537E86D-5169-4B44-9ED8-E70747DFEFFD}"/>
              </a:ext>
            </a:extLst>
          </p:cNvPr>
          <p:cNvSpPr>
            <a:spLocks noGrp="1"/>
          </p:cNvSpPr>
          <p:nvPr/>
        </p:nvSpPr>
        <p:spPr>
          <a:xfrm>
            <a:off x="15548957" y="13638410"/>
            <a:ext cx="4404358"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a:latin typeface="Times New Roman" panose="02020603050405020304" pitchFamily="18" charset="0"/>
                <a:cs typeface="Times New Roman" panose="02020603050405020304" pitchFamily="18" charset="0"/>
              </a:rPr>
              <a:t>Conclusion</a:t>
            </a:r>
          </a:p>
        </p:txBody>
      </p:sp>
      <p:sp>
        <p:nvSpPr>
          <p:cNvPr id="68" name="TextBox 16">
            <a:extLst>
              <a:ext uri="{FF2B5EF4-FFF2-40B4-BE49-F238E27FC236}">
                <a16:creationId xmlns:a16="http://schemas.microsoft.com/office/drawing/2014/main" id="{02FA1981-7BE2-C747-BE3E-EB2747A8F677}"/>
              </a:ext>
            </a:extLst>
          </p:cNvPr>
          <p:cNvSpPr txBox="1">
            <a:spLocks noChangeArrowheads="1"/>
          </p:cNvSpPr>
          <p:nvPr/>
        </p:nvSpPr>
        <p:spPr bwMode="auto">
          <a:xfrm>
            <a:off x="12715875" y="15166769"/>
            <a:ext cx="10070522" cy="6863417"/>
          </a:xfrm>
          <a:prstGeom prst="rect">
            <a:avLst/>
          </a:prstGeom>
          <a:noFill/>
          <a:ln>
            <a:noFill/>
          </a:ln>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pPr marL="285750" indent="-285750" algn="l">
              <a:buFont typeface="Arial" panose="020B0604020202020204" pitchFamily="34" charset="0"/>
              <a:buChar char="•"/>
            </a:pPr>
            <a:r>
              <a:rPr lang="en-US" sz="4000">
                <a:latin typeface="Times New Roman" panose="02020603050405020304" pitchFamily="18" charset="0"/>
                <a:cs typeface="Times New Roman" panose="02020603050405020304" pitchFamily="18" charset="0"/>
              </a:rPr>
              <a:t>Excessive alcohol consumption (&gt;2 drinks a day) is associated with atrophy in the left ventricle and a lower LVEF</a:t>
            </a:r>
          </a:p>
          <a:p>
            <a:pPr marL="0" indent="0" algn="l"/>
            <a:endParaRPr lang="en-US" sz="4000">
              <a:latin typeface="Times New Roman" panose="02020603050405020304" pitchFamily="18" charset="0"/>
              <a:cs typeface="Times New Roman" panose="02020603050405020304" pitchFamily="18" charset="0"/>
            </a:endParaRPr>
          </a:p>
          <a:p>
            <a:pPr marL="285750" indent="-285750" algn="l">
              <a:buFont typeface="Arial" panose="020B0604020202020204" pitchFamily="34" charset="0"/>
              <a:buChar char="•"/>
            </a:pPr>
            <a:r>
              <a:rPr lang="en-US" sz="4000">
                <a:latin typeface="Times New Roman" panose="02020603050405020304" pitchFamily="18" charset="0"/>
                <a:cs typeface="Times New Roman" panose="02020603050405020304" pitchFamily="18" charset="0"/>
              </a:rPr>
              <a:t>Left ventricular failure is linked to a cTNT missense mutation pE96K</a:t>
            </a:r>
          </a:p>
          <a:p>
            <a:pPr marL="0" indent="0" algn="l"/>
            <a:endParaRPr lang="en-US" sz="4000">
              <a:latin typeface="Times New Roman" panose="02020603050405020304" pitchFamily="18" charset="0"/>
              <a:cs typeface="Times New Roman" panose="02020603050405020304" pitchFamily="18" charset="0"/>
            </a:endParaRPr>
          </a:p>
          <a:p>
            <a:pPr marL="285750" indent="-285750" algn="l">
              <a:buFont typeface="Arial" panose="020B0604020202020204" pitchFamily="34" charset="0"/>
              <a:buChar char="•"/>
            </a:pPr>
            <a:r>
              <a:rPr lang="en-US" sz="4000">
                <a:latin typeface="Times New Roman" panose="02020603050405020304" pitchFamily="18" charset="0"/>
                <a:cs typeface="Times New Roman" panose="02020603050405020304" pitchFamily="18" charset="0"/>
              </a:rPr>
              <a:t>Through transgenesis, the mutant cTNT heart was relatively larger in comparison to the wildtype human heart, showing signs of left ventricular failure</a:t>
            </a:r>
            <a:endParaRPr lang="en-US" sz="4000">
              <a:cs typeface="Times New Roman" pitchFamily="18" charset="0"/>
            </a:endParaRPr>
          </a:p>
        </p:txBody>
      </p:sp>
      <p:sp>
        <p:nvSpPr>
          <p:cNvPr id="71" name="Rectangle 70">
            <a:extLst>
              <a:ext uri="{FF2B5EF4-FFF2-40B4-BE49-F238E27FC236}">
                <a16:creationId xmlns:a16="http://schemas.microsoft.com/office/drawing/2014/main" id="{A7B4ED40-1D62-1841-9C2F-16D69BA8D548}"/>
              </a:ext>
            </a:extLst>
          </p:cNvPr>
          <p:cNvSpPr>
            <a:spLocks noChangeArrowheads="1"/>
          </p:cNvSpPr>
          <p:nvPr/>
        </p:nvSpPr>
        <p:spPr bwMode="auto">
          <a:xfrm>
            <a:off x="25690226" y="10751149"/>
            <a:ext cx="40406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r>
              <a:rPr lang="en-US" altLang="en-US" sz="6000" b="1"/>
              <a:t>References</a:t>
            </a:r>
          </a:p>
        </p:txBody>
      </p:sp>
      <p:sp>
        <p:nvSpPr>
          <p:cNvPr id="74" name="TextBox 73">
            <a:extLst>
              <a:ext uri="{FF2B5EF4-FFF2-40B4-BE49-F238E27FC236}">
                <a16:creationId xmlns:a16="http://schemas.microsoft.com/office/drawing/2014/main" id="{AD311E18-9D0C-5943-9DB3-8987F49A49C0}"/>
              </a:ext>
            </a:extLst>
          </p:cNvPr>
          <p:cNvSpPr txBox="1"/>
          <p:nvPr/>
        </p:nvSpPr>
        <p:spPr>
          <a:xfrm>
            <a:off x="23207785" y="11766812"/>
            <a:ext cx="9468759" cy="4524315"/>
          </a:xfrm>
          <a:prstGeom prst="rect">
            <a:avLst/>
          </a:prstGeom>
          <a:noFill/>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r>
              <a:rPr lang="en-US" sz="3200" b="0" i="0">
                <a:solidFill>
                  <a:srgbClr val="212121"/>
                </a:solidFill>
                <a:effectLst/>
                <a:latin typeface="Times New Roman" panose="02020603050405020304" pitchFamily="18" charset="0"/>
                <a:cs typeface="Times New Roman" panose="02020603050405020304" pitchFamily="18" charset="0"/>
              </a:rPr>
              <a:t>Rehm, Jürgen et al. “Quantifying the contribution of alcohol to cardiomyopathy: A systematic review.” </a:t>
            </a:r>
            <a:r>
              <a:rPr lang="en-US" sz="3200" b="0" i="1">
                <a:solidFill>
                  <a:srgbClr val="212121"/>
                </a:solidFill>
                <a:effectLst/>
                <a:latin typeface="Times New Roman" panose="02020603050405020304" pitchFamily="18" charset="0"/>
                <a:cs typeface="Times New Roman" panose="02020603050405020304" pitchFamily="18" charset="0"/>
              </a:rPr>
              <a:t>Alcohol (Fayetteville, N.Y.)</a:t>
            </a:r>
            <a:r>
              <a:rPr lang="en-US" sz="3200" b="0" i="0">
                <a:solidFill>
                  <a:srgbClr val="212121"/>
                </a:solidFill>
                <a:effectLst/>
                <a:latin typeface="Times New Roman" panose="02020603050405020304" pitchFamily="18" charset="0"/>
                <a:cs typeface="Times New Roman" panose="02020603050405020304" pitchFamily="18" charset="0"/>
              </a:rPr>
              <a:t> vol. 61 (2017): 9-15. doi:10.1016/j.alcohol.2017.01.011</a:t>
            </a:r>
          </a:p>
          <a:p>
            <a:endParaRPr lang="en-US" sz="3200" b="0" i="0">
              <a:solidFill>
                <a:srgbClr val="212121"/>
              </a:solidFill>
              <a:effectLst/>
              <a:latin typeface="Times New Roman" panose="02020603050405020304" pitchFamily="18" charset="0"/>
              <a:cs typeface="Times New Roman" panose="02020603050405020304" pitchFamily="18" charset="0"/>
            </a:endParaRPr>
          </a:p>
          <a:p>
            <a:r>
              <a:rPr lang="en-US" sz="3200" b="0" i="0">
                <a:solidFill>
                  <a:srgbClr val="212121"/>
                </a:solidFill>
                <a:effectLst/>
                <a:latin typeface="Times New Roman" panose="02020603050405020304" pitchFamily="18" charset="0"/>
                <a:cs typeface="Times New Roman" panose="02020603050405020304" pitchFamily="18" charset="0"/>
              </a:rPr>
              <a:t>Luedde, M., et al. (2010). Severe familial left ventricular non-compaction cardiomyopathy due to a novel troponin T (TNNT2) mutation. </a:t>
            </a:r>
            <a:r>
              <a:rPr lang="en-US" sz="3200" b="0" i="1">
                <a:solidFill>
                  <a:srgbClr val="212121"/>
                </a:solidFill>
                <a:effectLst/>
                <a:latin typeface="Times New Roman" panose="02020603050405020304" pitchFamily="18" charset="0"/>
                <a:cs typeface="Times New Roman" panose="02020603050405020304" pitchFamily="18" charset="0"/>
              </a:rPr>
              <a:t>Cardiovascular research</a:t>
            </a:r>
            <a:r>
              <a:rPr lang="en-US" sz="3200" b="0" i="0">
                <a:solidFill>
                  <a:srgbClr val="212121"/>
                </a:solidFill>
                <a:effectLst/>
                <a:latin typeface="Times New Roman" panose="02020603050405020304" pitchFamily="18" charset="0"/>
                <a:cs typeface="Times New Roman" panose="02020603050405020304" pitchFamily="18" charset="0"/>
              </a:rPr>
              <a:t>, </a:t>
            </a:r>
            <a:r>
              <a:rPr lang="en-US" sz="3200" b="0" i="1">
                <a:solidFill>
                  <a:srgbClr val="212121"/>
                </a:solidFill>
                <a:effectLst/>
                <a:latin typeface="Times New Roman" panose="02020603050405020304" pitchFamily="18" charset="0"/>
                <a:cs typeface="Times New Roman" panose="02020603050405020304" pitchFamily="18" charset="0"/>
              </a:rPr>
              <a:t>86</a:t>
            </a:r>
            <a:r>
              <a:rPr lang="en-US" sz="3200" b="0" i="0">
                <a:solidFill>
                  <a:srgbClr val="212121"/>
                </a:solidFill>
                <a:effectLst/>
                <a:latin typeface="Times New Roman" panose="02020603050405020304" pitchFamily="18" charset="0"/>
                <a:cs typeface="Times New Roman" panose="02020603050405020304" pitchFamily="18" charset="0"/>
              </a:rPr>
              <a:t>(3), 452–460. </a:t>
            </a:r>
            <a:r>
              <a:rPr lang="en-US" sz="3200" b="0" i="0">
                <a:solidFill>
                  <a:srgbClr val="212121"/>
                </a:solidFill>
                <a:effectLst/>
                <a:latin typeface="Times New Roman" panose="02020603050405020304" pitchFamily="18" charset="0"/>
                <a:cs typeface="Times New Roman" panose="02020603050405020304" pitchFamily="18" charset="0"/>
                <a:hlinkClick r:id="rId6"/>
              </a:rPr>
              <a:t>https://doi.org/10.1093/cvr/cvq009</a:t>
            </a:r>
            <a:endParaRPr lang="en-US" altLang="en-US" sz="3200">
              <a:cs typeface="Times New Roman" panose="02020603050405020304" pitchFamily="18" charset="0"/>
            </a:endParaRPr>
          </a:p>
        </p:txBody>
      </p:sp>
      <p:sp>
        <p:nvSpPr>
          <p:cNvPr id="77" name="Text Placeholder 6">
            <a:extLst>
              <a:ext uri="{FF2B5EF4-FFF2-40B4-BE49-F238E27FC236}">
                <a16:creationId xmlns:a16="http://schemas.microsoft.com/office/drawing/2014/main" id="{84B736CF-C385-9A4B-A80D-4EE5A8D75586}"/>
              </a:ext>
            </a:extLst>
          </p:cNvPr>
          <p:cNvSpPr>
            <a:spLocks noGrp="1"/>
          </p:cNvSpPr>
          <p:nvPr/>
        </p:nvSpPr>
        <p:spPr>
          <a:xfrm>
            <a:off x="24816398" y="15785947"/>
            <a:ext cx="6909955"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a:latin typeface="Times New Roman" panose="02020603050405020304" pitchFamily="18" charset="0"/>
                <a:cs typeface="Times New Roman" panose="02020603050405020304" pitchFamily="18" charset="0"/>
              </a:rPr>
              <a:t>Acknowledgments</a:t>
            </a:r>
          </a:p>
        </p:txBody>
      </p:sp>
      <p:sp>
        <p:nvSpPr>
          <p:cNvPr id="80" name="TextBox 14">
            <a:extLst>
              <a:ext uri="{FF2B5EF4-FFF2-40B4-BE49-F238E27FC236}">
                <a16:creationId xmlns:a16="http://schemas.microsoft.com/office/drawing/2014/main" id="{CBD9D3F3-7382-5841-82AB-22100573924B}"/>
              </a:ext>
            </a:extLst>
          </p:cNvPr>
          <p:cNvSpPr txBox="1">
            <a:spLocks noChangeArrowheads="1"/>
          </p:cNvSpPr>
          <p:nvPr/>
        </p:nvSpPr>
        <p:spPr bwMode="auto">
          <a:xfrm>
            <a:off x="21437840" y="17687178"/>
            <a:ext cx="11650621" cy="3539430"/>
          </a:xfrm>
          <a:prstGeom prst="rect">
            <a:avLst/>
          </a:prstGeom>
          <a:noFill/>
          <a:ln>
            <a:noFill/>
          </a:ln>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pPr algn="ctr">
              <a:defRPr/>
            </a:pPr>
            <a:r>
              <a:rPr lang="en-US" sz="3200">
                <a:latin typeface="Times New Roman" panose="02020603050405020304" pitchFamily="18" charset="0"/>
                <a:cs typeface="Times New Roman" panose="02020603050405020304" pitchFamily="18" charset="0"/>
              </a:rPr>
              <a:t>Dr. Godwin Mbamalu – Associate Vice President for Research</a:t>
            </a:r>
          </a:p>
          <a:p>
            <a:pPr algn="ctr">
              <a:defRPr/>
            </a:pPr>
            <a:endParaRPr lang="en-US" sz="3200">
              <a:latin typeface="Times New Roman" panose="02020603050405020304" pitchFamily="18" charset="0"/>
              <a:cs typeface="Times New Roman" panose="02020603050405020304" pitchFamily="18" charset="0"/>
            </a:endParaRPr>
          </a:p>
          <a:p>
            <a:pPr algn="ctr">
              <a:defRPr/>
            </a:pPr>
            <a:r>
              <a:rPr lang="en-US" sz="3200" b="0" i="0" u="none" strike="noStrike">
                <a:effectLst/>
                <a:latin typeface="Times New Roman" panose="02020603050405020304" pitchFamily="18" charset="0"/>
                <a:cs typeface="Times New Roman" panose="02020603050405020304" pitchFamily="18" charset="0"/>
              </a:rPr>
              <a:t>FY19 US </a:t>
            </a:r>
            <a:r>
              <a:rPr lang="en-US" sz="3200" b="0" i="0" u="none" strike="noStrike" err="1">
                <a:effectLst/>
                <a:latin typeface="Times New Roman" panose="02020603050405020304" pitchFamily="18" charset="0"/>
                <a:cs typeface="Times New Roman" panose="02020603050405020304" pitchFamily="18" charset="0"/>
              </a:rPr>
              <a:t>Dept</a:t>
            </a:r>
            <a:r>
              <a:rPr lang="en-US" sz="3200" b="0" i="0" u="none" strike="noStrike">
                <a:effectLst/>
                <a:latin typeface="Times New Roman" panose="02020603050405020304" pitchFamily="18" charset="0"/>
                <a:cs typeface="Times New Roman" panose="02020603050405020304" pitchFamily="18" charset="0"/>
              </a:rPr>
              <a:t> of Education MSEIP Grant Award P120A190061</a:t>
            </a:r>
            <a:endParaRPr lang="en-US" sz="3200">
              <a:latin typeface="Times New Roman" panose="02020603050405020304" pitchFamily="18" charset="0"/>
              <a:cs typeface="Times New Roman" panose="02020603050405020304" pitchFamily="18" charset="0"/>
            </a:endParaRPr>
          </a:p>
          <a:p>
            <a:pPr algn="ctr">
              <a:defRPr/>
            </a:pPr>
            <a:endParaRPr lang="en-US" sz="3200">
              <a:latin typeface="Times New Roman" panose="02020603050405020304" pitchFamily="18" charset="0"/>
              <a:cs typeface="Times New Roman" panose="02020603050405020304" pitchFamily="18" charset="0"/>
            </a:endParaRPr>
          </a:p>
          <a:p>
            <a:pPr algn="ctr">
              <a:defRPr/>
            </a:pPr>
            <a:r>
              <a:rPr lang="en-US" sz="3200">
                <a:latin typeface="Times New Roman" panose="02020603050405020304" pitchFamily="18" charset="0"/>
                <a:cs typeface="Times New Roman" panose="02020603050405020304" pitchFamily="18" charset="0"/>
              </a:rPr>
              <a:t>VSRI Summer 2020</a:t>
            </a:r>
          </a:p>
          <a:p>
            <a:pPr algn="ctr">
              <a:defRPr/>
            </a:pPr>
            <a:endParaRPr lang="en-US" sz="3200">
              <a:latin typeface="Times New Roman" panose="02020603050405020304" pitchFamily="18" charset="0"/>
              <a:cs typeface="Times New Roman" panose="02020603050405020304" pitchFamily="18" charset="0"/>
            </a:endParaRPr>
          </a:p>
          <a:p>
            <a:pPr algn="ctr">
              <a:defRPr/>
            </a:pPr>
            <a:r>
              <a:rPr lang="en-US" sz="3200">
                <a:latin typeface="Times New Roman" panose="02020603050405020304" pitchFamily="18" charset="0"/>
                <a:cs typeface="Times New Roman" panose="02020603050405020304" pitchFamily="18" charset="0"/>
              </a:rPr>
              <a:t>Benedict College</a:t>
            </a:r>
          </a:p>
        </p:txBody>
      </p:sp>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916</Words>
  <Application>Microsoft Office PowerPoint</Application>
  <PresentationFormat>Custom</PresentationFormat>
  <Paragraphs>46</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Larry Lowe</cp:lastModifiedBy>
  <cp:revision>2</cp:revision>
  <dcterms:created xsi:type="dcterms:W3CDTF">2020-07-10T13:13:19Z</dcterms:created>
  <dcterms:modified xsi:type="dcterms:W3CDTF">2020-07-17T00:21:40Z</dcterms:modified>
</cp:coreProperties>
</file>