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289" r:id="rId3"/>
    <p:sldId id="286" r:id="rId5"/>
    <p:sldId id="280" r:id="rId6"/>
    <p:sldId id="296" r:id="rId7"/>
    <p:sldId id="273" r:id="rId8"/>
    <p:sldId id="264" r:id="rId9"/>
    <p:sldId id="28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0A2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8" autoAdjust="0"/>
    <p:restoredTop sz="94670"/>
  </p:normalViewPr>
  <p:slideViewPr>
    <p:cSldViewPr snapToGrid="0">
      <p:cViewPr varScale="1">
        <p:scale>
          <a:sx n="80" d="100"/>
          <a:sy n="80" d="100"/>
        </p:scale>
        <p:origin x="126" y="73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20AE1-5DBC-4417-A73B-5F29B67C532C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22411-A9A9-4A09-A341-69C657AB42A1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6A9CD-5E57-4C86-B862-09CA519924BA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004F4-F240-48F9-8AE1-486585C7F00D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9514"/>
            <a:ext cx="9144000" cy="2128049"/>
          </a:xfrm>
        </p:spPr>
        <p:txBody>
          <a:bodyPr anchor="b"/>
          <a:lstStyle>
            <a:lvl1pPr algn="ctr">
              <a:lnSpc>
                <a:spcPct val="125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21162"/>
            <a:ext cx="9144000" cy="882001"/>
          </a:xfrm>
          <a:solidFill>
            <a:schemeClr val="accent2">
              <a:alpha val="90000"/>
            </a:schemeClr>
          </a:solidFill>
        </p:spPr>
        <p:txBody>
          <a:bodyPr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1" kern="1200" spc="65" dirty="0">
                <a:solidFill>
                  <a:schemeClr val="accent1"/>
                </a:solidFill>
                <a:latin typeface="Arial" panose="020B0604020202020204"/>
                <a:ea typeface="+mn-ea"/>
                <a:cs typeface="Arial" panose="020B060402020202020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8ED5-AEFE-4443-9040-726EF6690995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0" y="3115389"/>
            <a:ext cx="12188825" cy="374261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object 3"/>
          <p:cNvSpPr/>
          <p:nvPr userDrawn="1"/>
        </p:nvSpPr>
        <p:spPr>
          <a:xfrm>
            <a:off x="2400" y="1999821"/>
            <a:ext cx="12189600" cy="1115568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9859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  <a:endParaRPr lang="en-US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3434047"/>
            <a:ext cx="5157787" cy="275561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9859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434047"/>
            <a:ext cx="5183188" cy="27556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CD8C-7FEF-4E71-8EB9-D3BA6E2E3E9E}" type="datetime1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2561F-7E45-400C-8758-912CDFE9410A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24BC7-4CDB-41D7-81AF-9CE8473FF4B8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D216-73DE-4B96-8E1B-BB64D86142BB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CD8C-7FEF-4E71-8EB9-D3BA6E2E3E9E}" type="datetime1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4379E-9B58-41EA-B928-5B1C8436A60E}" type="datetime1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0A371-51FE-4D99-BD87-6A650FCE519D}" type="datetime1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</a:fld>
            <a:endParaRPr 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F8CFF-A1C0-4B6C-AA8D-BE72CB14468D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D634D-0427-413D-A0D0-098959D06FEF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17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591E0-5367-4F2F-9C30-2087D79A846D}" type="datetime1">
              <a:rPr lang="en-US" noProof="0" smtClean="0"/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1749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10" name="Oval 9"/>
          <p:cNvSpPr/>
          <p:nvPr userDrawn="1"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68844" y="6174902"/>
            <a:ext cx="357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i="1">
                <a:solidFill>
                  <a:schemeClr val="tx2">
                    <a:alpha val="70000"/>
                  </a:schemeClr>
                </a:solidFill>
              </a:defRPr>
            </a:lvl1pPr>
          </a:lstStyle>
          <a:p>
            <a:fld id="{82EE24B5-652C-4DB5-B7C3-B5BBEC1280B1}" type="slidenum">
              <a:rPr lang="en-US" noProof="0" smtClean="0"/>
            </a:fld>
            <a:endParaRPr lang="en-US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 descr="Blue rectangle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blipFill>
            <a:blip r:embed="rId1"/>
            <a:srcRect/>
            <a:stretch>
              <a:fillRect l="-12" r="-12"/>
            </a:stretch>
          </a:blip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4" name="object 3" descr="People with documents"/>
          <p:cNvSpPr/>
          <p:nvPr/>
        </p:nvSpPr>
        <p:spPr>
          <a:xfrm>
            <a:off x="1270" y="0"/>
            <a:ext cx="1218946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08518"/>
            <a:ext cx="9144000" cy="2128049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Amadubi</a:t>
            </a:r>
            <a:r>
              <a:rPr lang="en-US" dirty="0"/>
              <a:t> Rural Tourism Project:</a:t>
            </a:r>
            <a:br>
              <a:rPr lang="en-US" sz="5000" dirty="0">
                <a:solidFill>
                  <a:schemeClr val="bg1"/>
                </a:solidFill>
                <a:latin typeface="Gill Sans MT" panose="020B0502020104020203" pitchFamily="34" charset="0"/>
              </a:rPr>
            </a:br>
            <a:r>
              <a:rPr lang="en-US" dirty="0" err="1"/>
              <a:t>Amadubi</a:t>
            </a:r>
            <a:r>
              <a:rPr lang="en-US" dirty="0"/>
              <a:t> Rural Tourism Project: Application of Project Risk Management </a:t>
            </a:r>
            <a:endParaRPr lang="en-US" sz="5000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1332" y="4237940"/>
            <a:ext cx="3888000" cy="1416240"/>
          </a:xfrm>
          <a:solidFill>
            <a:schemeClr val="accent2">
              <a:alpha val="90000"/>
            </a:schemeClr>
          </a:solidFill>
        </p:spPr>
        <p:txBody>
          <a:bodyPr anchor="ctr" anchorCtr="0">
            <a:normAutofit fontScale="40000" lnSpcReduction="20000"/>
          </a:bodyPr>
          <a:lstStyle/>
          <a:p>
            <a:r>
              <a:rPr lang="en-US" dirty="0"/>
              <a:t>By: Brown, Tajae</a:t>
            </a:r>
            <a:endParaRPr lang="en-US" dirty="0"/>
          </a:p>
          <a:p>
            <a:r>
              <a:rPr lang="en-US" dirty="0"/>
              <a:t>Franklin, Titiana</a:t>
            </a:r>
            <a:endParaRPr lang="en-US" dirty="0"/>
          </a:p>
          <a:p>
            <a:r>
              <a:rPr lang="en-US" dirty="0"/>
              <a:t>Holloway, Chad</a:t>
            </a:r>
            <a:endParaRPr lang="en-US" dirty="0"/>
          </a:p>
          <a:p>
            <a:r>
              <a:rPr lang="en-US" dirty="0"/>
              <a:t>Kilpatrick, Taria</a:t>
            </a:r>
            <a:endParaRPr lang="en-US" dirty="0"/>
          </a:p>
          <a:p>
            <a:r>
              <a:rPr lang="en-US" dirty="0"/>
              <a:t>Letmon, Whitney</a:t>
            </a:r>
            <a:endParaRPr lang="en-US" dirty="0"/>
          </a:p>
          <a:p>
            <a:r>
              <a:rPr lang="en-US" dirty="0"/>
              <a:t>McAlister, Tyler</a:t>
            </a:r>
            <a:endParaRPr lang="en-US" dirty="0"/>
          </a:p>
        </p:txBody>
      </p:sp>
      <p:sp>
        <p:nvSpPr>
          <p:cNvPr id="6" name="object 7" descr="Beige rectangle"/>
          <p:cNvSpPr/>
          <p:nvPr/>
        </p:nvSpPr>
        <p:spPr>
          <a:xfrm>
            <a:off x="3108000" y="3229869"/>
            <a:ext cx="5976000" cy="0"/>
          </a:xfrm>
          <a:custGeom>
            <a:avLst/>
            <a:gdLst/>
            <a:ahLst/>
            <a:cxnLst/>
            <a:rect l="l" t="t" r="r" b="b"/>
            <a:pathLst>
              <a:path w="3935729">
                <a:moveTo>
                  <a:pt x="0" y="0"/>
                </a:moveTo>
                <a:lnTo>
                  <a:pt x="3935349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7" descr="Man talks by phon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" y="4665"/>
            <a:ext cx="6991350" cy="6848669"/>
          </a:xfrm>
          <a:prstGeom prst="rect">
            <a:avLst/>
          </a:prstGeom>
        </p:spPr>
      </p:pic>
      <p:sp>
        <p:nvSpPr>
          <p:cNvPr id="5" name="object 3" descr="Beige rectangle"/>
          <p:cNvSpPr/>
          <p:nvPr/>
        </p:nvSpPr>
        <p:spPr>
          <a:xfrm>
            <a:off x="8181340" y="1359001"/>
            <a:ext cx="4010660" cy="4194074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6" name="object 6" descr="Blue rectangle"/>
          <p:cNvSpPr/>
          <p:nvPr/>
        </p:nvSpPr>
        <p:spPr>
          <a:xfrm>
            <a:off x="5502275" y="1692008"/>
            <a:ext cx="6689725" cy="3528060"/>
          </a:xfrm>
          <a:custGeom>
            <a:avLst/>
            <a:gdLst/>
            <a:ahLst/>
            <a:cxnLst/>
            <a:rect l="l" t="t" r="r" b="b"/>
            <a:pathLst>
              <a:path w="6689725" h="3528060">
                <a:moveTo>
                  <a:pt x="0" y="3527996"/>
                </a:moveTo>
                <a:lnTo>
                  <a:pt x="6689648" y="3527996"/>
                </a:lnTo>
                <a:lnTo>
                  <a:pt x="6689648" y="0"/>
                </a:lnTo>
                <a:lnTo>
                  <a:pt x="0" y="0"/>
                </a:lnTo>
                <a:lnTo>
                  <a:pt x="0" y="352799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7698" y="2331086"/>
            <a:ext cx="5165558" cy="833856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0"/>
              </a:rPr>
              <a:t>Introduction </a:t>
            </a:r>
            <a:endParaRPr lang="en-US" dirty="0">
              <a:latin typeface="Gill Sans MT" panose="020B05020201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  <p:sp>
        <p:nvSpPr>
          <p:cNvPr id="7" name="object 9" descr="Beige rectangle"/>
          <p:cNvSpPr/>
          <p:nvPr/>
        </p:nvSpPr>
        <p:spPr>
          <a:xfrm>
            <a:off x="6313932" y="3035554"/>
            <a:ext cx="2988000" cy="0"/>
          </a:xfrm>
          <a:custGeom>
            <a:avLst/>
            <a:gdLst/>
            <a:ahLst/>
            <a:cxnLst/>
            <a:rect l="l" t="t" r="r" b="b"/>
            <a:pathLst>
              <a:path w="2642870">
                <a:moveTo>
                  <a:pt x="0" y="0"/>
                </a:moveTo>
                <a:lnTo>
                  <a:pt x="2642616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9" name="Content Placeholder 3"/>
          <p:cNvSpPr txBox="1"/>
          <p:nvPr/>
        </p:nvSpPr>
        <p:spPr>
          <a:xfrm>
            <a:off x="6188242" y="3217631"/>
            <a:ext cx="5181600" cy="160337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1700" dirty="0">
                <a:solidFill>
                  <a:schemeClr val="bg1"/>
                </a:solidFill>
                <a:latin typeface="+mj-lt"/>
              </a:rPr>
              <a:t>Jharkhand, India</a:t>
            </a:r>
            <a:endParaRPr lang="en-US" sz="1700" dirty="0">
              <a:solidFill>
                <a:schemeClr val="bg1"/>
              </a:solidFill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700" i="1" spc="-25" dirty="0">
                <a:solidFill>
                  <a:schemeClr val="bg1"/>
                </a:solidFill>
                <a:latin typeface="+mj-lt"/>
                <a:cs typeface="Arial" panose="020B0604020202020204"/>
              </a:rPr>
              <a:t>Rural</a:t>
            </a:r>
            <a:endParaRPr lang="en-US" sz="1700" i="1" spc="-25" dirty="0">
              <a:solidFill>
                <a:schemeClr val="bg1"/>
              </a:solidFill>
              <a:latin typeface="+mj-lt"/>
              <a:cs typeface="Arial" panose="020B0604020202020204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700" i="1" spc="-25" dirty="0">
                <a:solidFill>
                  <a:schemeClr val="bg1"/>
                </a:solidFill>
                <a:latin typeface="+mj-lt"/>
                <a:cs typeface="Arial" panose="020B0604020202020204"/>
              </a:rPr>
              <a:t>Possible tourism destination .</a:t>
            </a:r>
            <a:endParaRPr lang="en-US" sz="1700" i="1" spc="-25" dirty="0">
              <a:solidFill>
                <a:schemeClr val="bg1"/>
              </a:solidFill>
              <a:latin typeface="+mj-lt"/>
              <a:cs typeface="Arial" panose="020B0604020202020204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700" i="1" spc="-25" dirty="0">
                <a:solidFill>
                  <a:schemeClr val="bg1"/>
                </a:solidFill>
                <a:latin typeface="+mj-lt"/>
                <a:cs typeface="Arial" panose="020B0604020202020204"/>
              </a:rPr>
              <a:t>Government Involvement.</a:t>
            </a:r>
            <a:endParaRPr lang="en-US" sz="1700" i="1" spc="-25" dirty="0">
              <a:solidFill>
                <a:schemeClr val="bg1"/>
              </a:solidFill>
              <a:latin typeface="+mj-lt"/>
              <a:cs typeface="Arial" panose="020B0604020202020204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700" i="1" spc="-25" dirty="0">
                <a:solidFill>
                  <a:schemeClr val="bg1"/>
                </a:solidFill>
                <a:latin typeface="+mj-lt"/>
                <a:cs typeface="Arial" panose="020B0604020202020204"/>
              </a:rPr>
              <a:t>Low class system.</a:t>
            </a:r>
            <a:endParaRPr lang="en-US" sz="1700" i="1" spc="-25" dirty="0">
              <a:solidFill>
                <a:schemeClr val="bg1"/>
              </a:solidFill>
              <a:latin typeface="+mj-lt"/>
              <a:cs typeface="Arial" panose="020B0604020202020204"/>
            </a:endParaRPr>
          </a:p>
          <a:p>
            <a:pPr marL="0" indent="0">
              <a:buNone/>
            </a:pPr>
            <a:r>
              <a:rPr lang="en-US" sz="1800" i="1" spc="-25" dirty="0">
                <a:solidFill>
                  <a:schemeClr val="bg1"/>
                </a:solidFill>
                <a:latin typeface="+mj-lt"/>
                <a:cs typeface="Arial" panose="020B0604020202020204"/>
              </a:rPr>
              <a:t> </a:t>
            </a:r>
            <a:endParaRPr lang="en-US" sz="1800" i="1" spc="-25" dirty="0">
              <a:solidFill>
                <a:schemeClr val="bg1"/>
              </a:solidFill>
              <a:latin typeface="+mj-lt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People's hands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0" y="0"/>
            <a:ext cx="12189600" cy="6856650"/>
          </a:xfrm>
        </p:spPr>
      </p:pic>
      <p:sp>
        <p:nvSpPr>
          <p:cNvPr id="8" name="object 3" descr="Blue rectangle"/>
          <p:cNvSpPr/>
          <p:nvPr/>
        </p:nvSpPr>
        <p:spPr>
          <a:xfrm>
            <a:off x="1200" y="0"/>
            <a:ext cx="121896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9" name="Oval 8" descr="Beige oval"/>
          <p:cNvSpPr/>
          <p:nvPr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116" y="329956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Symptoms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  <p:graphicFrame>
        <p:nvGraphicFramePr>
          <p:cNvPr id="13" name="Content Placeholder 12" descr="Table"/>
          <p:cNvGraphicFramePr>
            <a:graphicFrameLocks noGrp="1"/>
          </p:cNvGraphicFramePr>
          <p:nvPr>
            <p:ph sz="half" idx="4294967295"/>
          </p:nvPr>
        </p:nvGraphicFramePr>
        <p:xfrm>
          <a:off x="398060" y="1655519"/>
          <a:ext cx="10473092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4618"/>
                <a:gridCol w="2094618"/>
                <a:gridCol w="2094620"/>
                <a:gridCol w="2094618"/>
                <a:gridCol w="20946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chemeClr val="accent1"/>
                          </a:solidFill>
                          <a:latin typeface="+mj-lt"/>
                        </a:rPr>
                        <a:t>1.</a:t>
                      </a:r>
                      <a:endParaRPr lang="en-US" sz="3200" b="1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chemeClr val="accent1"/>
                          </a:solidFill>
                          <a:latin typeface="+mj-lt"/>
                        </a:rPr>
                        <a:t>2.</a:t>
                      </a:r>
                      <a:endParaRPr lang="en-US" sz="3200" b="1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chemeClr val="accent1"/>
                          </a:solidFill>
                          <a:latin typeface="+mj-lt"/>
                        </a:rPr>
                        <a:t>3.</a:t>
                      </a:r>
                      <a:endParaRPr lang="en-US" sz="3200" b="1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chemeClr val="accent1"/>
                          </a:solidFill>
                          <a:latin typeface="+mj-lt"/>
                        </a:rPr>
                        <a:t>4.</a:t>
                      </a:r>
                      <a:endParaRPr lang="en-US" sz="3200" b="1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chemeClr val="accent1"/>
                          </a:solidFill>
                          <a:latin typeface="+mj-lt"/>
                        </a:rPr>
                        <a:t>5.</a:t>
                      </a:r>
                      <a:endParaRPr lang="en-US" sz="3200" b="1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08000"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80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Tourist industry to the site and enhance rural wellbeing and use of rural India's culture, crafts, and heritage</a:t>
                      </a:r>
                      <a:endParaRPr lang="en-US" sz="1800" i="0" kern="1200" spc="-25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anose="020B0604020202020204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80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There were contractors and many others involved in the project. </a:t>
                      </a:r>
                      <a:endParaRPr lang="en-US" sz="1800" i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80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Most the time, local authority or government claimed that perhaps the land could not be available</a:t>
                      </a:r>
                      <a:endParaRPr lang="en-US" sz="1800" i="0" kern="1200" spc="-25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anose="020B0604020202020204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80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Issues of deforestation and the availability of clean water and electricity</a:t>
                      </a:r>
                      <a:endParaRPr lang="en-US" sz="1800" i="0" kern="1200" spc="-25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anose="020B0604020202020204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800" i="0" kern="1200" spc="-25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Pushing back the deadline.</a:t>
                      </a:r>
                      <a:endParaRPr lang="en-US" sz="1800" i="0" kern="1200" spc="-25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endParaRPr lang="en-US" sz="1800" i="0" kern="1200" spc="-25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anose="020B0604020202020204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Unforeseen complication, the site asked for funding.</a:t>
                      </a:r>
                      <a:endParaRPr lang="en-US" sz="1800" i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object 5" descr="Beige rectangle"/>
          <p:cNvSpPr/>
          <p:nvPr/>
        </p:nvSpPr>
        <p:spPr>
          <a:xfrm>
            <a:off x="915637" y="1309144"/>
            <a:ext cx="4608000" cy="0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122512" y="5640443"/>
            <a:ext cx="3024187" cy="647700"/>
          </a:xfrm>
          <a:prstGeom prst="rect">
            <a:avLst/>
          </a:prstGeom>
          <a:solidFill>
            <a:schemeClr val="accent1"/>
          </a:solidFill>
        </p:spPr>
        <p:txBody>
          <a:bodyPr wrap="square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1055"/>
              </a:spcBef>
            </a:pPr>
            <a:r>
              <a:rPr lang="en-US" sz="3000" dirty="0">
                <a:solidFill>
                  <a:schemeClr val="tx2"/>
                </a:solidFill>
                <a:latin typeface="+mj-lt"/>
              </a:rPr>
              <a:t>Risks</a:t>
            </a:r>
            <a:endParaRPr lang="en-US" sz="3000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r>
              <a:rPr lang="en-US" dirty="0"/>
              <a:t>Problem Statements</a:t>
            </a:r>
            <a:endParaRPr lang="en-US" dirty="0"/>
          </a:p>
        </p:txBody>
      </p:sp>
      <p:pic>
        <p:nvPicPr>
          <p:cNvPr id="7" name="Content Placeholder 6" descr="An aerial view of a city&#10;&#10;Description automatically generated"/>
          <p:cNvPicPr>
            <a:picLocks noGrp="1" noChangeAspect="1"/>
          </p:cNvPicPr>
          <p:nvPr>
            <p:ph idx="1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ontent Placeholder 3"/>
          <p:cNvSpPr>
            <a:spLocks noGrp="1"/>
          </p:cNvSpPr>
          <p:nvPr>
            <p:ph type="body" sz="half" idx="2"/>
          </p:nvPr>
        </p:nvSpPr>
        <p:spPr>
          <a:xfrm>
            <a:off x="839788" y="2877014"/>
            <a:ext cx="3932237" cy="299197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The lack of capital.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The lack of institutional support.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Lack of financial literacy from villager 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468844" y="6174902"/>
            <a:ext cx="357116" cy="3651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82EE24B5-652C-4DB5-B7C3-B5BBEC1280B1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 descr="Handshake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"/>
          <a:stretch>
            <a:fillRect/>
          </a:stretch>
        </p:blipFill>
        <p:spPr>
          <a:xfrm>
            <a:off x="1200" y="3115388"/>
            <a:ext cx="12189600" cy="3743586"/>
          </a:xfrm>
        </p:spPr>
      </p:pic>
      <p:sp>
        <p:nvSpPr>
          <p:cNvPr id="12" name="object 3" descr="Blue rectangle"/>
          <p:cNvSpPr/>
          <p:nvPr/>
        </p:nvSpPr>
        <p:spPr>
          <a:xfrm>
            <a:off x="1200" y="3115389"/>
            <a:ext cx="12189600" cy="3742611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3" name="Oval 12" descr="Beige oval"/>
          <p:cNvSpPr/>
          <p:nvPr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98064" y="361648"/>
            <a:ext cx="10515600" cy="1325563"/>
          </a:xfrm>
        </p:spPr>
        <p:txBody>
          <a:bodyPr/>
          <a:lstStyle/>
          <a:p>
            <a:r>
              <a:rPr lang="en-US" u="sng" dirty="0"/>
              <a:t>Identification and Evaluation of Alternatives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12723" y="2075196"/>
            <a:ext cx="3095424" cy="823912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900" dirty="0"/>
              <a:t>Financial Literacy &amp; Education Program </a:t>
            </a:r>
            <a:endParaRPr lang="en-US" sz="19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548288" y="2052209"/>
            <a:ext cx="3095424" cy="823912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1900" dirty="0"/>
              <a:t>Stakeholders </a:t>
            </a:r>
            <a:br>
              <a:rPr lang="en-US" sz="1900" dirty="0"/>
            </a:br>
            <a:r>
              <a:rPr lang="en-US" sz="1900" dirty="0"/>
              <a:t>Support &amp; Buy-in</a:t>
            </a:r>
            <a:endParaRPr lang="en-US" sz="19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  <p:sp>
        <p:nvSpPr>
          <p:cNvPr id="9" name="object 5" descr="Beige rectangle"/>
          <p:cNvSpPr/>
          <p:nvPr/>
        </p:nvSpPr>
        <p:spPr>
          <a:xfrm>
            <a:off x="915637" y="1337103"/>
            <a:ext cx="3744000" cy="0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4" name="Text Placeholder 5"/>
          <p:cNvSpPr txBox="1"/>
          <p:nvPr/>
        </p:nvSpPr>
        <p:spPr>
          <a:xfrm>
            <a:off x="8583853" y="2071133"/>
            <a:ext cx="2208064" cy="98331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/>
              <a:t>Inbound &amp; Outbound Infrastructure Fixes</a:t>
            </a:r>
            <a:endParaRPr lang="en-US" sz="2000" dirty="0"/>
          </a:p>
        </p:txBody>
      </p:sp>
      <p:sp>
        <p:nvSpPr>
          <p:cNvPr id="15" name="Content Placeholder 6"/>
          <p:cNvSpPr txBox="1"/>
          <p:nvPr/>
        </p:nvSpPr>
        <p:spPr>
          <a:xfrm>
            <a:off x="8552751" y="3436890"/>
            <a:ext cx="3132000" cy="2755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 panose="020B0604020202020204"/>
              </a:rPr>
              <a:t>Lorem ipsum dolor sit amet, consectetur adipiscing elit. </a:t>
            </a:r>
            <a:endParaRPr lang="en-US" i="1" dirty="0">
              <a:solidFill>
                <a:srgbClr val="FFFFFF"/>
              </a:solidFill>
              <a:cs typeface="Arial" panose="020B0604020202020204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 panose="020B0604020202020204"/>
              </a:rPr>
              <a:t>Etiam aliquet eu mi quis lacinia. </a:t>
            </a:r>
            <a:endParaRPr lang="en-US" i="1" dirty="0">
              <a:solidFill>
                <a:srgbClr val="FFFFFF"/>
              </a:solidFill>
              <a:cs typeface="Arial" panose="020B0604020202020204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 panose="020B0604020202020204"/>
              </a:rPr>
              <a:t>Ut fermentum a magna ut eleifend. </a:t>
            </a:r>
            <a:endParaRPr lang="en-US" i="1" dirty="0">
              <a:solidFill>
                <a:srgbClr val="FFFFFF"/>
              </a:solidFill>
              <a:cs typeface="Arial" panose="020B0604020202020204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 panose="020B0604020202020204"/>
              </a:rPr>
              <a:t>Integer convallis suscipit ante eu varius. Morbi a purus dolor. </a:t>
            </a:r>
            <a:endParaRPr lang="en-US" i="1" dirty="0">
              <a:solidFill>
                <a:srgbClr val="FFFFFF"/>
              </a:solidFill>
              <a:cs typeface="Arial" panose="020B0604020202020204"/>
            </a:endParaRPr>
          </a:p>
        </p:txBody>
      </p:sp>
      <p:pic>
        <p:nvPicPr>
          <p:cNvPr id="1026" name="Picture 2" descr="Image result for indian classe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37" y="3405587"/>
            <a:ext cx="3407356" cy="246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stakeholder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787" y="3405091"/>
            <a:ext cx="3132000" cy="239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indian business people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164" y="3401964"/>
            <a:ext cx="3740600" cy="249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of Action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88118" y="1690688"/>
            <a:ext cx="5157787" cy="3684588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Mandated literacy test prior setting barriers on the buying and selling of goods and services in the nation</a:t>
            </a: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Preliminary benchmarks and ongoing analysis detailing the current state of a project / infrastructure to modernization.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Revamped monetary policy focused on internalized wealth building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</a:fld>
            <a:endParaRPr lang="en-US" dirty="0"/>
          </a:p>
        </p:txBody>
      </p:sp>
      <p:sp>
        <p:nvSpPr>
          <p:cNvPr id="6" name="object 18" descr="Beige rectangle"/>
          <p:cNvSpPr/>
          <p:nvPr/>
        </p:nvSpPr>
        <p:spPr>
          <a:xfrm>
            <a:off x="942535" y="1337304"/>
            <a:ext cx="3708000" cy="0"/>
          </a:xfrm>
          <a:custGeom>
            <a:avLst/>
            <a:gdLst/>
            <a:ahLst/>
            <a:cxnLst/>
            <a:rect l="l" t="t" r="r" b="b"/>
            <a:pathLst>
              <a:path w="3218815">
                <a:moveTo>
                  <a:pt x="0" y="0"/>
                </a:moveTo>
                <a:lnTo>
                  <a:pt x="3218395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pic>
        <p:nvPicPr>
          <p:cNvPr id="2050" name="Picture 2" descr="Image result for farming india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664" y="1568856"/>
            <a:ext cx="4439873" cy="37202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 descr="Girl with documents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" y="675"/>
            <a:ext cx="12189600" cy="6856650"/>
          </a:xfrm>
          <a:prstGeom prst="rect">
            <a:avLst/>
          </a:prstGeom>
        </p:spPr>
      </p:pic>
      <p:sp>
        <p:nvSpPr>
          <p:cNvPr id="5" name="Content Placeholder 4"/>
          <p:cNvSpPr txBox="1"/>
          <p:nvPr/>
        </p:nvSpPr>
        <p:spPr>
          <a:xfrm>
            <a:off x="-1" y="1341439"/>
            <a:ext cx="6348413" cy="4140200"/>
          </a:xfrm>
          <a:prstGeom prst="rect">
            <a:avLst/>
          </a:prstGeom>
          <a:solidFill>
            <a:schemeClr val="accent2"/>
          </a:solidFill>
        </p:spPr>
        <p:txBody>
          <a:bodyPr lIns="1548000" tIns="216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100"/>
              </a:spcBef>
              <a:buFont typeface="Arial" panose="020B0604020202020204" pitchFamily="34" charset="0"/>
              <a:buNone/>
            </a:pPr>
            <a:endParaRPr lang="en-US" sz="2500" b="1" i="1" dirty="0">
              <a:solidFill>
                <a:schemeClr val="bg2">
                  <a:lumMod val="20000"/>
                  <a:lumOff val="80000"/>
                  <a:alpha val="75000"/>
                </a:schemeClr>
              </a:solidFill>
              <a:cs typeface="Arial" panose="020B0604020202020204"/>
            </a:endParaRPr>
          </a:p>
          <a:p>
            <a:pPr marL="0" indent="0">
              <a:lnSpc>
                <a:spcPct val="125000"/>
              </a:lnSpc>
              <a:buFont typeface="Arial" panose="020B0604020202020204" pitchFamily="34" charset="0"/>
              <a:buNone/>
            </a:pPr>
            <a:endParaRPr lang="en-US" sz="2500" b="1" dirty="0">
              <a:solidFill>
                <a:schemeClr val="bg2">
                  <a:alpha val="50000"/>
                </a:schemeClr>
              </a:solidFill>
            </a:endParaRPr>
          </a:p>
        </p:txBody>
      </p:sp>
      <p:sp>
        <p:nvSpPr>
          <p:cNvPr id="6" name="object 6" descr="Beige rectangle"/>
          <p:cNvSpPr/>
          <p:nvPr/>
        </p:nvSpPr>
        <p:spPr>
          <a:xfrm>
            <a:off x="931203" y="2894901"/>
            <a:ext cx="4176000" cy="0"/>
          </a:xfrm>
          <a:custGeom>
            <a:avLst/>
            <a:gdLst/>
            <a:ahLst/>
            <a:cxnLst/>
            <a:rect l="l" t="t" r="r" b="b"/>
            <a:pathLst>
              <a:path w="4206240">
                <a:moveTo>
                  <a:pt x="0" y="0"/>
                </a:moveTo>
                <a:lnTo>
                  <a:pt x="4206240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01559"/>
            <a:ext cx="4859215" cy="1325563"/>
          </a:xfrm>
        </p:spPr>
        <p:txBody>
          <a:bodyPr>
            <a:normAutofit/>
          </a:bodyPr>
          <a:lstStyle/>
          <a:p>
            <a:r>
              <a:rPr lang="en-US" sz="5000" dirty="0">
                <a:solidFill>
                  <a:schemeClr val="bg1"/>
                </a:solidFill>
              </a:rPr>
              <a:t>THANK YOU!</a:t>
            </a:r>
            <a:endParaRPr lang="en-US" sz="5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0">
      <a:dk1>
        <a:sysClr val="windowText" lastClr="000000"/>
      </a:dk1>
      <a:lt1>
        <a:sysClr val="window" lastClr="FFFFFF"/>
      </a:lt1>
      <a:dk2>
        <a:srgbClr val="00292E"/>
      </a:dk2>
      <a:lt2>
        <a:srgbClr val="64B2C1"/>
      </a:lt2>
      <a:accent1>
        <a:srgbClr val="F0CDA1"/>
      </a:accent1>
      <a:accent2>
        <a:srgbClr val="107082"/>
      </a:accent2>
      <a:accent3>
        <a:srgbClr val="054854"/>
      </a:accent3>
      <a:accent4>
        <a:srgbClr val="00AEEF"/>
      </a:accent4>
      <a:accent5>
        <a:srgbClr val="F99927"/>
      </a:accent5>
      <a:accent6>
        <a:srgbClr val="EC7216"/>
      </a:accent6>
      <a:hlink>
        <a:srgbClr val="000000"/>
      </a:hlink>
      <a:folHlink>
        <a:srgbClr val="000000"/>
      </a:folHlink>
    </a:clrScheme>
    <a:fontScheme name="Custom 24">
      <a:majorFont>
        <a:latin typeface="Gill Sans MT"/>
        <a:ea typeface=""/>
        <a:cs typeface=""/>
      </a:majorFont>
      <a:minorFont>
        <a:latin typeface="Arial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1530</Words>
  <Application>WPS Presentation</Application>
  <PresentationFormat>Widescreen</PresentationFormat>
  <Paragraphs>86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SimSun</vt:lpstr>
      <vt:lpstr>Wingdings</vt:lpstr>
      <vt:lpstr>Arial</vt:lpstr>
      <vt:lpstr>Gill Sans MT</vt:lpstr>
      <vt:lpstr>Microsoft YaHei</vt:lpstr>
      <vt:lpstr>Arial Unicode MS</vt:lpstr>
      <vt:lpstr>Calibri</vt:lpstr>
      <vt:lpstr>Office Theme</vt:lpstr>
      <vt:lpstr>Amadubi Rural Tourism Project: Amadubi Rural Tourism Project: Application of Project Risk Management </vt:lpstr>
      <vt:lpstr>Introduction </vt:lpstr>
      <vt:lpstr>Symptoms </vt:lpstr>
      <vt:lpstr>Problem Statements</vt:lpstr>
      <vt:lpstr>Identification and Evaluation of Alternatives</vt:lpstr>
      <vt:lpstr>Course of Action 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I Walters</cp:lastModifiedBy>
  <cp:revision>2</cp:revision>
  <dcterms:created xsi:type="dcterms:W3CDTF">2019-12-18T18:44:00Z</dcterms:created>
  <dcterms:modified xsi:type="dcterms:W3CDTF">2020-05-23T23:19:55Z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1033-11.2.0.8684</vt:lpwstr>
  </property>
</Properties>
</file>