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663"/>
  </p:normalViewPr>
  <p:slideViewPr>
    <p:cSldViewPr snapToGrid="0" snapToObjects="1">
      <p:cViewPr varScale="1">
        <p:scale>
          <a:sx n="110" d="100"/>
          <a:sy n="110" d="100"/>
        </p:scale>
        <p:origin x="192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80566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5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2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4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85804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0461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1985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9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09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62704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271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E0862D8-B902-E945-BCA2-0063C44A51EA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ADAB932-45A4-324E-A3A4-39CA614F471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20190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0D03C-1AD1-F445-8D19-14113CB5C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Uses &amp; </a:t>
            </a:r>
            <a:r>
              <a:rPr lang="en-US" dirty="0" err="1"/>
              <a:t>Grats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0AA8BE-BB30-3244-BCE7-DAF86CB0A2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life cycle of a theory</a:t>
            </a:r>
          </a:p>
        </p:txBody>
      </p:sp>
    </p:spTree>
    <p:extLst>
      <p:ext uri="{BB962C8B-B14F-4D97-AF65-F5344CB8AC3E}">
        <p14:creationId xmlns:p14="http://schemas.microsoft.com/office/powerpoint/2010/main" val="149979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C2346-BFDA-CA46-B605-477E30367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9A1C5-9023-284C-90D5-4CE65DE13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To show the origins of the Uses and Gratz Theory;</a:t>
            </a:r>
          </a:p>
          <a:p>
            <a:r>
              <a:rPr lang="en-US" sz="4000" dirty="0"/>
              <a:t>To discuss the history and major milestones of the theory;</a:t>
            </a:r>
          </a:p>
          <a:p>
            <a:r>
              <a:rPr lang="en-US" sz="4000" dirty="0"/>
              <a:t>To show the significance of the theory today.</a:t>
            </a:r>
          </a:p>
        </p:txBody>
      </p:sp>
    </p:spTree>
    <p:extLst>
      <p:ext uri="{BB962C8B-B14F-4D97-AF65-F5344CB8AC3E}">
        <p14:creationId xmlns:p14="http://schemas.microsoft.com/office/powerpoint/2010/main" val="2405650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A2EF6-5F4D-474C-90E5-FEA182EAD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79CA5-B8D8-5A47-B27D-3558683F65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/>
              <a:t>Two streams of data;</a:t>
            </a:r>
          </a:p>
          <a:p>
            <a:r>
              <a:rPr lang="en-US" sz="3200" dirty="0"/>
              <a:t>Main: secondary analysis of peer-reviewed academic literature;</a:t>
            </a:r>
          </a:p>
          <a:p>
            <a:pPr lvl="1"/>
            <a:r>
              <a:rPr lang="en-US" sz="2800" dirty="0"/>
              <a:t>Relevance;</a:t>
            </a:r>
          </a:p>
          <a:p>
            <a:pPr lvl="1"/>
            <a:r>
              <a:rPr lang="en-US" sz="2800" dirty="0"/>
              <a:t>Recency;</a:t>
            </a:r>
          </a:p>
          <a:p>
            <a:pPr lvl="1"/>
            <a:r>
              <a:rPr lang="en-US" sz="2800" dirty="0"/>
              <a:t>Authority.</a:t>
            </a:r>
          </a:p>
          <a:p>
            <a:r>
              <a:rPr lang="en-US" sz="3200" dirty="0"/>
              <a:t>Interview with a Media Theory expert.</a:t>
            </a:r>
          </a:p>
        </p:txBody>
      </p:sp>
    </p:spTree>
    <p:extLst>
      <p:ext uri="{BB962C8B-B14F-4D97-AF65-F5344CB8AC3E}">
        <p14:creationId xmlns:p14="http://schemas.microsoft.com/office/powerpoint/2010/main" val="1972418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BCDF9-15CA-2A4D-B151-CF765F2A5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origins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34CBE-9E1E-5D48-ADBE-3A2977F18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History of media effects</a:t>
            </a:r>
          </a:p>
          <a:p>
            <a:r>
              <a:rPr lang="en-US" sz="4000" dirty="0"/>
              <a:t>Media Effects Paradigm</a:t>
            </a:r>
          </a:p>
          <a:p>
            <a:r>
              <a:rPr lang="en-US" sz="4000" dirty="0"/>
              <a:t>Katz' revolution</a:t>
            </a:r>
          </a:p>
        </p:txBody>
      </p:sp>
    </p:spTree>
    <p:extLst>
      <p:ext uri="{BB962C8B-B14F-4D97-AF65-F5344CB8AC3E}">
        <p14:creationId xmlns:p14="http://schemas.microsoft.com/office/powerpoint/2010/main" val="13211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68BD4-E81A-064D-BDBD-9B7422117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tenets of Uses &amp; </a:t>
            </a:r>
            <a:r>
              <a:rPr lang="en-US" dirty="0" err="1"/>
              <a:t>Grats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C7FA5F-CC54-CE40-86AC-241EE553D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597306"/>
            <a:ext cx="10178322" cy="4878309"/>
          </a:xfrm>
        </p:spPr>
        <p:txBody>
          <a:bodyPr>
            <a:normAutofit/>
          </a:bodyPr>
          <a:lstStyle/>
          <a:p>
            <a:r>
              <a:rPr lang="en-US" sz="2800" dirty="0"/>
              <a:t>(1) the social and psychological origins of </a:t>
            </a:r>
          </a:p>
          <a:p>
            <a:r>
              <a:rPr lang="en-US" sz="2800" dirty="0"/>
              <a:t>(2) needs, which generate </a:t>
            </a:r>
          </a:p>
          <a:p>
            <a:r>
              <a:rPr lang="en-US" sz="2800" dirty="0"/>
              <a:t>(3) expectations of </a:t>
            </a:r>
          </a:p>
          <a:p>
            <a:r>
              <a:rPr lang="en-US" sz="2800" dirty="0"/>
              <a:t>(4) the mass media or other sources, which lead to </a:t>
            </a:r>
          </a:p>
          <a:p>
            <a:r>
              <a:rPr lang="en-US" sz="2800" dirty="0"/>
              <a:t>(5) different patterns of media exposure (or engagement in other activities), resulting in </a:t>
            </a:r>
          </a:p>
          <a:p>
            <a:r>
              <a:rPr lang="en-US" sz="2800" dirty="0"/>
              <a:t>(6) need gratifications and </a:t>
            </a:r>
          </a:p>
          <a:p>
            <a:r>
              <a:rPr lang="en-US" sz="2800" dirty="0"/>
              <a:t>(7) other consequences, perhaps mostly unintended ones </a:t>
            </a:r>
          </a:p>
          <a:p>
            <a:pPr marL="0" indent="0">
              <a:buNone/>
            </a:pPr>
            <a:r>
              <a:rPr lang="en-US" sz="2400" dirty="0"/>
              <a:t>							</a:t>
            </a:r>
            <a:r>
              <a:rPr lang="en-US" sz="1500" i="1" dirty="0"/>
              <a:t>(</a:t>
            </a:r>
            <a:r>
              <a:rPr lang="en-US" sz="1500" i="1" dirty="0" err="1"/>
              <a:t>Blumler</a:t>
            </a:r>
            <a:r>
              <a:rPr lang="en-US" sz="1500" i="1" dirty="0"/>
              <a:t> &amp; Katz, 1974, p. 216)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13287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EFE42-A977-354D-8B9E-A2A57C186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extensions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20D41-ADF5-4A42-8D80-B944E518C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MAIN model, that applies the Uses and </a:t>
            </a:r>
            <a:r>
              <a:rPr lang="en-US" sz="3200" dirty="0" err="1"/>
              <a:t>Grats</a:t>
            </a:r>
            <a:r>
              <a:rPr lang="en-US" sz="3200" dirty="0"/>
              <a:t> concepts to websites / intranets:</a:t>
            </a:r>
          </a:p>
          <a:p>
            <a:pPr lvl="1"/>
            <a:r>
              <a:rPr lang="en-US" sz="2800" dirty="0"/>
              <a:t>Modality (Is it just text? Pictures? Videos?);</a:t>
            </a:r>
          </a:p>
          <a:p>
            <a:pPr lvl="1"/>
            <a:r>
              <a:rPr lang="en-US" sz="2800" dirty="0"/>
              <a:t>Agency (Can I configure the content to my liking?);</a:t>
            </a:r>
          </a:p>
          <a:p>
            <a:pPr lvl="1"/>
            <a:r>
              <a:rPr lang="en-US" sz="2800" dirty="0"/>
              <a:t>Interactivity (Can I add comments?);</a:t>
            </a:r>
          </a:p>
          <a:p>
            <a:pPr lvl="1"/>
            <a:r>
              <a:rPr lang="en-US" sz="2800" dirty="0"/>
              <a:t>Navigability (Is it easy for me to get around?).</a:t>
            </a:r>
          </a:p>
        </p:txBody>
      </p:sp>
    </p:spTree>
    <p:extLst>
      <p:ext uri="{BB962C8B-B14F-4D97-AF65-F5344CB8AC3E}">
        <p14:creationId xmlns:p14="http://schemas.microsoft.com/office/powerpoint/2010/main" val="3010298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2148D-04BC-E049-9399-3C5380FFD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significance of Uses and </a:t>
            </a:r>
            <a:r>
              <a:rPr lang="en-US" dirty="0" err="1"/>
              <a:t>Grats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E1BE2-299A-4740-B070-79D57A383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Modern </a:t>
            </a:r>
            <a:r>
              <a:rPr lang="en-US" sz="4000"/>
              <a:t>media changes </a:t>
            </a:r>
            <a:r>
              <a:rPr lang="en-US" sz="4000" dirty="0"/>
              <a:t>the way we behave. Uses and </a:t>
            </a:r>
            <a:r>
              <a:rPr lang="en-US" sz="4000" dirty="0" err="1"/>
              <a:t>Grats</a:t>
            </a:r>
            <a:r>
              <a:rPr lang="en-US" sz="4000" dirty="0"/>
              <a:t> emerges as a major explanatory system for how the media affects us.</a:t>
            </a:r>
          </a:p>
        </p:txBody>
      </p:sp>
    </p:spTree>
    <p:extLst>
      <p:ext uri="{BB962C8B-B14F-4D97-AF65-F5344CB8AC3E}">
        <p14:creationId xmlns:p14="http://schemas.microsoft.com/office/powerpoint/2010/main" val="154074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{62B9331D-1D8C-B149-BCDA-C887062DA881}tf10001071</Template>
  <TotalTime>28</TotalTime>
  <Words>245</Words>
  <Application>Microsoft Macintosh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Gill Sans MT</vt:lpstr>
      <vt:lpstr>Impact</vt:lpstr>
      <vt:lpstr>Badge</vt:lpstr>
      <vt:lpstr>Uses &amp; Grats</vt:lpstr>
      <vt:lpstr>Purpose of study</vt:lpstr>
      <vt:lpstr>Method</vt:lpstr>
      <vt:lpstr>Background and origins</vt:lpstr>
      <vt:lpstr>Main tenets of Uses &amp; Grats</vt:lpstr>
      <vt:lpstr>Modern extensions</vt:lpstr>
      <vt:lpstr>The significance of Uses and Grats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Uses &amp; Grats</dc:title>
  <dc:subject/>
  <dc:creator>Alex Gorelik</dc:creator>
  <cp:keywords/>
  <dc:description/>
  <cp:lastModifiedBy>Alex Gorelik</cp:lastModifiedBy>
  <cp:revision>4</cp:revision>
  <dcterms:created xsi:type="dcterms:W3CDTF">2018-11-30T14:40:40Z</dcterms:created>
  <dcterms:modified xsi:type="dcterms:W3CDTF">2018-11-30T15:08:54Z</dcterms:modified>
  <cp:category/>
</cp:coreProperties>
</file>