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5" r:id="rId1"/>
  </p:sldMasterIdLst>
  <p:sldIdLst>
    <p:sldId id="256" r:id="rId2"/>
    <p:sldId id="273" r:id="rId3"/>
    <p:sldId id="283" r:id="rId4"/>
    <p:sldId id="260" r:id="rId5"/>
    <p:sldId id="266" r:id="rId6"/>
    <p:sldId id="270" r:id="rId7"/>
    <p:sldId id="276" r:id="rId8"/>
    <p:sldId id="269" r:id="rId9"/>
    <p:sldId id="263" r:id="rId10"/>
    <p:sldId id="271" r:id="rId11"/>
    <p:sldId id="277" r:id="rId12"/>
    <p:sldId id="279" r:id="rId13"/>
    <p:sldId id="281" r:id="rId14"/>
    <p:sldId id="272" r:id="rId15"/>
    <p:sldId id="284" r:id="rId16"/>
    <p:sldId id="274" r:id="rId17"/>
    <p:sldId id="27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82" autoAdjust="0"/>
    <p:restoredTop sz="94660"/>
  </p:normalViewPr>
  <p:slideViewPr>
    <p:cSldViewPr snapToGrid="0">
      <p:cViewPr varScale="1">
        <p:scale>
          <a:sx n="92" d="100"/>
          <a:sy n="92" d="100"/>
        </p:scale>
        <p:origin x="4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893572127013542E-2"/>
          <c:y val="6.8582317155904099E-2"/>
          <c:w val="0.79621120889300612"/>
          <c:h val="0.72161265771562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Before</c:v>
                </c:pt>
              </c:strCache>
            </c:strRef>
          </c:tx>
          <c:spPr>
            <a:pattFill prst="pct80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pct90">
                <a:fgClr>
                  <a:srgbClr val="C00000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09-475E-917F-A8E37700B52E}"/>
              </c:ext>
            </c:extLst>
          </c:dPt>
          <c:cat>
            <c:strRef>
              <c:f>Sheet1!$B$1:$J$1</c:f>
              <c:strCache>
                <c:ptCount val="9"/>
                <c:pt idx="0">
                  <c:v>Styrofoam only</c:v>
                </c:pt>
                <c:pt idx="1">
                  <c:v>PC 2.5</c:v>
                </c:pt>
                <c:pt idx="2">
                  <c:v>SD 2.5</c:v>
                </c:pt>
                <c:pt idx="3">
                  <c:v>PC 5</c:v>
                </c:pt>
                <c:pt idx="4">
                  <c:v>SD 5</c:v>
                </c:pt>
                <c:pt idx="5">
                  <c:v>PC 7.5</c:v>
                </c:pt>
                <c:pt idx="6">
                  <c:v>SD 7.5</c:v>
                </c:pt>
                <c:pt idx="7">
                  <c:v>PC 10</c:v>
                </c:pt>
                <c:pt idx="8">
                  <c:v>SD 10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33.51</c:v>
                </c:pt>
                <c:pt idx="1">
                  <c:v>32.33</c:v>
                </c:pt>
                <c:pt idx="2">
                  <c:v>34.53</c:v>
                </c:pt>
                <c:pt idx="3">
                  <c:v>36.26</c:v>
                </c:pt>
                <c:pt idx="4">
                  <c:v>36.28</c:v>
                </c:pt>
                <c:pt idx="5">
                  <c:v>37.880000000000003</c:v>
                </c:pt>
                <c:pt idx="6">
                  <c:v>39.31</c:v>
                </c:pt>
                <c:pt idx="7">
                  <c:v>47.84</c:v>
                </c:pt>
                <c:pt idx="8">
                  <c:v>39.1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09-475E-917F-A8E37700B52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After</c:v>
                </c:pt>
              </c:strCache>
            </c:strRef>
          </c:tx>
          <c:spPr>
            <a:pattFill prst="horzBrick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accen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horzBrick">
                <a:fgClr>
                  <a:srgbClr val="C00000"/>
                </a:fgClr>
                <a:bgClr>
                  <a:schemeClr val="bg1"/>
                </a:bgClr>
              </a:pattFill>
              <a:ln>
                <a:solidFill>
                  <a:srgbClr val="C00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409-475E-917F-A8E37700B52E}"/>
              </c:ext>
            </c:extLst>
          </c:dPt>
          <c:cat>
            <c:strRef>
              <c:f>Sheet1!$B$1:$J$1</c:f>
              <c:strCache>
                <c:ptCount val="9"/>
                <c:pt idx="0">
                  <c:v>Styrofoam only</c:v>
                </c:pt>
                <c:pt idx="1">
                  <c:v>PC 2.5</c:v>
                </c:pt>
                <c:pt idx="2">
                  <c:v>SD 2.5</c:v>
                </c:pt>
                <c:pt idx="3">
                  <c:v>PC 5</c:v>
                </c:pt>
                <c:pt idx="4">
                  <c:v>SD 5</c:v>
                </c:pt>
                <c:pt idx="5">
                  <c:v>PC 7.5</c:v>
                </c:pt>
                <c:pt idx="6">
                  <c:v>SD 7.5</c:v>
                </c:pt>
                <c:pt idx="7">
                  <c:v>PC 10</c:v>
                </c:pt>
                <c:pt idx="8">
                  <c:v>SD 10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34.81</c:v>
                </c:pt>
                <c:pt idx="1">
                  <c:v>33.86</c:v>
                </c:pt>
                <c:pt idx="2">
                  <c:v>36</c:v>
                </c:pt>
                <c:pt idx="3">
                  <c:v>36.979999999999997</c:v>
                </c:pt>
                <c:pt idx="4">
                  <c:v>37.24</c:v>
                </c:pt>
                <c:pt idx="5">
                  <c:v>38.99</c:v>
                </c:pt>
                <c:pt idx="6">
                  <c:v>40.880000000000003</c:v>
                </c:pt>
                <c:pt idx="7">
                  <c:v>48.99</c:v>
                </c:pt>
                <c:pt idx="8">
                  <c:v>40.79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409-475E-917F-A8E37700B5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11264704"/>
        <c:axId val="-1411263616"/>
      </c:barChart>
      <c:catAx>
        <c:axId val="-14112647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baseline="0">
                    <a:solidFill>
                      <a:schemeClr val="tx1"/>
                    </a:solidFill>
                  </a:rPr>
                  <a:t>24 hours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34925" cap="sq" cmpd="sng" algn="ctr">
            <a:solidFill>
              <a:schemeClr val="tx1">
                <a:alpha val="6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11263616"/>
        <c:crosses val="autoZero"/>
        <c:auto val="1"/>
        <c:lblAlgn val="ctr"/>
        <c:lblOffset val="100"/>
        <c:noMultiLvlLbl val="0"/>
      </c:catAx>
      <c:valAx>
        <c:axId val="-14112636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baseline="0">
                    <a:solidFill>
                      <a:schemeClr val="tx1"/>
                    </a:solidFill>
                  </a:rPr>
                  <a:t>Weight (g)</a:t>
                </a:r>
              </a:p>
            </c:rich>
          </c:tx>
          <c:layout>
            <c:manualLayout>
              <c:xMode val="edge"/>
              <c:yMode val="edge"/>
              <c:x val="8.2067315115022382E-3"/>
              <c:y val="0.342178798879198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34925" cap="sq">
            <a:solidFill>
              <a:schemeClr val="tx1"/>
            </a:solidFill>
            <a:prstDash val="solid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11264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7431920854101164"/>
          <c:y val="0.3991590460483751"/>
          <c:w val="0.10151699222399829"/>
          <c:h val="0.182540177342590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0.29797</cdr:x>
      <cdr:y>0.2543</cdr:y>
    </cdr:from>
    <cdr:to>
      <cdr:x>0.35278</cdr:x>
      <cdr:y>0.30693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315949" y="983980"/>
          <a:ext cx="426027" cy="2036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0.38086</cdr:x>
      <cdr:y>0.28233</cdr:y>
    </cdr:from>
    <cdr:to>
      <cdr:x>0.44369</cdr:x>
      <cdr:y>0.29415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960185" y="1092425"/>
          <a:ext cx="488373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0.39022</cdr:x>
      <cdr:y>0.19721</cdr:y>
    </cdr:from>
    <cdr:to>
      <cdr:x>0.3981</cdr:x>
      <cdr:y>0.20903</cdr:y>
    </cdr:to>
    <cdr:sp macro="" textlink="">
      <cdr:nvSpPr>
        <cdr:cNvPr id="10" name="TextBox 9"/>
        <cdr:cNvSpPr txBox="1"/>
      </cdr:nvSpPr>
      <cdr:spPr>
        <a:xfrm xmlns:a="http://schemas.openxmlformats.org/drawingml/2006/main" flipV="1">
          <a:off x="3032952" y="763067"/>
          <a:ext cx="61254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0.55867</cdr:x>
      <cdr:y>0.26005</cdr:y>
    </cdr:from>
    <cdr:to>
      <cdr:x>0.56455</cdr:x>
      <cdr:y>0.28233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4342176" y="1006212"/>
          <a:ext cx="45719" cy="862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8-06-19T23:41:44.221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1,'0'6,"0"2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607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011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0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280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43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619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176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228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51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499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99FCB7A-D47E-4B0B-8B5C-99DB7A90EF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7/10/2018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0CC1C0B-6E48-408F-B79E-E8E4C9D4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64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xcesslogic.com/recycling-environment/how-styrofoamis-bad-for-the-environment" TargetMode="External"/><Relationship Id="rId2" Type="http://schemas.openxmlformats.org/officeDocument/2006/relationships/hyperlink" Target="https://pubs.acs.org/doi/abs/10.1021/acs.est.5b02661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yrene.org/" TargetMode="External"/><Relationship Id="rId2" Type="http://schemas.openxmlformats.org/officeDocument/2006/relationships/hyperlink" Target="https://www.hunker.com/12486063/styrofoam-uses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19.pn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12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11" Type="http://schemas.openxmlformats.org/officeDocument/2006/relationships/image" Target="../media/image17.png"/><Relationship Id="rId5" Type="http://schemas.openxmlformats.org/officeDocument/2006/relationships/image" Target="../media/image13.JPG"/><Relationship Id="rId10" Type="http://schemas.openxmlformats.org/officeDocument/2006/relationships/image" Target="../media/image16.png"/><Relationship Id="rId4" Type="http://schemas.openxmlformats.org/officeDocument/2006/relationships/image" Target="../media/image12.JPG"/><Relationship Id="rId9" Type="http://schemas.openxmlformats.org/officeDocument/2006/relationships/customXml" Target="../ink/ink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0847" y="207333"/>
            <a:ext cx="10324398" cy="4572001"/>
          </a:xfrm>
        </p:spPr>
        <p:txBody>
          <a:bodyPr>
            <a:normAutofit/>
          </a:bodyPr>
          <a:lstStyle/>
          <a:p>
            <a:pPr algn="l"/>
            <a:r>
              <a:rPr lang="en-US" sz="4900" b="1" dirty="0">
                <a:latin typeface="Arial" panose="020B0604020202020204" pitchFamily="34" charset="0"/>
                <a:cs typeface="Arial" panose="020B0604020202020204" pitchFamily="34" charset="0"/>
              </a:rPr>
              <a:t>Fabrication and Characterization of 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Composite</a:t>
            </a:r>
            <a:r>
              <a:rPr lang="en-US" sz="4900" b="1" dirty="0">
                <a:latin typeface="Arial" panose="020B0604020202020204" pitchFamily="34" charset="0"/>
                <a:cs typeface="Arial" panose="020B0604020202020204" pitchFamily="34" charset="0"/>
              </a:rPr>
              <a:t> Materials from Polystyrene, Waste Biomass and Rubber.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                            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36874" y="3795823"/>
            <a:ext cx="9090838" cy="1967023"/>
          </a:xfrm>
        </p:spPr>
        <p:txBody>
          <a:bodyPr>
            <a:normAutofit/>
          </a:bodyPr>
          <a:lstStyle/>
          <a:p>
            <a:r>
              <a:rPr lang="en-US" dirty="0"/>
              <a:t>                                                                             </a:t>
            </a:r>
          </a:p>
          <a:p>
            <a:r>
              <a:rPr lang="en-US" dirty="0"/>
              <a:t>					   Rose Blandith Exantus</a:t>
            </a:r>
          </a:p>
          <a:p>
            <a:r>
              <a:rPr lang="en-US" dirty="0"/>
              <a:t>                                                                             Mentor: Dr. Samuel Darko</a:t>
            </a:r>
          </a:p>
          <a:p>
            <a:r>
              <a:rPr lang="en-US" dirty="0"/>
              <a:t>                          Summer Undergraduate Research Institute(SURI) 2018                               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738746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155" y="2100404"/>
            <a:ext cx="3612454" cy="3225351"/>
          </a:xfrm>
          <a:prstGeom prst="rect">
            <a:avLst/>
          </a:prstGeom>
          <a:effectLst>
            <a:outerShdw blurRad="50800" dist="38100" dir="18900000" algn="bl" rotWithShape="0">
              <a:schemeClr val="accent1">
                <a:alpha val="40000"/>
              </a:scheme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73546" y="366786"/>
            <a:ext cx="10515600" cy="10896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Preliminary Results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Absorbability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5155" y="5438988"/>
            <a:ext cx="40018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24 HRS water submergence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540BAC1-5F85-47C1-935A-E8F92DC38A34}"/>
              </a:ext>
            </a:extLst>
          </p:cNvPr>
          <p:cNvSpPr/>
          <p:nvPr/>
        </p:nvSpPr>
        <p:spPr>
          <a:xfrm>
            <a:off x="1602875" y="1156174"/>
            <a:ext cx="994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Counter weight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F8C92669-1159-42B7-85FD-C2585ACF7A72}"/>
              </a:ext>
            </a:extLst>
          </p:cNvPr>
          <p:cNvCxnSpPr/>
          <p:nvPr/>
        </p:nvCxnSpPr>
        <p:spPr>
          <a:xfrm flipH="1">
            <a:off x="1232452" y="1859122"/>
            <a:ext cx="622852" cy="156987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B6FB1A1F-51CD-4354-9BC6-1D78862D0D33}"/>
              </a:ext>
            </a:extLst>
          </p:cNvPr>
          <p:cNvCxnSpPr/>
          <p:nvPr/>
        </p:nvCxnSpPr>
        <p:spPr>
          <a:xfrm>
            <a:off x="2256076" y="1859122"/>
            <a:ext cx="712411" cy="156987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AA4B7447-A4A3-49C9-AA47-D03451C3458B}"/>
              </a:ext>
            </a:extLst>
          </p:cNvPr>
          <p:cNvCxnSpPr>
            <a:cxnSpLocks/>
          </p:cNvCxnSpPr>
          <p:nvPr/>
        </p:nvCxnSpPr>
        <p:spPr>
          <a:xfrm flipH="1">
            <a:off x="3024703" y="1859122"/>
            <a:ext cx="290133" cy="116258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3666837-6B2B-476A-9FB9-CBB2BF476AC4}"/>
              </a:ext>
            </a:extLst>
          </p:cNvPr>
          <p:cNvSpPr txBox="1"/>
          <p:nvPr/>
        </p:nvSpPr>
        <p:spPr>
          <a:xfrm>
            <a:off x="2835268" y="1246501"/>
            <a:ext cx="1182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Sawdust composite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ADF4132C-4245-4630-B42E-2BECE7269FFA}"/>
              </a:ext>
            </a:extLst>
          </p:cNvPr>
          <p:cNvCxnSpPr>
            <a:cxnSpLocks/>
          </p:cNvCxnSpPr>
          <p:nvPr/>
        </p:nvCxnSpPr>
        <p:spPr>
          <a:xfrm>
            <a:off x="831680" y="1802505"/>
            <a:ext cx="268250" cy="121920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B257AA37-AF64-4A39-A10A-9E543E5CCC4F}"/>
              </a:ext>
            </a:extLst>
          </p:cNvPr>
          <p:cNvSpPr txBox="1"/>
          <p:nvPr/>
        </p:nvSpPr>
        <p:spPr>
          <a:xfrm>
            <a:off x="224966" y="1189885"/>
            <a:ext cx="129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Pinecone composite</a:t>
            </a: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xmlns="" id="{F347ED17-C39E-4FA8-B3FD-6483F7AD78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8246792"/>
              </p:ext>
            </p:extLst>
          </p:nvPr>
        </p:nvGraphicFramePr>
        <p:xfrm>
          <a:off x="4074460" y="1456433"/>
          <a:ext cx="7772400" cy="3869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/>
          <p:nvPr/>
        </p:nvSpPr>
        <p:spPr>
          <a:xfrm>
            <a:off x="5129084" y="2847467"/>
            <a:ext cx="157084" cy="6088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795683" y="2870096"/>
            <a:ext cx="168088" cy="70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497875" y="2799646"/>
            <a:ext cx="168088" cy="70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200067" y="2727702"/>
            <a:ext cx="146130" cy="719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869397" y="2552041"/>
            <a:ext cx="613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1.3g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68207" y="2552041"/>
            <a:ext cx="6230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1.53g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02079" y="2314052"/>
            <a:ext cx="71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1.11g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576506" y="2674591"/>
            <a:ext cx="168117" cy="7042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 flipV="1">
            <a:off x="9225903" y="2509397"/>
            <a:ext cx="202491" cy="852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1"/>
          <p:cNvSpPr txBox="1"/>
          <p:nvPr/>
        </p:nvSpPr>
        <p:spPr>
          <a:xfrm>
            <a:off x="9725911" y="1910448"/>
            <a:ext cx="820921" cy="28927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1.15g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10418865" y="2281422"/>
            <a:ext cx="585106" cy="31798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1.69g</a:t>
            </a:r>
          </a:p>
        </p:txBody>
      </p:sp>
      <p:sp>
        <p:nvSpPr>
          <p:cNvPr id="27" name="Rectangle 26"/>
          <p:cNvSpPr/>
          <p:nvPr/>
        </p:nvSpPr>
        <p:spPr>
          <a:xfrm>
            <a:off x="9926405" y="2171991"/>
            <a:ext cx="170121" cy="457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0610591" y="2509397"/>
            <a:ext cx="166213" cy="1366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" name="TextBox 1"/>
          <p:cNvSpPr txBox="1"/>
          <p:nvPr/>
        </p:nvSpPr>
        <p:spPr>
          <a:xfrm>
            <a:off x="6288938" y="2509397"/>
            <a:ext cx="585961" cy="21555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1.47g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6983300" y="2466222"/>
            <a:ext cx="606325" cy="26551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0.72g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9029683" y="2217710"/>
            <a:ext cx="594930" cy="26377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1.57</a:t>
            </a:r>
            <a:r>
              <a:rPr lang="en-US" sz="1400" dirty="0"/>
              <a:t>g</a:t>
            </a:r>
          </a:p>
        </p:txBody>
      </p:sp>
      <p:sp>
        <p:nvSpPr>
          <p:cNvPr id="32" name="TextBox 1"/>
          <p:cNvSpPr txBox="1"/>
          <p:nvPr/>
        </p:nvSpPr>
        <p:spPr>
          <a:xfrm>
            <a:off x="7726827" y="2493386"/>
            <a:ext cx="714750" cy="2769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0.96g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861793" y="2715118"/>
            <a:ext cx="168117" cy="7042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19" grpId="0" animBg="1"/>
      <p:bldP spid="22" grpId="0" animBg="1"/>
      <p:bldP spid="6" grpId="0"/>
      <p:bldP spid="11" grpId="0"/>
      <p:bldP spid="12" grpId="0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/>
      <p:bldP spid="30" grpId="0"/>
      <p:bldP spid="31" grpId="0"/>
      <p:bldP spid="32" grpId="0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219209" y="2015837"/>
            <a:ext cx="3410407" cy="3933123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166218" y="2015837"/>
            <a:ext cx="3609952" cy="39331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185" y="2015837"/>
            <a:ext cx="3370242" cy="393312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9681" y="425478"/>
            <a:ext cx="10515600" cy="568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Insulation Property Testing (30</a:t>
            </a:r>
            <a:r>
              <a:rPr lang="en-US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3222" y="5988006"/>
            <a:ext cx="1611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16557" y="6014424"/>
            <a:ext cx="2291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PC composite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44252" y="6014424"/>
            <a:ext cx="2560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SD composite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xmlns="" id="{956DD28F-C82B-4FF8-BF39-DA24DE402C65}"/>
              </a:ext>
            </a:extLst>
          </p:cNvPr>
          <p:cNvCxnSpPr>
            <a:cxnSpLocks/>
          </p:cNvCxnSpPr>
          <p:nvPr/>
        </p:nvCxnSpPr>
        <p:spPr>
          <a:xfrm flipH="1">
            <a:off x="2701753" y="1689621"/>
            <a:ext cx="764129" cy="93203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DCF57AA6-2D62-4118-B33A-534FE1EBECA2}"/>
              </a:ext>
            </a:extLst>
          </p:cNvPr>
          <p:cNvCxnSpPr>
            <a:cxnSpLocks/>
          </p:cNvCxnSpPr>
          <p:nvPr/>
        </p:nvCxnSpPr>
        <p:spPr>
          <a:xfrm>
            <a:off x="4069466" y="1651035"/>
            <a:ext cx="481086" cy="72960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5154CE3-B336-4F4A-9600-99E62B6F1A48}"/>
              </a:ext>
            </a:extLst>
          </p:cNvPr>
          <p:cNvSpPr txBox="1"/>
          <p:nvPr/>
        </p:nvSpPr>
        <p:spPr>
          <a:xfrm>
            <a:off x="3251599" y="1069794"/>
            <a:ext cx="1192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Aluminum foil boat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78B53F55-2C4D-4D2E-9CB2-96C5BD14B86F}"/>
              </a:ext>
            </a:extLst>
          </p:cNvPr>
          <p:cNvCxnSpPr/>
          <p:nvPr/>
        </p:nvCxnSpPr>
        <p:spPr>
          <a:xfrm>
            <a:off x="1153222" y="1689621"/>
            <a:ext cx="0" cy="125824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7D5E343-C75B-4C2E-B20C-BFD1673995DB}"/>
              </a:ext>
            </a:extLst>
          </p:cNvPr>
          <p:cNvSpPr txBox="1"/>
          <p:nvPr/>
        </p:nvSpPr>
        <p:spPr>
          <a:xfrm>
            <a:off x="759460" y="1301757"/>
            <a:ext cx="1069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Ice cube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F34346EC-F04D-4275-89D7-412720137EFD}"/>
              </a:ext>
            </a:extLst>
          </p:cNvPr>
          <p:cNvCxnSpPr>
            <a:cxnSpLocks/>
          </p:cNvCxnSpPr>
          <p:nvPr/>
        </p:nvCxnSpPr>
        <p:spPr>
          <a:xfrm flipH="1">
            <a:off x="5989983" y="1740163"/>
            <a:ext cx="158283" cy="1029541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6B520626-7FA1-44E4-B293-1327E49A84F7}"/>
              </a:ext>
            </a:extLst>
          </p:cNvPr>
          <p:cNvSpPr txBox="1"/>
          <p:nvPr/>
        </p:nvSpPr>
        <p:spPr>
          <a:xfrm>
            <a:off x="5668515" y="1028368"/>
            <a:ext cx="1220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Pinecone composite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C1EFC054-D0F4-4E4B-BC67-94D156640900}"/>
              </a:ext>
            </a:extLst>
          </p:cNvPr>
          <p:cNvCxnSpPr>
            <a:cxnSpLocks/>
          </p:cNvCxnSpPr>
          <p:nvPr/>
        </p:nvCxnSpPr>
        <p:spPr>
          <a:xfrm>
            <a:off x="6647012" y="1777298"/>
            <a:ext cx="560611" cy="131045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xmlns="" id="{D56AB4FB-ABB5-49DA-87A0-DD98E442B145}"/>
              </a:ext>
            </a:extLst>
          </p:cNvPr>
          <p:cNvCxnSpPr/>
          <p:nvPr/>
        </p:nvCxnSpPr>
        <p:spPr>
          <a:xfrm flipH="1">
            <a:off x="9978887" y="1777298"/>
            <a:ext cx="159026" cy="99240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xmlns="" id="{9EB64EFE-6214-498B-8A21-2337AC047049}"/>
              </a:ext>
            </a:extLst>
          </p:cNvPr>
          <p:cNvCxnSpPr/>
          <p:nvPr/>
        </p:nvCxnSpPr>
        <p:spPr>
          <a:xfrm>
            <a:off x="10296939" y="1777298"/>
            <a:ext cx="119270" cy="117056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F3A5197-4D19-4917-B6BC-B0715FFF437D}"/>
              </a:ext>
            </a:extLst>
          </p:cNvPr>
          <p:cNvSpPr txBox="1"/>
          <p:nvPr/>
        </p:nvSpPr>
        <p:spPr>
          <a:xfrm>
            <a:off x="9729485" y="1178646"/>
            <a:ext cx="1254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Sawdust composite 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xmlns="" id="{3CBE26E6-D70C-42F7-9832-78946EC228FF}"/>
              </a:ext>
            </a:extLst>
          </p:cNvPr>
          <p:cNvCxnSpPr>
            <a:cxnSpLocks/>
          </p:cNvCxnSpPr>
          <p:nvPr/>
        </p:nvCxnSpPr>
        <p:spPr>
          <a:xfrm flipH="1" flipV="1">
            <a:off x="2911390" y="4556686"/>
            <a:ext cx="423457" cy="170624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xmlns="" id="{ED6E3FA1-3E3F-4DD5-A876-B7B3057B7DCE}"/>
              </a:ext>
            </a:extLst>
          </p:cNvPr>
          <p:cNvCxnSpPr>
            <a:cxnSpLocks/>
          </p:cNvCxnSpPr>
          <p:nvPr/>
        </p:nvCxnSpPr>
        <p:spPr>
          <a:xfrm flipV="1">
            <a:off x="3847947" y="5409808"/>
            <a:ext cx="923529" cy="80903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B7028E99-8DD5-4BEB-B063-63AE06AAA15E}"/>
              </a:ext>
            </a:extLst>
          </p:cNvPr>
          <p:cNvSpPr txBox="1"/>
          <p:nvPr/>
        </p:nvSpPr>
        <p:spPr>
          <a:xfrm>
            <a:off x="3100448" y="6291423"/>
            <a:ext cx="1192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Hot plate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xmlns="" id="{8C9155DF-C1EB-43FE-B00A-D513B911744A}"/>
              </a:ext>
            </a:extLst>
          </p:cNvPr>
          <p:cNvCxnSpPr>
            <a:cxnSpLocks/>
          </p:cNvCxnSpPr>
          <p:nvPr/>
        </p:nvCxnSpPr>
        <p:spPr>
          <a:xfrm>
            <a:off x="9134174" y="1620037"/>
            <a:ext cx="438923" cy="111866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C665DA1C-948A-4BE2-B199-9CB18EA15D0D}"/>
              </a:ext>
            </a:extLst>
          </p:cNvPr>
          <p:cNvSpPr txBox="1"/>
          <p:nvPr/>
        </p:nvSpPr>
        <p:spPr>
          <a:xfrm>
            <a:off x="8582771" y="1244511"/>
            <a:ext cx="11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Ice cube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xmlns="" id="{1FBAD669-8622-4FCB-8095-A482C4094714}"/>
              </a:ext>
            </a:extLst>
          </p:cNvPr>
          <p:cNvCxnSpPr/>
          <p:nvPr/>
        </p:nvCxnSpPr>
        <p:spPr>
          <a:xfrm flipH="1">
            <a:off x="7295084" y="1470991"/>
            <a:ext cx="241376" cy="9096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C042D4B3-52D4-49B2-A347-F21E6379DBCA}"/>
              </a:ext>
            </a:extLst>
          </p:cNvPr>
          <p:cNvSpPr txBox="1"/>
          <p:nvPr/>
        </p:nvSpPr>
        <p:spPr>
          <a:xfrm>
            <a:off x="7266229" y="1069794"/>
            <a:ext cx="1110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Hot plate</a:t>
            </a:r>
          </a:p>
        </p:txBody>
      </p:sp>
    </p:spTree>
    <p:extLst>
      <p:ext uri="{BB962C8B-B14F-4D97-AF65-F5344CB8AC3E}">
        <p14:creationId xmlns:p14="http://schemas.microsoft.com/office/powerpoint/2010/main" val="921512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15339"/>
            <a:ext cx="5981700" cy="42698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044" y="1415339"/>
            <a:ext cx="5785656" cy="4269843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76835" y="239631"/>
            <a:ext cx="10515600" cy="10896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Preliminary Results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Insulation Properties</a:t>
            </a:r>
          </a:p>
        </p:txBody>
      </p:sp>
    </p:spTree>
    <p:extLst>
      <p:ext uri="{BB962C8B-B14F-4D97-AF65-F5344CB8AC3E}">
        <p14:creationId xmlns:p14="http://schemas.microsoft.com/office/powerpoint/2010/main" val="4220128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168" y="175684"/>
            <a:ext cx="4741585" cy="724593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On-going work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96795" y="463551"/>
            <a:ext cx="2729939" cy="23431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7253" y="1193303"/>
            <a:ext cx="71024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Complete fabrication of crab shell composite material.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Complete characterization of all composite materials: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Density(dimensions, Water displacement),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Thermal capability,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Absorbability,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Tensile strength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	Insulation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1285" y="3992920"/>
            <a:ext cx="2464640" cy="20545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5970" y="240405"/>
            <a:ext cx="1814843" cy="27793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466" y="3743064"/>
            <a:ext cx="2206336" cy="257695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361765" y="2951264"/>
            <a:ext cx="1418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Crabshell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59688" y="6349227"/>
            <a:ext cx="1418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Rubber</a:t>
            </a:r>
          </a:p>
        </p:txBody>
      </p:sp>
    </p:spTree>
    <p:extLst>
      <p:ext uri="{BB962C8B-B14F-4D97-AF65-F5344CB8AC3E}">
        <p14:creationId xmlns:p14="http://schemas.microsoft.com/office/powerpoint/2010/main" val="3810369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593" y="139215"/>
            <a:ext cx="10515600" cy="1325563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593" y="940904"/>
            <a:ext cx="10515600" cy="541895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Annenkovaa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,  E. A., S. A.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Tsysar’a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S.A. , &amp;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Sapozhnikova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O. A. (2015, March 25). 	Constructing ultrasonic images of soft spherical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scatterers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Biodegradation and Mineralization of Polystyrene by Plastic-Eating Mealworms: Part 1. Chemical and Physical Characterization and Isotopic Tests retrieved from: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https://pubs.acs.org/doi/abs/10.1021/acs.est.5b02661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DePillis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L. (December 18, 2013). You have never actually used a Styrofoam cup, plate or takeout box. Retrieved From: https://www.washingtonpost.com/news/wonk/wp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Frazier, K. How Styrofoam is bad for the environment. Retrieved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http://excesslogic.com/recycling-environment/how-styrofoamis-bad-for-the-environment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Kremer, A. (2003, Spring). Cradle to grave: The life cycle of styrofoam. Retrieved from 	http://flaglerlive.com/wp-content/uploads/Styrofoam.pdf.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596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91FFC2-8B32-4162-BE2D-274EEFEE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References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2646AED-2CFA-4C04-8E24-6B8CE32A7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0261"/>
            <a:ext cx="10515600" cy="4586702"/>
          </a:xfrm>
        </p:spPr>
        <p:txBody>
          <a:bodyPr/>
          <a:lstStyle/>
          <a:p>
            <a:r>
              <a:rPr lang="en-US" dirty="0"/>
              <a:t>Oliver, C. Styrofoam uses. Retrieved from </a:t>
            </a:r>
            <a:r>
              <a:rPr lang="en-US" dirty="0">
                <a:hlinkClick r:id="rId2"/>
              </a:rPr>
              <a:t>https://www.hunker.com/12486063/styrofoam-uses</a:t>
            </a:r>
            <a:endParaRPr lang="en-US" dirty="0"/>
          </a:p>
          <a:p>
            <a:r>
              <a:rPr lang="en-US" dirty="0"/>
              <a:t>The danger of Polystyrene (Jul 2010) retrieved from: http://businessbarbados.com/trending/green-business/the-dangers-of-polystyrene/</a:t>
            </a:r>
          </a:p>
          <a:p>
            <a:r>
              <a:rPr lang="en-US" dirty="0"/>
              <a:t>What is styrene? (2014). Styrene Information &amp; Research Center. Retrieved from </a:t>
            </a:r>
            <a:r>
              <a:rPr lang="en-US" dirty="0">
                <a:hlinkClick r:id="rId3"/>
              </a:rPr>
              <a:t>www.styrene.org</a:t>
            </a:r>
            <a:endParaRPr lang="en-US" dirty="0"/>
          </a:p>
          <a:p>
            <a:r>
              <a:rPr lang="fr-FR" dirty="0"/>
              <a:t>Yu Yang, et al.(2015)Environ. </a:t>
            </a:r>
            <a:r>
              <a:rPr lang="fr-FR" dirty="0" err="1"/>
              <a:t>Sci</a:t>
            </a:r>
            <a:r>
              <a:rPr lang="fr-FR" dirty="0"/>
              <a:t>. Techno </a:t>
            </a:r>
            <a:r>
              <a:rPr lang="fr-FR" dirty="0" err="1"/>
              <a:t>retrieved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: https://pubs.acs.org/doi/abs/10.1021/acs.est.5b02663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744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Acknowledgments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501" y="1502896"/>
            <a:ext cx="10515600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SURI 2018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Dr. Samuel Darko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Dr. Samir Raychoudhury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Dr. Godwin Mbamalu – DOE-NNSA MISPP CMaEs 2014-2018 Grant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Dr. Charlie Pierce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Dr. Rush Oliver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Research partner: Dahana Durand</a:t>
            </a:r>
          </a:p>
        </p:txBody>
      </p:sp>
    </p:spTree>
    <p:extLst>
      <p:ext uri="{BB962C8B-B14F-4D97-AF65-F5344CB8AC3E}">
        <p14:creationId xmlns:p14="http://schemas.microsoft.com/office/powerpoint/2010/main" val="1048944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0773" y="2288370"/>
            <a:ext cx="6827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                   </a:t>
            </a:r>
            <a:r>
              <a:rPr lang="en-US" sz="7200" b="1" dirty="0">
                <a:latin typeface="Arial Black" panose="020B0A040201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977508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302" y="221092"/>
            <a:ext cx="10515600" cy="108498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Background: Uses of Styrofoam Products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1339706"/>
            <a:ext cx="3526087" cy="2064412"/>
          </a:xfrm>
          <a:prstGeom prst="rect">
            <a:avLst/>
          </a:prstGeom>
          <a:ln w="25400">
            <a:solidFill>
              <a:schemeClr val="accent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981" y="1339706"/>
            <a:ext cx="3245427" cy="2181180"/>
          </a:xfrm>
          <a:prstGeom prst="rect">
            <a:avLst/>
          </a:prstGeom>
          <a:ln w="25400">
            <a:solidFill>
              <a:schemeClr val="accent4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980" y="4056852"/>
            <a:ext cx="3245427" cy="2104350"/>
          </a:xfrm>
          <a:prstGeom prst="rect">
            <a:avLst/>
          </a:prstGeom>
          <a:ln w="25400">
            <a:solidFill>
              <a:schemeClr val="accent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1" y="4054349"/>
            <a:ext cx="3526086" cy="2109355"/>
          </a:xfrm>
          <a:prstGeom prst="rect">
            <a:avLst/>
          </a:prstGeom>
          <a:ln w="25400">
            <a:solidFill>
              <a:schemeClr val="accent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25601" y="3527926"/>
            <a:ext cx="2992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Packaging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86946" y="3527926"/>
            <a:ext cx="2992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</a:p>
        </p:txBody>
      </p:sp>
    </p:spTree>
    <p:extLst>
      <p:ext uri="{BB962C8B-B14F-4D97-AF65-F5344CB8AC3E}">
        <p14:creationId xmlns:p14="http://schemas.microsoft.com/office/powerpoint/2010/main" val="2124399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2B0527-0F2D-49CE-A53D-F72C6B9F6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542"/>
            <a:ext cx="10515600" cy="998806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Background: Expanded Polystyrene (Styrofoam)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53A18FD-EFA9-49A0-8E14-06614A0F5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69" y="972802"/>
            <a:ext cx="4607116" cy="3483064"/>
          </a:xfrm>
          <a:prstGeom prst="rect">
            <a:avLst/>
          </a:prstGeom>
          <a:ln w="25400">
            <a:solidFill>
              <a:schemeClr val="accent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CE6CEAC-D540-477D-AF35-6B72DC68B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328" y="972802"/>
            <a:ext cx="4659285" cy="3483064"/>
          </a:xfrm>
          <a:prstGeom prst="rect">
            <a:avLst/>
          </a:prstGeom>
          <a:ln w="25400">
            <a:solidFill>
              <a:schemeClr val="accent4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57803" y="4715961"/>
            <a:ext cx="98330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Some States in the US have banned Styrofoam from waste streams: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    San Francisco, California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    Washington DC, Washington Seattle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    Some cities in New York… </a:t>
            </a:r>
          </a:p>
        </p:txBody>
      </p:sp>
    </p:spTree>
    <p:extLst>
      <p:ext uri="{BB962C8B-B14F-4D97-AF65-F5344CB8AC3E}">
        <p14:creationId xmlns:p14="http://schemas.microsoft.com/office/powerpoint/2010/main" val="279270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Background: Challenges and environmental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Non- Biodegradable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Expensive transport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Incineration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Air Pollution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Food Contamination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Health concerns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340472"/>
            <a:ext cx="4191261" cy="3321644"/>
          </a:xfrm>
          <a:prstGeom prst="rect">
            <a:avLst/>
          </a:prstGeom>
          <a:ln w="76200"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1544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40677"/>
            <a:ext cx="10515600" cy="1831365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Current Solutions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027" y="1036746"/>
            <a:ext cx="5536046" cy="5151567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Plastic-eating worms may offer solution to our growing polystyrene problem.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Reduce and Reuse.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Mushroom packaging technology.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637615" y="237858"/>
            <a:ext cx="4253049" cy="3609293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656789"/>
              </p:ext>
            </p:extLst>
          </p:nvPr>
        </p:nvGraphicFramePr>
        <p:xfrm>
          <a:off x="7637615" y="3974419"/>
          <a:ext cx="4253049" cy="425304"/>
        </p:xfrm>
        <a:graphic>
          <a:graphicData uri="http://schemas.openxmlformats.org/drawingml/2006/table">
            <a:tbl>
              <a:tblPr/>
              <a:tblGrid>
                <a:gridCol w="42530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5304">
                <a:tc>
                  <a:txBody>
                    <a:bodyPr/>
                    <a:lstStyle/>
                    <a:p>
                      <a:r>
                        <a:rPr lang="en-US" dirty="0"/>
                        <a:t>(Yu Yang, et al.)2015 Environ.</a:t>
                      </a:r>
                      <a:r>
                        <a:rPr lang="en-US" baseline="0" dirty="0"/>
                        <a:t> Sci. Technol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630BA6F-22B2-46FC-B778-AE762690D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779" y="4064206"/>
            <a:ext cx="3938512" cy="267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99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658" y="1221356"/>
            <a:ext cx="1733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Pinecone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7773" y="3240621"/>
            <a:ext cx="1733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Sawdust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773" y="5051546"/>
            <a:ext cx="1078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Tires Rubber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741" y="2193758"/>
            <a:ext cx="2440965" cy="220547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cxnSp>
        <p:nvCxnSpPr>
          <p:cNvPr id="17" name="Straight Arrow Connector 16"/>
          <p:cNvCxnSpPr/>
          <p:nvPr/>
        </p:nvCxnSpPr>
        <p:spPr>
          <a:xfrm>
            <a:off x="3490033" y="1447916"/>
            <a:ext cx="1359058" cy="1599765"/>
          </a:xfrm>
          <a:prstGeom prst="straightConnector1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564137" y="3389360"/>
            <a:ext cx="1393021" cy="1"/>
          </a:xfrm>
          <a:prstGeom prst="straightConnector1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690345" y="3953164"/>
            <a:ext cx="1029437" cy="1482855"/>
          </a:xfrm>
          <a:prstGeom prst="straightConnector1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7584463" y="1483250"/>
            <a:ext cx="1288247" cy="1622811"/>
          </a:xfrm>
          <a:prstGeom prst="straightConnector1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7633867" y="3370847"/>
            <a:ext cx="1189438" cy="0"/>
          </a:xfrm>
          <a:prstGeom prst="straightConnector1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7605292" y="3644861"/>
            <a:ext cx="1189438" cy="1639520"/>
          </a:xfrm>
          <a:prstGeom prst="straightConnector1">
            <a:avLst/>
          </a:prstGeom>
          <a:ln w="101600">
            <a:solidFill>
              <a:schemeClr val="tx1"/>
            </a:solidFill>
            <a:tailEnd type="triangle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77773" y="6457890"/>
            <a:ext cx="619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Additives : 2.5, 5, 7.5, 10, 12.5, 15 grams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861168" y="182256"/>
            <a:ext cx="5104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3600" b="1" dirty="0"/>
              <a:t>Fabrication Experiments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713494" y="909757"/>
            <a:ext cx="1478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PC + SF composite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855" y="2548071"/>
            <a:ext cx="2103183" cy="178521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077" y="618286"/>
            <a:ext cx="2142199" cy="15754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199" y="4586650"/>
            <a:ext cx="2132077" cy="171553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28840" y="2580431"/>
            <a:ext cx="1902477" cy="173512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89468" y="4785246"/>
            <a:ext cx="1834257" cy="168208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31527" y="437259"/>
            <a:ext cx="1737489" cy="177551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xmlns="" id="{3D98EDF5-784A-4F42-A0EB-7BA6AF2E399B}"/>
                  </a:ext>
                </a:extLst>
              </p14:cNvPr>
              <p14:cNvContentPartPr/>
              <p14:nvPr/>
            </p14:nvContentPartPr>
            <p14:xfrm>
              <a:off x="11012593" y="3458478"/>
              <a:ext cx="360" cy="54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D98EDF5-784A-4F42-A0EB-7BA6AF2E399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003593" y="3449838"/>
                <a:ext cx="18000" cy="2304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TextBox 23"/>
          <p:cNvSpPr txBox="1"/>
          <p:nvPr/>
        </p:nvSpPr>
        <p:spPr>
          <a:xfrm>
            <a:off x="10765427" y="3047681"/>
            <a:ext cx="1478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SD + SF composite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765427" y="5051546"/>
            <a:ext cx="1478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RB + SF composite</a:t>
            </a:r>
          </a:p>
        </p:txBody>
      </p:sp>
      <p:pic>
        <p:nvPicPr>
          <p:cNvPr id="1026" name="Picture 2" descr="Image result for pinecon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658" y="902750"/>
            <a:ext cx="652524" cy="95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elated imag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330" y="3320108"/>
            <a:ext cx="1033204" cy="95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83884" y="5685650"/>
            <a:ext cx="769298" cy="50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200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075" y="1551709"/>
            <a:ext cx="3274337" cy="40085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0216" y="1604240"/>
            <a:ext cx="3991075" cy="39560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36452" y="368333"/>
            <a:ext cx="4089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800" b="1" dirty="0"/>
              <a:t>Fabrication Experiments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075" y="5560291"/>
            <a:ext cx="2992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Composite Casting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96307" y="5560291"/>
            <a:ext cx="4518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Dried Composite Materials</a:t>
            </a:r>
          </a:p>
        </p:txBody>
      </p:sp>
    </p:spTree>
    <p:extLst>
      <p:ext uri="{BB962C8B-B14F-4D97-AF65-F5344CB8AC3E}">
        <p14:creationId xmlns:p14="http://schemas.microsoft.com/office/powerpoint/2010/main" val="1244181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0638" y="477482"/>
            <a:ext cx="10112230" cy="128089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Composite Characterization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50637" y="1758372"/>
                <a:ext cx="10831749" cy="3940413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§"/>
                </a:pP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Density </a:t>
                </a:r>
                <a14:m>
                  <m:oMath xmlns:m="http://schemas.openxmlformats.org/officeDocument/2006/math">
                    <m:r>
                      <a:rPr lang="en-US" sz="4000" b="1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ƿ=</m:t>
                    </m:r>
                    <m:f>
                      <m:fPr>
                        <m:ctrlPr>
                          <a:rPr lang="en-US" sz="40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𝒎</m:t>
                        </m:r>
                      </m:num>
                      <m:den>
                        <m:r>
                          <a:rPr lang="en-US" sz="40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 by (dimensions &amp; water displacement)</a:t>
                </a:r>
              </a:p>
              <a:p>
                <a:pPr>
                  <a:buFont typeface="Wingdings" panose="05000000000000000000" pitchFamily="2" charset="2"/>
                  <a:buChar char="§"/>
                </a:pP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Absorbability (water submergence)</a:t>
                </a:r>
              </a:p>
              <a:p>
                <a:pPr>
                  <a:buFont typeface="Wingdings" panose="05000000000000000000" pitchFamily="2" charset="2"/>
                  <a:buChar char="§"/>
                </a:pP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Tensile strength</a:t>
                </a:r>
              </a:p>
              <a:p>
                <a:pPr>
                  <a:buFont typeface="Wingdings" panose="05000000000000000000" pitchFamily="2" charset="2"/>
                  <a:buChar char="§"/>
                </a:pP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Insulation/thermal properties</a:t>
                </a:r>
              </a:p>
              <a:p>
                <a:pPr>
                  <a:buFont typeface="Wingdings" panose="05000000000000000000" pitchFamily="2" charset="2"/>
                  <a:buChar char="§"/>
                </a:pP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Nailing /drilling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50637" y="1758372"/>
                <a:ext cx="10831749" cy="3940413"/>
              </a:xfrm>
              <a:blipFill>
                <a:blip r:embed="rId2"/>
                <a:stretch>
                  <a:fillRect l="-12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6307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9648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Preliminary Results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 Density (</a:t>
            </a:r>
            <a:r>
              <a:rPr lang="el-GR" dirty="0">
                <a:latin typeface="Arial" panose="020B0604020202020204" pitchFamily="34" charset="0"/>
                <a:cs typeface="Arial" panose="020B0604020202020204" pitchFamily="34" charset="0"/>
              </a:rPr>
              <a:t>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B38AB468-7BAF-4986-9049-0F4BE8FFCE8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5250" y="2027488"/>
            <a:ext cx="4246121" cy="3184591"/>
          </a:xfrm>
          <a:prstGeom prst="rect">
            <a:avLst/>
          </a:prstGeom>
          <a:effectLst>
            <a:outerShdw blurRad="50800" dist="38100" dir="18900000" algn="bl" rotWithShape="0">
              <a:schemeClr val="accent1">
                <a:alpha val="40000"/>
              </a:scheme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 flipV="1">
            <a:off x="906409" y="3285457"/>
            <a:ext cx="480291" cy="47861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3002429" y="3108812"/>
            <a:ext cx="451427" cy="3532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002429" y="2739480"/>
            <a:ext cx="120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Pinecone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7752" y="3934078"/>
            <a:ext cx="1160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Sawdust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628" y="1454774"/>
            <a:ext cx="7168926" cy="4333117"/>
          </a:xfrm>
          <a:prstGeom prst="rect">
            <a:avLst/>
          </a:prstGeom>
          <a:effectLst>
            <a:outerShdw blurRad="50800" dist="38100" dir="18900000" algn="bl" rotWithShape="0">
              <a:schemeClr val="accent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8321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6711</TotalTime>
  <Words>387</Words>
  <Application>Microsoft Office PowerPoint</Application>
  <PresentationFormat>Widescreen</PresentationFormat>
  <Paragraphs>112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Cambria Math</vt:lpstr>
      <vt:lpstr>Wingdings</vt:lpstr>
      <vt:lpstr>Office Theme</vt:lpstr>
      <vt:lpstr>Fabrication and Characterization of Composite Materials from Polystyrene, Waste Biomass and Rubber.                              </vt:lpstr>
      <vt:lpstr>Background: Uses of Styrofoam Products</vt:lpstr>
      <vt:lpstr>Background: Expanded Polystyrene (Styrofoam)</vt:lpstr>
      <vt:lpstr>Background: Challenges and environmental impact</vt:lpstr>
      <vt:lpstr>Current Solutions </vt:lpstr>
      <vt:lpstr>PowerPoint Presentation</vt:lpstr>
      <vt:lpstr>PowerPoint Presentation</vt:lpstr>
      <vt:lpstr>Composite Characterization</vt:lpstr>
      <vt:lpstr>Preliminary Results:  Density (ρ)</vt:lpstr>
      <vt:lpstr>PowerPoint Presentation</vt:lpstr>
      <vt:lpstr>PowerPoint Presentation</vt:lpstr>
      <vt:lpstr>PowerPoint Presentation</vt:lpstr>
      <vt:lpstr>On-going work</vt:lpstr>
      <vt:lpstr>References</vt:lpstr>
      <vt:lpstr>References cont’d</vt:lpstr>
      <vt:lpstr>Acknowledgments</vt:lpstr>
      <vt:lpstr>PowerPoint Presentation</vt:lpstr>
    </vt:vector>
  </TitlesOfParts>
  <Company>Benedict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Creation, formation of composite materials from Polystyrene and waste biomass and non-biomass.                              Rose Blandith Exantus</dc:title>
  <dc:creator>Benedict College</dc:creator>
  <cp:lastModifiedBy>Windows User</cp:lastModifiedBy>
  <cp:revision>163</cp:revision>
  <dcterms:created xsi:type="dcterms:W3CDTF">2018-06-07T16:29:45Z</dcterms:created>
  <dcterms:modified xsi:type="dcterms:W3CDTF">2018-07-11T18:51:27Z</dcterms:modified>
</cp:coreProperties>
</file>