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5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261" r:id="rId6"/>
    <p:sldId id="277" r:id="rId7"/>
    <p:sldId id="278" r:id="rId8"/>
    <p:sldId id="280" r:id="rId9"/>
    <p:sldId id="272" r:id="rId10"/>
    <p:sldId id="265" r:id="rId11"/>
    <p:sldId id="264" r:id="rId12"/>
    <p:sldId id="269" r:id="rId13"/>
    <p:sldId id="271" r:id="rId14"/>
    <p:sldId id="279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>
        <p:scale>
          <a:sx n="77" d="100"/>
          <a:sy n="77" d="100"/>
        </p:scale>
        <p:origin x="-174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78DF7-9BAD-4862-8882-BD9ED6BFE3C7}" type="datetimeFigureOut">
              <a:rPr lang="en-US"/>
              <a:t>7/23/2015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94EC2-FA04-457A-B793-FDE7E852526E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17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207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32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89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559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4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050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217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142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9082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76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79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68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15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11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70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899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796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94EC2-FA04-457A-B793-FDE7E852526E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35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266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34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7975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01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42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035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12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7082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72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51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559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068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038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873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1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068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810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052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  <p:sldLayoutId id="214748389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eric.ed.gov/fulltext/ED529931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crl.ala.org/techconnect/?p=2343" TargetMode="External"/><Relationship Id="rId5" Type="http://schemas.openxmlformats.org/officeDocument/2006/relationships/hyperlink" Target="http://blogspot.com/2013/02/update-to-googleforms-with-images.html" TargetMode="External"/><Relationship Id="rId4" Type="http://schemas.openxmlformats.org/officeDocument/2006/relationships/hyperlink" Target="https://developers.google.com/apps-script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quackit.com/html/online" TargetMode="External"/><Relationship Id="rId4" Type="http://schemas.openxmlformats.org/officeDocument/2006/relationships/hyperlink" Target="http://ttp/bestonlinehtmleditor.co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H="1">
            <a:off x="2408238" y="1855788"/>
            <a:ext cx="7241584" cy="1219200"/>
          </a:xfrm>
        </p:spPr>
        <p:txBody>
          <a:bodyPr/>
          <a:lstStyle/>
          <a:p>
            <a:r>
              <a:rPr lang="en-US" sz="2400" b="1" dirty="0">
                <a:solidFill>
                  <a:srgbClr val="363636"/>
                </a:solidFill>
                <a:latin typeface="Corbel" charset="0"/>
              </a:rPr>
              <a:t>Customized Multimedia Google form for Education – A User Friendly Approach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3200" dirty="0">
                <a:solidFill>
                  <a:srgbClr val="84461E"/>
                </a:solidFill>
                <a:latin typeface="Corbel" charset="0"/>
              </a:rPr>
              <a:t>Chandani Shrestha and </a:t>
            </a:r>
            <a:r>
              <a:rPr lang="en-US" sz="3200" dirty="0" smtClean="0">
                <a:solidFill>
                  <a:srgbClr val="84461E"/>
                </a:solidFill>
                <a:latin typeface="Corbel" charset="0"/>
              </a:rPr>
              <a:t> Dr. Hong </a:t>
            </a:r>
            <a:r>
              <a:rPr lang="en-US" sz="3200" dirty="0">
                <a:solidFill>
                  <a:srgbClr val="84461E"/>
                </a:solidFill>
                <a:latin typeface="Corbel" charset="0"/>
              </a:rPr>
              <a:t>Jiang </a:t>
            </a:r>
            <a:endParaRPr lang="en-US" sz="3200" dirty="0" smtClean="0">
              <a:solidFill>
                <a:srgbClr val="84461E"/>
              </a:solidFill>
              <a:latin typeface="Corbel" charset="0"/>
            </a:endParaRPr>
          </a:p>
          <a:p>
            <a:r>
              <a:rPr lang="en-US" sz="3200" dirty="0" smtClean="0">
                <a:solidFill>
                  <a:srgbClr val="84461E"/>
                </a:solidFill>
                <a:latin typeface="Corbel" charset="0"/>
              </a:rPr>
              <a:t>Benedict </a:t>
            </a:r>
            <a:r>
              <a:rPr lang="en-US" sz="3200" dirty="0">
                <a:solidFill>
                  <a:srgbClr val="84461E"/>
                </a:solidFill>
                <a:latin typeface="Corbel" charset="0"/>
              </a:rPr>
              <a:t>College, Columbia</a:t>
            </a:r>
          </a:p>
          <a:p>
            <a:r>
              <a:rPr lang="en-US" sz="3200" dirty="0">
                <a:solidFill>
                  <a:srgbClr val="84461E"/>
                </a:solidFill>
                <a:latin typeface="Corbel" charset="0"/>
              </a:rPr>
              <a:t>SURI 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625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31515" y="1882102"/>
            <a:ext cx="4302702" cy="1430337"/>
            <a:chOff x="985605" y="1046176"/>
            <a:chExt cx="4302702" cy="143033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5605" y="1046176"/>
              <a:ext cx="4302702" cy="1430337"/>
            </a:xfrm>
            <a:prstGeom prst="rect">
              <a:avLst/>
            </a:prstGeom>
          </p:spPr>
        </p:pic>
        <p:sp>
          <p:nvSpPr>
            <p:cNvPr id="4" name="Oval 3"/>
            <p:cNvSpPr/>
            <p:nvPr/>
          </p:nvSpPr>
          <p:spPr>
            <a:xfrm>
              <a:off x="2889505" y="1403925"/>
              <a:ext cx="733927" cy="2413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" name="Straight Arrow Connector 4"/>
          <p:cNvCxnSpPr/>
          <p:nvPr/>
        </p:nvCxnSpPr>
        <p:spPr>
          <a:xfrm>
            <a:off x="3956052" y="2498207"/>
            <a:ext cx="12034" cy="2106211"/>
          </a:xfrm>
          <a:prstGeom prst="straightConnector1">
            <a:avLst/>
          </a:prstGeom>
          <a:ln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094" y="4478428"/>
            <a:ext cx="4530725" cy="188333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3962350" y="5906240"/>
            <a:ext cx="4368702" cy="12031"/>
          </a:xfrm>
          <a:prstGeom prst="straightConnector1">
            <a:avLst/>
          </a:prstGeom>
          <a:ln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TextBox 1"/>
          <p:cNvSpPr txBox="1"/>
          <p:nvPr/>
        </p:nvSpPr>
        <p:spPr>
          <a:xfrm>
            <a:off x="1842732" y="3885798"/>
            <a:ext cx="2414588" cy="369332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dirty="0">
                <a:solidFill>
                  <a:srgbClr val="995321"/>
                </a:solidFill>
              </a:rPr>
              <a:t>Opens a dialog box.</a:t>
            </a:r>
            <a:endParaRPr lang="en-US">
              <a:solidFill>
                <a:srgbClr val="99532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02779" y="5540185"/>
            <a:ext cx="3349174" cy="369332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dirty="0">
                <a:solidFill>
                  <a:srgbClr val="995321"/>
                </a:solidFill>
              </a:rPr>
              <a:t>Link redirects to the updated form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5211" y="538991"/>
            <a:ext cx="7125198" cy="156966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2400" b="1" dirty="0">
                <a:solidFill>
                  <a:srgbClr val="995321"/>
                </a:solidFill>
              </a:rPr>
              <a:t>The custom added menu in Google Script has Sub-menus: ​</a:t>
            </a:r>
          </a:p>
          <a:p>
            <a:pPr algn="ctr"/>
            <a:r>
              <a:rPr lang="en-US" sz="2400" dirty="0">
                <a:solidFill>
                  <a:srgbClr val="D9B247"/>
                </a:solidFill>
              </a:rPr>
              <a:t>1. Get Link​</a:t>
            </a:r>
          </a:p>
          <a:p>
            <a:pPr algn="ctr"/>
            <a:r>
              <a:rPr lang="en-US" sz="2400" dirty="0">
                <a:solidFill>
                  <a:srgbClr val="D9B247"/>
                </a:solidFill>
              </a:rPr>
              <a:t>2. About​</a:t>
            </a:r>
          </a:p>
        </p:txBody>
      </p:sp>
      <p:pic>
        <p:nvPicPr>
          <p:cNvPr id="13" name="Picture 12" descr="Screen Shot 2015-07-23 at 1.44.03 A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0892" y="1595438"/>
            <a:ext cx="3220871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89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745" y="4011299"/>
            <a:ext cx="2743200" cy="16901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1115" y="1845146"/>
            <a:ext cx="4598485" cy="39116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19128" y="1020952"/>
            <a:ext cx="4302702" cy="1430337"/>
            <a:chOff x="819128" y="1549803"/>
            <a:chExt cx="4302702" cy="143033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9128" y="1549803"/>
              <a:ext cx="4302702" cy="1430337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2668588" y="2144713"/>
              <a:ext cx="733927" cy="2413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" name="Straight Arrow Connector 5"/>
          <p:cNvCxnSpPr/>
          <p:nvPr/>
        </p:nvCxnSpPr>
        <p:spPr>
          <a:xfrm>
            <a:off x="3193310" y="1796966"/>
            <a:ext cx="1393458" cy="3347733"/>
          </a:xfrm>
          <a:prstGeom prst="straightConnector1">
            <a:avLst/>
          </a:prstGeom>
          <a:ln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5121961" y="1971108"/>
            <a:ext cx="2538661" cy="3261635"/>
          </a:xfrm>
          <a:prstGeom prst="straightConnector1">
            <a:avLst/>
          </a:prstGeom>
          <a:ln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7"/>
          <p:cNvSpPr txBox="1"/>
          <p:nvPr/>
        </p:nvSpPr>
        <p:spPr>
          <a:xfrm>
            <a:off x="660423" y="645573"/>
            <a:ext cx="5534047" cy="369332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488182" y="3328609"/>
            <a:ext cx="1925662" cy="40011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sz="2000" dirty="0">
                <a:solidFill>
                  <a:srgbClr val="995321"/>
                </a:solidFill>
              </a:rPr>
              <a:t>Opens link</a:t>
            </a:r>
            <a:endParaRPr lang="en-US" sz="2000">
              <a:solidFill>
                <a:srgbClr val="99532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20337" y="5734122"/>
            <a:ext cx="5115635" cy="40011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sz="2000" dirty="0">
                <a:solidFill>
                  <a:srgbClr val="995321"/>
                </a:solidFill>
              </a:rPr>
              <a:t>Link redirects to the website with project details.</a:t>
            </a:r>
          </a:p>
        </p:txBody>
      </p:sp>
    </p:spTree>
    <p:extLst>
      <p:ext uri="{BB962C8B-B14F-4D97-AF65-F5344CB8AC3E}">
        <p14:creationId xmlns:p14="http://schemas.microsoft.com/office/powerpoint/2010/main" val="3249336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l="-161" t="99" r="32516" b="-99"/>
          <a:stretch>
            <a:fillRect/>
          </a:stretch>
        </p:blipFill>
        <p:spPr>
          <a:xfrm>
            <a:off x="566738" y="1668463"/>
            <a:ext cx="3436937" cy="35868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4039" y="504857"/>
            <a:ext cx="10306050" cy="584775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ctr"/>
            <a:r>
              <a:rPr lang="en-US" sz="3200" b="1" dirty="0">
                <a:solidFill>
                  <a:srgbClr val="995321"/>
                </a:solidFill>
              </a:rPr>
              <a:t>Modifying the Source 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2416" y="1287666"/>
            <a:ext cx="3915586" cy="18466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400" dirty="0"/>
              <a:t>function onOpen() ​</a:t>
            </a:r>
          </a:p>
          <a:p>
            <a:r>
              <a:rPr lang="en-US" sz="1400" dirty="0"/>
              <a:t>{ ​</a:t>
            </a:r>
          </a:p>
          <a:p>
            <a:r>
              <a:rPr lang="en-US" sz="1400" dirty="0"/>
              <a:t>  SpreadsheetApp.getUi() ​</a:t>
            </a:r>
          </a:p>
          <a:p>
            <a:r>
              <a:rPr lang="en-US" sz="1400" dirty="0"/>
              <a:t>      .createMenu('Multi-Format')​</a:t>
            </a:r>
          </a:p>
          <a:p>
            <a:r>
              <a:rPr lang="en-US" sz="1400" dirty="0"/>
              <a:t>      .addItem('Get Link', 'getHTMLWithImageTags')​</a:t>
            </a:r>
          </a:p>
          <a:p>
            <a:r>
              <a:rPr lang="en-US" sz="1400" dirty="0"/>
              <a:t>      .addItem('About', 'about_SURI')​</a:t>
            </a:r>
          </a:p>
          <a:p>
            <a:r>
              <a:rPr lang="en-US" sz="1400" dirty="0"/>
              <a:t>      .addToUi();​</a:t>
            </a:r>
          </a:p>
          <a:p>
            <a:r>
              <a:rPr lang="en-US" sz="1400" dirty="0"/>
              <a:t>}​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29019" y="3143722"/>
            <a:ext cx="7362924" cy="2954655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sz="1400" dirty="0"/>
              <a:t>function about_SURI()​</a:t>
            </a:r>
          </a:p>
          <a:p>
            <a:r>
              <a:rPr lang="en-US" sz="1400" dirty="0"/>
              <a:t>{​</a:t>
            </a:r>
          </a:p>
          <a:p>
            <a:r>
              <a:rPr lang="en-US" sz="1400" dirty="0"/>
              <a:t>doc = SpreadsheetApp.getActiveSpreadsheet();​</a:t>
            </a:r>
          </a:p>
          <a:p>
            <a:r>
              <a:rPr lang="en-US" sz="1400" dirty="0"/>
              <a:t>var app = UiApp.createApplication().setHeight('20').setWidth('200');​</a:t>
            </a:r>
          </a:p>
          <a:p>
            <a:r>
              <a:rPr lang="en-US" sz="1400" dirty="0"/>
              <a:t>var grid = app.createGrid(1,2).setWidth('200');​</a:t>
            </a:r>
          </a:p>
          <a:p>
            <a:r>
              <a:rPr lang="en-US" sz="1400" dirty="0"/>
              <a:t>var link = app.createAnchor('Learn more about this        Project','https://sites.google.com/site/advancedcomputing2015/project-definition/foss-in-education');​</a:t>
            </a:r>
          </a:p>
          <a:p>
            <a:r>
              <a:rPr lang="en-US" sz="1400" dirty="0"/>
              <a:t> var G1 = app.createVerticalPanel().add(link);​</a:t>
            </a:r>
          </a:p>
          <a:p>
            <a:r>
              <a:rPr lang="en-US" sz="1400" dirty="0"/>
              <a:t> grid.setWidget(0,0,G1)​</a:t>
            </a:r>
          </a:p>
          <a:p>
            <a:r>
              <a:rPr lang="en-US" sz="1400" dirty="0"/>
              <a:t> app.add(grid)​</a:t>
            </a:r>
          </a:p>
          <a:p>
            <a:r>
              <a:rPr lang="en-US" sz="1400" dirty="0"/>
              <a:t> doc.show(app)  ​</a:t>
            </a:r>
          </a:p>
          <a:p>
            <a:r>
              <a:rPr lang="en-US" sz="1400" dirty="0"/>
              <a:t>}​</a:t>
            </a:r>
          </a:p>
        </p:txBody>
      </p:sp>
      <p:sp>
        <p:nvSpPr>
          <p:cNvPr id="2" name="Oval 1"/>
          <p:cNvSpPr/>
          <p:nvPr/>
        </p:nvSpPr>
        <p:spPr>
          <a:xfrm>
            <a:off x="2636080" y="3441629"/>
            <a:ext cx="914400" cy="36877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680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0371" y="1248391"/>
            <a:ext cx="5308600" cy="4893647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sz="1200" dirty="0"/>
              <a:t>function </a:t>
            </a:r>
            <a:r>
              <a:rPr lang="en-US" sz="1200" dirty="0" err="1"/>
              <a:t>getHTMLWithImageTags</a:t>
            </a:r>
            <a:r>
              <a:rPr lang="en-US" sz="1200" dirty="0"/>
              <a:t>()</a:t>
            </a:r>
          </a:p>
          <a:p>
            <a:r>
              <a:rPr lang="en-US" sz="1200" dirty="0"/>
              <a:t>{</a:t>
            </a:r>
          </a:p>
          <a:p>
            <a:r>
              <a:rPr lang="en-US" sz="1200" dirty="0"/>
              <a:t>  //Open the Active Spreadsheet and get the url of the form </a:t>
            </a:r>
          </a:p>
          <a:p>
            <a:r>
              <a:rPr lang="en-US" sz="1200" dirty="0"/>
              <a:t> ss = SpreadsheetApp.getActiveSpreadsheet();</a:t>
            </a:r>
          </a:p>
          <a:p>
            <a:r>
              <a:rPr lang="en-US" sz="1200" dirty="0"/>
              <a:t> </a:t>
            </a:r>
            <a:r>
              <a:rPr lang="en-US" sz="1200" dirty="0" err="1"/>
              <a:t>formUrl</a:t>
            </a:r>
            <a:r>
              <a:rPr lang="en-US" sz="1200" dirty="0"/>
              <a:t> = ss.getFormUrl();</a:t>
            </a:r>
          </a:p>
          <a:p>
            <a:r>
              <a:rPr lang="en-US" sz="1200" dirty="0"/>
              <a:t> //Get the html source of the form</a:t>
            </a:r>
          </a:p>
          <a:p>
            <a:r>
              <a:rPr lang="en-US" sz="1200" dirty="0"/>
              <a:t> var response = UrlFetchApp.fetch(</a:t>
            </a:r>
            <a:r>
              <a:rPr lang="en-US" sz="1200" dirty="0" err="1"/>
              <a:t>formUrl</a:t>
            </a:r>
            <a:r>
              <a:rPr lang="en-US" sz="1200" dirty="0"/>
              <a:t>);</a:t>
            </a:r>
          </a:p>
          <a:p>
            <a:r>
              <a:rPr lang="en-US" sz="1200" dirty="0"/>
              <a:t> source = response.getContentText();</a:t>
            </a:r>
          </a:p>
          <a:p>
            <a:r>
              <a:rPr lang="en-US" sz="1200" dirty="0"/>
              <a:t> ssName = ss.getName(); </a:t>
            </a:r>
          </a:p>
          <a:p>
            <a:endParaRPr lang="en-US" sz="1200" dirty="0"/>
          </a:p>
          <a:p>
            <a:r>
              <a:rPr lang="en-US" sz="1200" dirty="0"/>
              <a:t> Logger.log(source);</a:t>
            </a:r>
          </a:p>
          <a:p>
            <a:r>
              <a:rPr lang="en-US" sz="1200" dirty="0"/>
              <a:t> </a:t>
            </a:r>
            <a:r>
              <a:rPr lang="en-US" sz="1200" dirty="0" err="1"/>
              <a:t>htmlText</a:t>
            </a:r>
            <a:r>
              <a:rPr lang="en-US" sz="1200" dirty="0"/>
              <a:t> = source;</a:t>
            </a:r>
          </a:p>
          <a:p>
            <a:r>
              <a:rPr lang="en-US" sz="1200" dirty="0"/>
              <a:t> htmlText = htmlText.replace(/aria-label="(.)*\[\[(.)*\]\]/g,'aria-label=\"'); </a:t>
            </a:r>
          </a:p>
          <a:p>
            <a:r>
              <a:rPr lang="en-US" sz="1200" dirty="0"/>
              <a:t> index1 = htmlText.indexOf("[[");</a:t>
            </a:r>
          </a:p>
          <a:p>
            <a:r>
              <a:rPr lang="en-US" sz="1200" dirty="0"/>
              <a:t> index2 = htmlText.indexOf("]]");</a:t>
            </a:r>
          </a:p>
          <a:p>
            <a:r>
              <a:rPr lang="en-US" sz="1200" dirty="0"/>
              <a:t>while (</a:t>
            </a:r>
            <a:r>
              <a:rPr lang="en-US" sz="1200" dirty="0" err="1"/>
              <a:t>index1</a:t>
            </a:r>
            <a:r>
              <a:rPr lang="en-US" sz="1200" dirty="0"/>
              <a:t>!=-1) {</a:t>
            </a:r>
          </a:p>
          <a:p>
            <a:r>
              <a:rPr lang="en-US" sz="1200" dirty="0"/>
              <a:t>subStr = htmlText.substring(</a:t>
            </a:r>
            <a:r>
              <a:rPr lang="en-US" sz="1200" dirty="0" err="1"/>
              <a:t>index1</a:t>
            </a:r>
            <a:r>
              <a:rPr lang="en-US" sz="1200" dirty="0"/>
              <a:t>,</a:t>
            </a:r>
            <a:r>
              <a:rPr lang="en-US" sz="1200" dirty="0" err="1"/>
              <a:t>index2</a:t>
            </a:r>
            <a:r>
              <a:rPr lang="en-US" sz="1200" dirty="0"/>
              <a:t>+2); //what if inserting two images?????????</a:t>
            </a:r>
          </a:p>
          <a:p>
            <a:r>
              <a:rPr lang="en-US" sz="1200" dirty="0" err="1"/>
              <a:t>subStrUpdate</a:t>
            </a:r>
            <a:r>
              <a:rPr lang="en-US" sz="1200" dirty="0"/>
              <a:t> = subStr.replace(/\[\[/g,''); // replaces [[ with space.</a:t>
            </a:r>
          </a:p>
          <a:p>
            <a:r>
              <a:rPr lang="en-US" sz="1200" dirty="0" err="1"/>
              <a:t>subStrUpdate</a:t>
            </a:r>
            <a:r>
              <a:rPr lang="en-US" sz="1200" dirty="0"/>
              <a:t> = subStrUpdate.replace(/\]\]/g,'');//replaces ]] with space.</a:t>
            </a:r>
          </a:p>
          <a:p>
            <a:r>
              <a:rPr lang="en-US" sz="1200" dirty="0" err="1"/>
              <a:t>subStrUpdate</a:t>
            </a:r>
            <a:r>
              <a:rPr lang="en-US" sz="1200" dirty="0"/>
              <a:t> = subStrUpdate.replace(/\&lt;(.)*\"\&gt;/g,''); </a:t>
            </a:r>
          </a:p>
          <a:p>
            <a:r>
              <a:rPr lang="en-US" sz="1200" dirty="0"/>
              <a:t>subStrUpdate = subStrUpdate.replace(/\&lt;\/a\&gt;( )*/g,'');   </a:t>
            </a:r>
          </a:p>
          <a:p>
            <a:r>
              <a:rPr lang="en-US" sz="1200" dirty="0"/>
              <a:t>subStrUpdate = subStrUpdate.replace(/&amp;lt;/g,'\&lt;');</a:t>
            </a:r>
          </a:p>
          <a:p>
            <a:r>
              <a:rPr lang="en-US" sz="1200" dirty="0"/>
              <a:t>subStrUpdate = subStrUpdate.replace(/&amp;gt;/g,'\&gt;'); </a:t>
            </a:r>
          </a:p>
          <a:p>
            <a:r>
              <a:rPr lang="en-US" sz="1200" dirty="0"/>
              <a:t>subStrUpdate = subStrUpdate.replace(/&amp;quot;/g,'\"'); //replaces ]] with " sign.</a:t>
            </a:r>
          </a:p>
          <a:p>
            <a:r>
              <a:rPr lang="en-US" sz="1200" dirty="0"/>
              <a:t>subStrUpdate = subStrUpdate.replace(/&amp;amp;nbsp;/g,' ');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18200" y="1198601"/>
            <a:ext cx="5737225" cy="5036628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sz="1200" dirty="0" err="1"/>
              <a:t>htmlText</a:t>
            </a:r>
            <a:r>
              <a:rPr lang="en-US" sz="1200" dirty="0"/>
              <a:t> = htmlText.replace(subStr,</a:t>
            </a:r>
            <a:r>
              <a:rPr lang="en-US" sz="1200" dirty="0" err="1"/>
              <a:t>subStrUpdate</a:t>
            </a:r>
            <a:r>
              <a:rPr lang="en-US" sz="1200" dirty="0"/>
              <a:t>);</a:t>
            </a:r>
          </a:p>
          <a:p>
            <a:r>
              <a:rPr lang="en-US" sz="1200" dirty="0"/>
              <a:t>index1 = htmlText.indexOf("[[");</a:t>
            </a:r>
          </a:p>
          <a:p>
            <a:r>
              <a:rPr lang="en-US" sz="1200" dirty="0"/>
              <a:t>index2 = htmlText.indexOf("]]");</a:t>
            </a:r>
          </a:p>
          <a:p>
            <a:r>
              <a:rPr lang="en-US" sz="1200" dirty="0"/>
              <a:t>}</a:t>
            </a:r>
          </a:p>
          <a:p>
            <a:r>
              <a:rPr lang="en-US" sz="1200" dirty="0"/>
              <a:t>  htmlName = ssName+'.html';  </a:t>
            </a:r>
          </a:p>
          <a:p>
            <a:r>
              <a:rPr lang="en-US" sz="1200" dirty="0"/>
              <a:t>   //Get the folder instance of Multi-Format. If it does not exist, create it</a:t>
            </a:r>
          </a:p>
          <a:p>
            <a:r>
              <a:rPr lang="en-US" sz="1200" dirty="0"/>
              <a:t> try {</a:t>
            </a:r>
            <a:endParaRPr lang="da-DK" sz="1200" dirty="0"/>
          </a:p>
          <a:p>
            <a:r>
              <a:rPr lang="da-DK" sz="1200" dirty="0"/>
              <a:t>  folder = DriveApp.getFoldersByName('</a:t>
            </a:r>
            <a:r>
              <a:rPr lang="da-DK" sz="1200" dirty="0" err="1"/>
              <a:t>Multi</a:t>
            </a:r>
            <a:r>
              <a:rPr lang="da-DK" sz="1200" dirty="0"/>
              <a:t>-Format').</a:t>
            </a:r>
            <a:r>
              <a:rPr lang="da-DK" sz="1200" dirty="0" err="1"/>
              <a:t>next</a:t>
            </a:r>
            <a:r>
              <a:rPr lang="da-DK" sz="1200" dirty="0"/>
              <a:t>(); //</a:t>
            </a:r>
            <a:r>
              <a:rPr lang="da-DK" sz="1200" dirty="0" err="1"/>
              <a:t>getFolder</a:t>
            </a:r>
            <a:r>
              <a:rPr lang="da-DK" sz="1200" dirty="0"/>
              <a:t>('</a:t>
            </a:r>
            <a:r>
              <a:rPr lang="da-DK" sz="1200" dirty="0" err="1"/>
              <a:t>Multi</a:t>
            </a:r>
            <a:r>
              <a:rPr lang="da-DK" sz="1200" dirty="0"/>
              <a:t>-Format');</a:t>
            </a:r>
            <a:endParaRPr lang="en-US" sz="1200" dirty="0"/>
          </a:p>
          <a:p>
            <a:r>
              <a:rPr lang="en-US" sz="1200" dirty="0"/>
              <a:t>  }</a:t>
            </a:r>
          </a:p>
          <a:p>
            <a:r>
              <a:rPr lang="en-US" sz="1200" dirty="0"/>
              <a:t>   catch(exception){</a:t>
            </a:r>
            <a:endParaRPr lang="da-DK" sz="1200" dirty="0"/>
          </a:p>
          <a:p>
            <a:r>
              <a:rPr lang="da-DK" sz="1200" dirty="0"/>
              <a:t>  folder = DriveApp.createFolder('</a:t>
            </a:r>
            <a:r>
              <a:rPr lang="da-DK" sz="1200" dirty="0" err="1"/>
              <a:t>Multi</a:t>
            </a:r>
            <a:r>
              <a:rPr lang="da-DK" sz="1200" dirty="0"/>
              <a:t>-Format'); //.</a:t>
            </a:r>
            <a:r>
              <a:rPr lang="da-DK" sz="1200" dirty="0" err="1"/>
              <a:t>createFolder</a:t>
            </a:r>
            <a:r>
              <a:rPr lang="da-DK" sz="1200" dirty="0"/>
              <a:t>('</a:t>
            </a:r>
            <a:r>
              <a:rPr lang="da-DK" sz="1200" dirty="0" err="1"/>
              <a:t>Multi</a:t>
            </a:r>
            <a:r>
              <a:rPr lang="da-DK" sz="1200" dirty="0"/>
              <a:t>-Format');</a:t>
            </a:r>
            <a:endParaRPr lang="en-US" sz="1200" dirty="0"/>
          </a:p>
          <a:p>
            <a:r>
              <a:rPr lang="en-US" sz="1200" dirty="0"/>
              <a:t>  folder.setSharing(</a:t>
            </a:r>
            <a:r>
              <a:rPr lang="en-US" sz="1200" dirty="0" err="1"/>
              <a:t>DriveApp</a:t>
            </a:r>
            <a:r>
              <a:rPr lang="en-US" sz="1200" dirty="0"/>
              <a:t>.Access.ANYONE, DriveApp.Permission.VIEW);</a:t>
            </a:r>
          </a:p>
          <a:p>
            <a:r>
              <a:rPr lang="en-US" sz="1200" dirty="0"/>
              <a:t>   }</a:t>
            </a:r>
          </a:p>
          <a:p>
            <a:r>
              <a:rPr lang="en-US" sz="1200" dirty="0"/>
              <a:t>  //get folder ID this is used to establish the link</a:t>
            </a:r>
          </a:p>
          <a:p>
            <a:r>
              <a:rPr lang="en-US" sz="1200" dirty="0"/>
              <a:t> folderID = folder.getId();</a:t>
            </a:r>
          </a:p>
          <a:p>
            <a:r>
              <a:rPr lang="en-US" sz="1200" dirty="0"/>
              <a:t>   try</a:t>
            </a:r>
          </a:p>
          <a:p>
            <a:r>
              <a:rPr lang="en-US" sz="1200" dirty="0"/>
              <a:t>  {</a:t>
            </a:r>
          </a:p>
          <a:p>
            <a:r>
              <a:rPr lang="en-US" sz="1200" dirty="0"/>
              <a:t>   </a:t>
            </a:r>
            <a:r>
              <a:rPr lang="en-US" sz="1200" dirty="0" err="1"/>
              <a:t>htmlFile</a:t>
            </a:r>
            <a:r>
              <a:rPr lang="en-US" sz="1200" dirty="0"/>
              <a:t>=folder.getFilesByName(</a:t>
            </a:r>
            <a:r>
              <a:rPr lang="en-US" sz="1200" dirty="0" err="1"/>
              <a:t>htmlName</a:t>
            </a:r>
            <a:r>
              <a:rPr lang="en-US" sz="1200" dirty="0"/>
              <a:t>).next() ; //gets the existing file</a:t>
            </a:r>
          </a:p>
          <a:p>
            <a:r>
              <a:rPr lang="en-US" sz="1200" dirty="0"/>
              <a:t>   folder.</a:t>
            </a:r>
            <a:r>
              <a:rPr lang="en-US" sz="1200" dirty="0" err="1"/>
              <a:t>removeFile</a:t>
            </a:r>
            <a:r>
              <a:rPr lang="en-US" sz="1200" dirty="0"/>
              <a:t>(</a:t>
            </a:r>
            <a:r>
              <a:rPr lang="en-US" sz="1200" dirty="0" err="1"/>
              <a:t>htmlFile</a:t>
            </a:r>
            <a:r>
              <a:rPr lang="en-US" sz="1200" dirty="0"/>
              <a:t>);//removes the existing file</a:t>
            </a:r>
          </a:p>
          <a:p>
            <a:r>
              <a:rPr lang="en-US" sz="1200" dirty="0"/>
              <a:t>   </a:t>
            </a:r>
            <a:r>
              <a:rPr lang="en-US" sz="1200" dirty="0" err="1"/>
              <a:t>htmlFile</a:t>
            </a:r>
            <a:r>
              <a:rPr lang="en-US" sz="1200" dirty="0"/>
              <a:t> = folder.createFile(</a:t>
            </a:r>
            <a:r>
              <a:rPr lang="en-US" sz="1200" dirty="0" err="1"/>
              <a:t>htmlName</a:t>
            </a:r>
            <a:r>
              <a:rPr lang="en-US" sz="1200" dirty="0"/>
              <a:t>, </a:t>
            </a:r>
            <a:r>
              <a:rPr lang="en-US" sz="1200" dirty="0" err="1"/>
              <a:t>htmlText</a:t>
            </a:r>
            <a:r>
              <a:rPr lang="en-US" sz="1200" dirty="0"/>
              <a:t>,</a:t>
            </a:r>
            <a:r>
              <a:rPr lang="en-US" sz="1200" dirty="0" err="1"/>
              <a:t>MimeType</a:t>
            </a:r>
            <a:r>
              <a:rPr lang="en-US" sz="1200" dirty="0"/>
              <a:t>.HTML);//creates the new/updated file with same name</a:t>
            </a:r>
          </a:p>
          <a:p>
            <a:r>
              <a:rPr lang="en-US" sz="1200" dirty="0"/>
              <a:t>   }</a:t>
            </a:r>
          </a:p>
          <a:p>
            <a:r>
              <a:rPr lang="en-US" sz="1200" dirty="0"/>
              <a:t> catch(exception)</a:t>
            </a:r>
          </a:p>
          <a:p>
            <a:r>
              <a:rPr lang="en-US" sz="1200" dirty="0"/>
              <a:t>   {</a:t>
            </a:r>
          </a:p>
          <a:p>
            <a:r>
              <a:rPr lang="en-US" sz="1200" dirty="0"/>
              <a:t>   </a:t>
            </a:r>
            <a:r>
              <a:rPr lang="en-US" sz="1200" dirty="0" err="1"/>
              <a:t>htmlFile</a:t>
            </a:r>
            <a:r>
              <a:rPr lang="en-US" sz="1200" dirty="0"/>
              <a:t> = folder.createFile(</a:t>
            </a:r>
            <a:r>
              <a:rPr lang="en-US" sz="1200" dirty="0" err="1"/>
              <a:t>htmlName</a:t>
            </a:r>
            <a:r>
              <a:rPr lang="en-US" sz="1200" dirty="0"/>
              <a:t>, </a:t>
            </a:r>
            <a:r>
              <a:rPr lang="en-US" sz="1200" dirty="0" err="1"/>
              <a:t>htmlText</a:t>
            </a:r>
            <a:r>
              <a:rPr lang="en-US" sz="1200" dirty="0"/>
              <a:t>,</a:t>
            </a:r>
            <a:r>
              <a:rPr lang="en-US" sz="1200" dirty="0" err="1"/>
              <a:t>MimeType</a:t>
            </a:r>
            <a:r>
              <a:rPr lang="en-US" sz="1200" dirty="0"/>
              <a:t>.HTML);//creates a new file</a:t>
            </a:r>
          </a:p>
          <a:p>
            <a:r>
              <a:rPr lang="en-US" sz="1200" dirty="0"/>
              <a:t>   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0802" y="555625"/>
            <a:ext cx="3001726" cy="40005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995321"/>
                </a:solidFill>
              </a:rPr>
              <a:t>Code Samples Cont...</a:t>
            </a:r>
            <a:endParaRPr lang="en-US" sz="2000" b="1">
              <a:solidFill>
                <a:srgbClr val="9953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691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035" y="692932"/>
            <a:ext cx="10979150" cy="52322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2800" b="1" dirty="0">
                <a:solidFill>
                  <a:srgbClr val="995321"/>
                </a:solidFill>
              </a:rPr>
              <a:t>Samples of Multi-format: Video, Equation, Hyperlink, Table. ​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 l="-51" t="47253" r="51" b="83"/>
          <a:stretch>
            <a:fillRect/>
          </a:stretch>
        </p:blipFill>
        <p:spPr>
          <a:xfrm>
            <a:off x="658102" y="1841383"/>
            <a:ext cx="3257645" cy="14262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rcRect l="-234" t="449" r="26758" b="-449"/>
          <a:stretch>
            <a:fillRect/>
          </a:stretch>
        </p:blipFill>
        <p:spPr>
          <a:xfrm>
            <a:off x="8833277" y="1844165"/>
            <a:ext cx="2498725" cy="15679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rcRect l="1955" t="-242" r="681" b="71903"/>
          <a:stretch>
            <a:fillRect/>
          </a:stretch>
        </p:blipFill>
        <p:spPr>
          <a:xfrm>
            <a:off x="710798" y="3976285"/>
            <a:ext cx="3235325" cy="1650123"/>
          </a:xfrm>
          <a:prstGeom prst="rect">
            <a:avLst/>
          </a:prstGeom>
        </p:spPr>
      </p:pic>
      <p:pic>
        <p:nvPicPr>
          <p:cNvPr id="17" name="Picture 16" descr="Screen Shot 2015-07-23 at 1.44.03 AM.png"/>
          <p:cNvPicPr>
            <a:picLocks noChangeAspect="1"/>
          </p:cNvPicPr>
          <p:nvPr/>
        </p:nvPicPr>
        <p:blipFill>
          <a:blip r:embed="rId6"/>
          <a:srcRect l="674" t="80471" r="-52" b="353"/>
          <a:stretch>
            <a:fillRect/>
          </a:stretch>
        </p:blipFill>
        <p:spPr>
          <a:xfrm>
            <a:off x="4417776" y="4067531"/>
            <a:ext cx="6017264" cy="1800225"/>
          </a:xfrm>
          <a:prstGeom prst="rect">
            <a:avLst/>
          </a:prstGeom>
        </p:spPr>
      </p:pic>
      <p:pic>
        <p:nvPicPr>
          <p:cNvPr id="18" name="Picture 17" descr="Screen Shot 2015-07-23 at 1.44.03 AM.png"/>
          <p:cNvPicPr>
            <a:picLocks noChangeAspect="1"/>
          </p:cNvPicPr>
          <p:nvPr/>
        </p:nvPicPr>
        <p:blipFill>
          <a:blip r:embed="rId6"/>
          <a:srcRect l="52" t="16843" r="36601" b="23569"/>
          <a:stretch>
            <a:fillRect/>
          </a:stretch>
        </p:blipFill>
        <p:spPr>
          <a:xfrm>
            <a:off x="4024952" y="1697014"/>
            <a:ext cx="4229100" cy="197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77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342" y="845655"/>
            <a:ext cx="9601196" cy="1303867"/>
          </a:xfrm>
        </p:spPr>
        <p:txBody>
          <a:bodyPr/>
          <a:lstStyle/>
          <a:p>
            <a:r>
              <a:rPr lang="en-US" dirty="0">
                <a:solidFill>
                  <a:srgbClr val="995321"/>
                </a:solidFill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738" y="2600325"/>
            <a:ext cx="11091364" cy="344963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>
                <a:solidFill>
                  <a:srgbClr val="000000"/>
                </a:solidFill>
                <a:latin typeface="Garamond" charset="0"/>
              </a:rPr>
              <a:t>This approach creates a tailored Google form </a:t>
            </a:r>
          </a:p>
          <a:p>
            <a:pPr algn="just"/>
            <a:endParaRPr lang="en-US" sz="2000" dirty="0">
              <a:solidFill>
                <a:srgbClr val="84461E"/>
              </a:solidFill>
              <a:latin typeface="Garamond" charset="0"/>
            </a:endParaRPr>
          </a:p>
          <a:p>
            <a:pPr algn="just"/>
            <a:r>
              <a:rPr lang="en-US" dirty="0">
                <a:solidFill>
                  <a:srgbClr val="000000"/>
                </a:solidFill>
                <a:latin typeface="Garamond" charset="0"/>
              </a:rPr>
              <a:t>Provides a user-friendly free / low cost solution  to enable the use of graph, links, videos, images, tables and many other. </a:t>
            </a:r>
          </a:p>
          <a:p>
            <a:pPr algn="just"/>
            <a:endParaRPr lang="en-US" sz="2000" dirty="0">
              <a:solidFill>
                <a:srgbClr val="84461E"/>
              </a:solidFill>
              <a:latin typeface="Garamond" charset="0"/>
            </a:endParaRPr>
          </a:p>
          <a:p>
            <a:pPr algn="just"/>
            <a:r>
              <a:rPr lang="en-US" dirty="0">
                <a:solidFill>
                  <a:srgbClr val="000000"/>
                </a:solidFill>
                <a:latin typeface="Garamond" charset="0"/>
              </a:rPr>
              <a:t>This leads to a more user friendly interface Forms suitable for the inclusion of all course questions such as Math, Chemistry, Physics or any other subject area in a free Online Homework / Quiz System.</a:t>
            </a:r>
          </a:p>
        </p:txBody>
      </p:sp>
    </p:spTree>
    <p:extLst>
      <p:ext uri="{BB962C8B-B14F-4D97-AF65-F5344CB8AC3E}">
        <p14:creationId xmlns:p14="http://schemas.microsoft.com/office/powerpoint/2010/main" val="2867483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4116" y="1228725"/>
            <a:ext cx="10929084" cy="501650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400" dirty="0"/>
              <a:t> </a:t>
            </a:r>
            <a:r>
              <a:rPr lang="en-US" sz="1600" dirty="0"/>
              <a:t>I. Elaine Allen and Jeff Seaman. “Learning on demand online education in the United States, 2009”. Needham, Mass.: </a:t>
            </a:r>
            <a:r>
              <a:rPr lang="en-US" sz="1600" dirty="0" err="1"/>
              <a:t>SloanConsortium</a:t>
            </a:r>
            <a:r>
              <a:rPr lang="en-US" sz="1600" dirty="0"/>
              <a:t>. 2010. http://files.eric.ed.gov/fulltext/ED529931.pdf</a:t>
            </a:r>
            <a:endParaRPr lang="en-US" sz="1600" dirty="0">
              <a:hlinkClick r:id="rId3"/>
            </a:endParaRPr>
          </a:p>
          <a:p>
            <a:endParaRPr lang="en-US" sz="1600" dirty="0"/>
          </a:p>
          <a:p>
            <a:r>
              <a:rPr lang="en-US" sz="1400" dirty="0"/>
              <a:t> </a:t>
            </a:r>
            <a:r>
              <a:rPr lang="en-US" sz="1600" dirty="0"/>
              <a:t>Google Developers. “Apps Script”. 2014 https://developers.google.com/apps-script/</a:t>
            </a:r>
            <a:endParaRPr lang="en-US" sz="1600" dirty="0">
              <a:hlinkClick r:id="rId4"/>
            </a:endParaRPr>
          </a:p>
          <a:p>
            <a:endParaRPr lang="en-US" sz="1600" dirty="0">
              <a:hlinkClick r:id="rId4"/>
            </a:endParaRPr>
          </a:p>
          <a:p>
            <a:r>
              <a:rPr lang="en-US" sz="1600" dirty="0"/>
              <a:t>Scott Bonham, Robert Beichner and Duane Deardorff. “Online homework: Does it make a difference?” The Physics Teacher Phys. Teach., 39,293-293. 2001</a:t>
            </a:r>
          </a:p>
          <a:p>
            <a:endParaRPr lang="en-US" sz="1600" dirty="0"/>
          </a:p>
          <a:p>
            <a:r>
              <a:rPr lang="en-US" sz="1600" dirty="0"/>
              <a:t>[James Eichmiller. “Google Forms with Images”. Making Technology Work at School. Dec. 7, 2012. http://tech-in  school.blogspot.</a:t>
            </a:r>
            <a:r>
              <a:rPr lang="en-US" sz="1600" dirty="0" err="1"/>
              <a:t>ca</a:t>
            </a:r>
            <a:r>
              <a:rPr lang="en-US" sz="1600" dirty="0"/>
              <a:t>/2012/12/</a:t>
            </a:r>
            <a:r>
              <a:rPr lang="en-US" sz="1600" dirty="0" err="1"/>
              <a:t>googleforms</a:t>
            </a:r>
            <a:r>
              <a:rPr lang="en-US" sz="1600" dirty="0"/>
              <a:t>-with-images.html</a:t>
            </a:r>
          </a:p>
          <a:p>
            <a:endParaRPr lang="en-US" sz="1600" dirty="0"/>
          </a:p>
          <a:p>
            <a:r>
              <a:rPr lang="en-US" sz="1400" dirty="0"/>
              <a:t> </a:t>
            </a:r>
            <a:r>
              <a:rPr lang="en-US" sz="1600" dirty="0"/>
              <a:t>James Eichmiller. “Update to Google Forms with </a:t>
            </a:r>
            <a:r>
              <a:rPr lang="fr-FR" sz="1600" dirty="0"/>
              <a:t>Images</a:t>
            </a:r>
            <a:r>
              <a:rPr lang="en-US" sz="1600" dirty="0"/>
              <a:t>”</a:t>
            </a:r>
            <a:r>
              <a:rPr lang="fr-FR" sz="1600" dirty="0"/>
              <a:t>. </a:t>
            </a:r>
            <a:r>
              <a:rPr lang="fr-FR" sz="1600" dirty="0" err="1"/>
              <a:t>Feb</a:t>
            </a:r>
            <a:r>
              <a:rPr lang="fr-FR" sz="1600" dirty="0"/>
              <a:t> 24, 2013. http://tech-inschool.</a:t>
            </a:r>
            <a:r>
              <a:rPr lang="en-US" sz="1600" dirty="0"/>
              <a:t>blogspot.com/2013/02/update-to-googleforms-with-images.html</a:t>
            </a:r>
            <a:endParaRPr lang="en-US" sz="1600" dirty="0">
              <a:hlinkClick r:id="rId5"/>
            </a:endParaRPr>
          </a:p>
          <a:p>
            <a:endParaRPr lang="en-US" sz="1600" dirty="0">
              <a:hlinkClick r:id="rId5"/>
            </a:endParaRPr>
          </a:p>
          <a:p>
            <a:r>
              <a:rPr lang="en-US" sz="1600" dirty="0"/>
              <a:t>Margaret Heller. “Taking Google Forms to the Next Level”. ACRL TechConnect Blog. Nov. 26, 2012. http://acrl.ala.org/techconnect/?p=2343</a:t>
            </a:r>
            <a:endParaRPr lang="en-US" sz="1600" dirty="0">
              <a:hlinkClick r:id="rId6"/>
            </a:endParaRPr>
          </a:p>
          <a:p>
            <a:endParaRPr lang="en-US" sz="1600" dirty="0">
              <a:hlinkClick r:id="rId6"/>
            </a:endParaRPr>
          </a:p>
          <a:p>
            <a:r>
              <a:rPr lang="en-US" sz="1400" dirty="0"/>
              <a:t> </a:t>
            </a:r>
            <a:r>
              <a:rPr lang="en-US" sz="1600" dirty="0"/>
              <a:t>Alice Keeler. “Google Docs: Mark As Graded”. Teacher Tech. Jan. 4, 2015. http://www.alicekeeler.com/teachertech/2015/01/04/g</a:t>
            </a:r>
          </a:p>
          <a:p>
            <a:r>
              <a:rPr lang="en-US" sz="1600" dirty="0" err="1"/>
              <a:t>oogle</a:t>
            </a:r>
            <a:r>
              <a:rPr lang="en-US" sz="1600" dirty="0"/>
              <a:t>-docs-mark-as-graded/</a:t>
            </a:r>
          </a:p>
          <a:p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3787458" y="490801"/>
            <a:ext cx="4548187" cy="646331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3600" b="1" dirty="0">
                <a:solidFill>
                  <a:srgbClr val="B15E28"/>
                </a:solidFill>
              </a:rPr>
              <a:t>References</a:t>
            </a:r>
            <a:endParaRPr lang="en-US" sz="3600" b="1"/>
          </a:p>
        </p:txBody>
      </p:sp>
    </p:spTree>
    <p:extLst>
      <p:ext uri="{BB962C8B-B14F-4D97-AF65-F5344CB8AC3E}">
        <p14:creationId xmlns:p14="http://schemas.microsoft.com/office/powerpoint/2010/main" val="3949082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931484"/>
            <a:ext cx="9601200" cy="978729"/>
          </a:xfrm>
        </p:spPr>
        <p:txBody>
          <a:bodyPr/>
          <a:lstStyle/>
          <a:p>
            <a:r>
              <a:rPr lang="en-US" dirty="0" smtClean="0"/>
              <a:t>Acknowledgement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b="1" dirty="0">
                <a:solidFill>
                  <a:srgbClr val="84461E"/>
                </a:solidFill>
              </a:rPr>
              <a:t>Benedict College SURI 2015</a:t>
            </a:r>
          </a:p>
          <a:p>
            <a:endParaRPr lang="en-US" b="1" dirty="0">
              <a:solidFill>
                <a:srgbClr val="84461E"/>
              </a:solidFill>
            </a:endParaRPr>
          </a:p>
          <a:p>
            <a:r>
              <a:rPr lang="en-US" sz="2800" b="1" dirty="0">
                <a:solidFill>
                  <a:srgbClr val="84461E"/>
                </a:solidFill>
              </a:rPr>
              <a:t>Dr. Hong Jiang</a:t>
            </a:r>
          </a:p>
          <a:p>
            <a:endParaRPr lang="en-US" b="1" dirty="0">
              <a:solidFill>
                <a:srgbClr val="84461E"/>
              </a:solidFill>
            </a:endParaRPr>
          </a:p>
          <a:p>
            <a:r>
              <a:rPr lang="en-US" sz="2800" b="1" dirty="0">
                <a:solidFill>
                  <a:srgbClr val="84461E"/>
                </a:solidFill>
                <a:latin typeface="Garamond" charset="0"/>
                <a:cs typeface="Arial" charset="0"/>
              </a:rPr>
              <a:t>Dr. Samir S. Raychoudhury</a:t>
            </a:r>
          </a:p>
          <a:p>
            <a:endParaRPr lang="en-US" sz="2800" b="1" dirty="0">
              <a:solidFill>
                <a:srgbClr val="84461E"/>
              </a:solidFill>
              <a:latin typeface="Garamond" charset="0"/>
              <a:cs typeface="Arial" charset="0"/>
            </a:endParaRPr>
          </a:p>
          <a:p>
            <a:r>
              <a:rPr lang="en-US" sz="2800" b="1" dirty="0">
                <a:solidFill>
                  <a:srgbClr val="84461E"/>
                </a:solidFill>
                <a:latin typeface="Garamond" charset="0"/>
              </a:rPr>
              <a:t>NSF Grant # HRD-1436222.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19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uestion-comments-concerns-customer-service-500x5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978" y="851646"/>
            <a:ext cx="6144908" cy="513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209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0375" y="614363"/>
            <a:ext cx="8624888" cy="651373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663716"/>
                </a:solidFill>
              </a:rPr>
              <a:t>Online Homework/Quiz 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1742" y="2797726"/>
            <a:ext cx="4733925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solidFill>
                  <a:srgbClr val="262626"/>
                </a:solidFill>
                <a:latin typeface="Garamond" charset="0"/>
              </a:rPr>
              <a:t>Advantages:</a:t>
            </a:r>
          </a:p>
          <a:p>
            <a:endParaRPr lang="en-US" sz="2400" b="1">
              <a:solidFill>
                <a:srgbClr val="262626"/>
              </a:solidFill>
              <a:latin typeface="Garamond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  <a:latin typeface="Garamond" charset="0"/>
              </a:rPr>
              <a:t>Time Efficient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  <a:latin typeface="Garamond" charset="0"/>
              </a:rPr>
              <a:t>Easy Organization/Manageable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  <a:latin typeface="Garamond" charset="0"/>
              </a:rPr>
              <a:t>Convenience and Flexibility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  <a:latin typeface="Garamond" charset="0"/>
              </a:rPr>
              <a:t>Cost Effective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  <a:latin typeface="Garamond" charset="0"/>
              </a:rPr>
              <a:t>Environment Friendly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84461E"/>
              </a:solidFill>
              <a:latin typeface="Garamond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8270" y="2791749"/>
            <a:ext cx="4543989" cy="2862322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sz="2400" b="1" dirty="0">
                <a:solidFill>
                  <a:srgbClr val="262626"/>
                </a:solidFill>
              </a:rPr>
              <a:t>Disadvantages:</a:t>
            </a:r>
            <a:r>
              <a:rPr lang="en-US" sz="2400" b="1" dirty="0">
                <a:solidFill>
                  <a:srgbClr val="84461E"/>
                </a:solidFill>
              </a:rPr>
              <a:t>​</a:t>
            </a:r>
          </a:p>
          <a:p>
            <a:endParaRPr lang="en-US" dirty="0">
              <a:solidFill>
                <a:srgbClr val="84461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</a:rPr>
              <a:t>Not Cheat-Proof​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</a:rPr>
              <a:t>Grading Problem​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</a:rPr>
              <a:t>Timely Maintenance Required​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</a:rPr>
              <a:t>Need to be a Computer Literate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84461E"/>
                </a:solidFill>
              </a:rPr>
              <a:t>Expensive​</a:t>
            </a:r>
          </a:p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08052" y="1570322"/>
            <a:ext cx="10386088" cy="52322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2400" b="1" dirty="0"/>
              <a:t>Motivation:</a:t>
            </a:r>
            <a:r>
              <a:rPr lang="en-US" sz="2800" dirty="0"/>
              <a:t> </a:t>
            </a:r>
            <a:r>
              <a:rPr lang="en-US" sz="2400" dirty="0"/>
              <a:t>To create an affordable and efficient Online Homework/Quiz System.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313922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Minimizing the Disadvantage of High Cost</a:t>
            </a:r>
            <a:br>
              <a:rPr lang="en-US" sz="3200" dirty="0"/>
            </a:br>
            <a:r>
              <a:rPr lang="en-US" sz="2400" dirty="0"/>
              <a:t>with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200" dirty="0">
                <a:solidFill>
                  <a:srgbClr val="BA771E"/>
                </a:solidFill>
                <a:latin typeface="Garamond" charset="0"/>
              </a:rPr>
              <a:t>Google Docs Package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Why choose Google Docs Package?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84461E"/>
                </a:solidFill>
              </a:rPr>
              <a:t>Free of Cost</a:t>
            </a:r>
          </a:p>
          <a:p>
            <a:r>
              <a:rPr lang="en-US" dirty="0">
                <a:solidFill>
                  <a:srgbClr val="84461E"/>
                </a:solidFill>
              </a:rPr>
              <a:t>Easy to maintain and update</a:t>
            </a:r>
          </a:p>
          <a:p>
            <a:r>
              <a:rPr lang="en-US" dirty="0">
                <a:solidFill>
                  <a:srgbClr val="84461E"/>
                </a:solidFill>
              </a:rPr>
              <a:t>Multiple Free Tutorial/ </a:t>
            </a:r>
            <a:r>
              <a:rPr lang="en-US" dirty="0">
                <a:solidFill>
                  <a:srgbClr val="84461E"/>
                </a:solidFill>
                <a:latin typeface="Garamond" charset="0"/>
              </a:rPr>
              <a:t>Online Support</a:t>
            </a:r>
          </a:p>
          <a:p>
            <a:r>
              <a:rPr lang="en-US" dirty="0">
                <a:solidFill>
                  <a:srgbClr val="84461E"/>
                </a:solidFill>
              </a:rPr>
              <a:t>Customizable </a:t>
            </a:r>
          </a:p>
          <a:p>
            <a:r>
              <a:rPr lang="en-US" dirty="0">
                <a:solidFill>
                  <a:srgbClr val="84461E"/>
                </a:solidFill>
              </a:rPr>
              <a:t>Familiar Platform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731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969" y="1212850"/>
            <a:ext cx="10874831" cy="728663"/>
          </a:xfrm>
        </p:spPr>
        <p:txBody>
          <a:bodyPr>
            <a:noAutofit/>
          </a:bodyPr>
          <a:lstStyle/>
          <a:p>
            <a:r>
              <a:rPr lang="en-US" sz="2400" b="1" dirty="0"/>
              <a:t>Examples of Use of Google Docs Package in the Online Homework/Quiz System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84461E"/>
                </a:solidFill>
              </a:rPr>
              <a:t>Google Spreadsheets to record collected answers</a:t>
            </a:r>
          </a:p>
          <a:p>
            <a:r>
              <a:rPr lang="en-US" dirty="0">
                <a:solidFill>
                  <a:srgbClr val="84461E"/>
                </a:solidFill>
              </a:rPr>
              <a:t>Google Drive to store Data free of cost</a:t>
            </a:r>
          </a:p>
          <a:p>
            <a:r>
              <a:rPr lang="en-US" dirty="0">
                <a:solidFill>
                  <a:srgbClr val="84461E"/>
                </a:solidFill>
              </a:rPr>
              <a:t>Gmail to connect the system with your emails</a:t>
            </a:r>
          </a:p>
          <a:p>
            <a:r>
              <a:rPr lang="en-US" b="1" dirty="0">
                <a:solidFill>
                  <a:srgbClr val="582F14"/>
                </a:solidFill>
              </a:rPr>
              <a:t>Google Form as the main interface of Interaction/ Data Collection</a:t>
            </a:r>
            <a:endParaRPr lang="en-US" b="1" dirty="0" err="1">
              <a:solidFill>
                <a:srgbClr val="582F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893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382" y="1245169"/>
            <a:ext cx="10847388" cy="79473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Garamond" charset="0"/>
              </a:rPr>
              <a:t>Drawback of using Google Form as the interface</a:t>
            </a:r>
            <a:endParaRPr lang="en-US" sz="2800" b="1">
              <a:solidFill>
                <a:srgbClr val="000000"/>
              </a:solidFill>
              <a:latin typeface="Garamon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 </a:t>
            </a:r>
            <a:r>
              <a:rPr lang="en-US" sz="2800" b="1" dirty="0"/>
              <a:t>  </a:t>
            </a:r>
            <a:r>
              <a:rPr lang="en-US" b="1" dirty="0"/>
              <a:t> Lack of Multi-Format</a:t>
            </a:r>
          </a:p>
          <a:p>
            <a:pPr lvl="1"/>
            <a:r>
              <a:rPr lang="en-US" dirty="0">
                <a:solidFill>
                  <a:srgbClr val="995321"/>
                </a:solidFill>
              </a:rPr>
              <a:t>Video and Image options recently added</a:t>
            </a:r>
          </a:p>
          <a:p>
            <a:pPr lvl="1"/>
            <a:r>
              <a:rPr lang="en-US" dirty="0">
                <a:solidFill>
                  <a:srgbClr val="995321"/>
                </a:solidFill>
              </a:rPr>
              <a:t>Use of any other Multi-format restricted</a:t>
            </a:r>
          </a:p>
          <a:p>
            <a:pPr lvl="1"/>
            <a:endParaRPr lang="en-US" dirty="0">
              <a:solidFill>
                <a:srgbClr val="995321"/>
              </a:solidFill>
            </a:endParaRPr>
          </a:p>
          <a:p>
            <a:pPr marL="457200" lvl="1" indent="0">
              <a:buNone/>
            </a:pPr>
            <a:r>
              <a:rPr lang="en-US" sz="2400" b="1" dirty="0">
                <a:solidFill>
                  <a:srgbClr val="262626"/>
                </a:solidFill>
              </a:rPr>
              <a:t>Possible Solution</a:t>
            </a:r>
          </a:p>
          <a:p>
            <a:pPr lvl="1"/>
            <a:r>
              <a:rPr lang="en-US" dirty="0">
                <a:solidFill>
                  <a:srgbClr val="995321"/>
                </a:solidFill>
              </a:rPr>
              <a:t>Google allows users to access the code and modify it.</a:t>
            </a:r>
          </a:p>
          <a:p>
            <a:pPr lvl="1"/>
            <a:r>
              <a:rPr lang="en-US" dirty="0">
                <a:solidFill>
                  <a:srgbClr val="995321"/>
                </a:solidFill>
              </a:rPr>
              <a:t>It gives us an option of being able to create a customized multi format form.</a:t>
            </a:r>
          </a:p>
        </p:txBody>
      </p:sp>
    </p:spTree>
    <p:extLst>
      <p:ext uri="{BB962C8B-B14F-4D97-AF65-F5344CB8AC3E}">
        <p14:creationId xmlns:p14="http://schemas.microsoft.com/office/powerpoint/2010/main" val="3220322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0920" y="527588"/>
            <a:ext cx="9281224" cy="584775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3200" b="1" dirty="0">
                <a:solidFill>
                  <a:srgbClr val="995321"/>
                </a:solidFill>
              </a:rPr>
              <a:t>Design Process of Multimedia Form Service​</a:t>
            </a:r>
          </a:p>
        </p:txBody>
      </p:sp>
      <p:pic>
        <p:nvPicPr>
          <p:cNvPr id="6" name="Picture 5" descr="desig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767" y="1365991"/>
            <a:ext cx="9167974" cy="475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24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07-23 at 12.40.18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386" y="1784113"/>
            <a:ext cx="4858555" cy="3121025"/>
          </a:xfrm>
          <a:prstGeom prst="rect">
            <a:avLst/>
          </a:prstGeom>
        </p:spPr>
      </p:pic>
      <p:pic>
        <p:nvPicPr>
          <p:cNvPr id="4" name="Picture 3" descr="Screen Shot 2015-07-23 at 12.43.02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4543" y="1542528"/>
            <a:ext cx="4473385" cy="2921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1936843" y="1883036"/>
            <a:ext cx="6424684" cy="2804613"/>
          </a:xfrm>
          <a:prstGeom prst="straightConnector1">
            <a:avLst/>
          </a:prstGeom>
          <a:ln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TextBox 5"/>
          <p:cNvSpPr txBox="1"/>
          <p:nvPr/>
        </p:nvSpPr>
        <p:spPr>
          <a:xfrm>
            <a:off x="2875697" y="627063"/>
            <a:ext cx="6035675" cy="461665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2400" b="1" dirty="0">
                <a:solidFill>
                  <a:srgbClr val="995321"/>
                </a:solidFill>
              </a:rPr>
              <a:t>Extracting the customized HTML code</a:t>
            </a:r>
            <a:endParaRPr lang="en-US" sz="2400" b="1">
              <a:solidFill>
                <a:srgbClr val="99532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16090" y="5281233"/>
            <a:ext cx="8693836" cy="40011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sz="2000" dirty="0"/>
              <a:t>Fig: </a:t>
            </a:r>
            <a:r>
              <a:rPr lang="en-US" sz="1600" dirty="0"/>
              <a:t>HTML Code generated using website - "</a:t>
            </a:r>
            <a:r>
              <a:rPr lang="en-US" sz="1600" dirty="0">
                <a:latin typeface="Garamond" charset="0"/>
              </a:rPr>
              <a:t>http://4html.net/Online-text-to-HTML-converter-831.html"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84588" y="4786313"/>
            <a:ext cx="4957762" cy="40011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endParaRPr lang="en-US" sz="2000" b="1" err="1"/>
          </a:p>
        </p:txBody>
      </p:sp>
    </p:spTree>
    <p:extLst>
      <p:ext uri="{BB962C8B-B14F-4D97-AF65-F5344CB8AC3E}">
        <p14:creationId xmlns:p14="http://schemas.microsoft.com/office/powerpoint/2010/main" val="1772968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07-23 at 1.40.47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88" y="2093913"/>
            <a:ext cx="5568476" cy="33353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48899" y="743424"/>
            <a:ext cx="5214108" cy="2646878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2400" b="1" dirty="0">
                <a:solidFill>
                  <a:srgbClr val="995321"/>
                </a:solidFill>
                <a:latin typeface="Garamond"/>
              </a:rPr>
              <a:t>Other free resources /links available:</a:t>
            </a:r>
            <a:r>
              <a:rPr lang="en-US" sz="2400" dirty="0">
                <a:solidFill>
                  <a:srgbClr val="995321"/>
                </a:solidFill>
                <a:latin typeface="Garamond"/>
              </a:rPr>
              <a:t>​</a:t>
            </a:r>
          </a:p>
          <a:p>
            <a:pPr algn="ctr"/>
            <a:endParaRPr lang="en-US" sz="2400" dirty="0">
              <a:solidFill>
                <a:srgbClr val="995321"/>
              </a:solidFill>
              <a:latin typeface="Garamond"/>
            </a:endParaRPr>
          </a:p>
          <a:p>
            <a:r>
              <a:rPr lang="en-US" sz="2000" dirty="0">
                <a:latin typeface="Garamond"/>
                <a:hlinkClick r:id="rId4"/>
              </a:rPr>
              <a:t>http://bestonlinehtmleditor.com</a:t>
            </a:r>
            <a:r>
              <a:rPr lang="en-US" sz="2000" dirty="0">
                <a:latin typeface="Calibri"/>
              </a:rPr>
              <a:t>​</a:t>
            </a:r>
          </a:p>
          <a:p>
            <a:r>
              <a:rPr lang="en-US" sz="2000" dirty="0"/>
              <a:t>http://html-color-codes.info/html-editor/​</a:t>
            </a:r>
          </a:p>
          <a:p>
            <a:r>
              <a:rPr lang="en-US" sz="2000" dirty="0"/>
              <a:t>http://www.html.am/html-editors/​</a:t>
            </a:r>
          </a:p>
          <a:p>
            <a:r>
              <a:rPr lang="en-US" sz="2000" dirty="0">
                <a:hlinkClick r:id="rId5"/>
              </a:rPr>
              <a:t>http://www.quackit.com/html/online</a:t>
            </a:r>
            <a:r>
              <a:rPr lang="en-US" sz="2000" dirty="0"/>
              <a:t>-html-editor/​</a:t>
            </a:r>
          </a:p>
          <a:p>
            <a:r>
              <a:rPr lang="en-US" dirty="0"/>
              <a:t>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101" y="410774"/>
            <a:ext cx="2743200" cy="52322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2800" dirty="0">
                <a:solidFill>
                  <a:srgbClr val="995321"/>
                </a:solidFill>
              </a:rPr>
              <a:t>Cont...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9438" y="5485121"/>
            <a:ext cx="7654641" cy="369332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n-US" dirty="0"/>
              <a:t>Fig: HTML Code generated using website - "</a:t>
            </a:r>
            <a:r>
              <a:rPr lang="en-US" dirty="0">
                <a:latin typeface="Garamond" charset="0"/>
              </a:rPr>
              <a:t>https://www.mathjax.org/"</a:t>
            </a:r>
          </a:p>
        </p:txBody>
      </p:sp>
    </p:spTree>
    <p:extLst>
      <p:ext uri="{BB962C8B-B14F-4D97-AF65-F5344CB8AC3E}">
        <p14:creationId xmlns:p14="http://schemas.microsoft.com/office/powerpoint/2010/main" val="2803882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rcRect l="82" t="54" r="5949" b="19945"/>
          <a:stretch>
            <a:fillRect/>
          </a:stretch>
        </p:blipFill>
        <p:spPr>
          <a:xfrm>
            <a:off x="2278739" y="2273277"/>
            <a:ext cx="7141221" cy="3165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4779" y="1199072"/>
            <a:ext cx="8321241" cy="40011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2000" b="1" dirty="0">
                <a:solidFill>
                  <a:srgbClr val="84461E"/>
                </a:solidFill>
              </a:rPr>
              <a:t>Using "Help" Label in Google Form to input the desired HTML code</a:t>
            </a:r>
          </a:p>
        </p:txBody>
      </p:sp>
    </p:spTree>
    <p:extLst>
      <p:ext uri="{BB962C8B-B14F-4D97-AF65-F5344CB8AC3E}">
        <p14:creationId xmlns:p14="http://schemas.microsoft.com/office/powerpoint/2010/main" val="26911319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</TotalTime>
  <Words>719</Words>
  <Application>Microsoft Office PowerPoint</Application>
  <PresentationFormat>Widescreen</PresentationFormat>
  <Paragraphs>168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Organic</vt:lpstr>
      <vt:lpstr>Customized Multimedia Google form for Education – A User Friendly Approach</vt:lpstr>
      <vt:lpstr>Online Homework/Quiz System</vt:lpstr>
      <vt:lpstr>Minimizing the Disadvantage of High Cost with Google Docs Package</vt:lpstr>
      <vt:lpstr>Examples of Use of Google Docs Package in the Online Homework/Quiz System</vt:lpstr>
      <vt:lpstr>Drawback of using Google Form as the interface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  <vt:lpstr>PowerPoint Presentation</vt:lpstr>
      <vt:lpstr>Acknowledgement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chandani</cp:lastModifiedBy>
  <cp:revision>14</cp:revision>
  <dcterms:created xsi:type="dcterms:W3CDTF">2014-09-12T02:13:59Z</dcterms:created>
  <dcterms:modified xsi:type="dcterms:W3CDTF">2015-07-23T12:07:11Z</dcterms:modified>
</cp:coreProperties>
</file>