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62" r:id="rId3"/>
    <p:sldId id="267" r:id="rId4"/>
    <p:sldId id="273" r:id="rId5"/>
    <p:sldId id="269" r:id="rId6"/>
    <p:sldId id="270" r:id="rId7"/>
    <p:sldId id="268" r:id="rId8"/>
    <p:sldId id="261" r:id="rId9"/>
    <p:sldId id="284" r:id="rId10"/>
    <p:sldId id="266" r:id="rId11"/>
    <p:sldId id="274" r:id="rId12"/>
    <p:sldId id="265" r:id="rId13"/>
    <p:sldId id="259" r:id="rId14"/>
    <p:sldId id="275" r:id="rId15"/>
    <p:sldId id="276" r:id="rId16"/>
    <p:sldId id="277" r:id="rId17"/>
    <p:sldId id="285" r:id="rId18"/>
    <p:sldId id="280" r:id="rId19"/>
    <p:sldId id="278" r:id="rId20"/>
    <p:sldId id="286" r:id="rId21"/>
    <p:sldId id="27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C2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0998" autoAdjust="0"/>
    <p:restoredTop sz="94660"/>
  </p:normalViewPr>
  <p:slideViewPr>
    <p:cSldViewPr snapToGrid="0">
      <p:cViewPr varScale="1">
        <p:scale>
          <a:sx n="70" d="100"/>
          <a:sy n="70" d="100"/>
        </p:scale>
        <p:origin x="1110" y="78"/>
      </p:cViewPr>
      <p:guideLst>
        <p:guide orient="horz" pos="2160"/>
        <p:guide pos="3840"/>
      </p:guideLst>
    </p:cSldViewPr>
  </p:slideViewPr>
  <p:notesTextViewPr>
    <p:cViewPr>
      <p:scale>
        <a:sx n="3" d="2"/>
        <a:sy n="3" d="2"/>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8B479DD-37A6-4465-B031-25A9BBA50657}" type="datetimeFigureOut">
              <a:rPr lang="en-US" smtClean="0"/>
              <a:pPr/>
              <a:t>7/22/2015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385B8F-BA8C-4110-AD7F-8648F27DAB04}" type="slidenum">
              <a:rPr lang="en-US" smtClean="0"/>
              <a:pPr/>
              <a:t>‹#›</a:t>
            </a:fld>
            <a:endParaRPr lang="en-US"/>
          </a:p>
        </p:txBody>
      </p:sp>
    </p:spTree>
    <p:extLst>
      <p:ext uri="{BB962C8B-B14F-4D97-AF65-F5344CB8AC3E}">
        <p14:creationId xmlns:p14="http://schemas.microsoft.com/office/powerpoint/2010/main" val="9060331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8B479DD-37A6-4465-B031-25A9BBA50657}" type="datetimeFigureOut">
              <a:rPr lang="en-US" smtClean="0"/>
              <a:pPr/>
              <a:t>7/22/2015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385B8F-BA8C-4110-AD7F-8648F27DAB04}" type="slidenum">
              <a:rPr lang="en-US" smtClean="0"/>
              <a:pPr/>
              <a:t>‹#›</a:t>
            </a:fld>
            <a:endParaRPr lang="en-US"/>
          </a:p>
        </p:txBody>
      </p:sp>
    </p:spTree>
    <p:extLst>
      <p:ext uri="{BB962C8B-B14F-4D97-AF65-F5344CB8AC3E}">
        <p14:creationId xmlns:p14="http://schemas.microsoft.com/office/powerpoint/2010/main" val="1881590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8B479DD-37A6-4465-B031-25A9BBA50657}" type="datetimeFigureOut">
              <a:rPr lang="en-US" smtClean="0"/>
              <a:pPr/>
              <a:t>7/22/2015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385B8F-BA8C-4110-AD7F-8648F27DAB04}" type="slidenum">
              <a:rPr lang="en-US" smtClean="0"/>
              <a:pPr/>
              <a:t>‹#›</a:t>
            </a:fld>
            <a:endParaRPr lang="en-US"/>
          </a:p>
        </p:txBody>
      </p:sp>
    </p:spTree>
    <p:extLst>
      <p:ext uri="{BB962C8B-B14F-4D97-AF65-F5344CB8AC3E}">
        <p14:creationId xmlns:p14="http://schemas.microsoft.com/office/powerpoint/2010/main" val="2135328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8B479DD-37A6-4465-B031-25A9BBA50657}" type="datetimeFigureOut">
              <a:rPr lang="en-US" smtClean="0"/>
              <a:pPr/>
              <a:t>7/22/2015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385B8F-BA8C-4110-AD7F-8648F27DAB04}" type="slidenum">
              <a:rPr lang="en-US" smtClean="0"/>
              <a:pPr/>
              <a:t>‹#›</a:t>
            </a:fld>
            <a:endParaRPr lang="en-US"/>
          </a:p>
        </p:txBody>
      </p:sp>
    </p:spTree>
    <p:extLst>
      <p:ext uri="{BB962C8B-B14F-4D97-AF65-F5344CB8AC3E}">
        <p14:creationId xmlns:p14="http://schemas.microsoft.com/office/powerpoint/2010/main" val="2650043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8B479DD-37A6-4465-B031-25A9BBA50657}" type="datetimeFigureOut">
              <a:rPr lang="en-US" smtClean="0"/>
              <a:pPr/>
              <a:t>7/22/2015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385B8F-BA8C-4110-AD7F-8648F27DAB04}" type="slidenum">
              <a:rPr lang="en-US" smtClean="0"/>
              <a:pPr/>
              <a:t>‹#›</a:t>
            </a:fld>
            <a:endParaRPr lang="en-US"/>
          </a:p>
        </p:txBody>
      </p:sp>
    </p:spTree>
    <p:extLst>
      <p:ext uri="{BB962C8B-B14F-4D97-AF65-F5344CB8AC3E}">
        <p14:creationId xmlns:p14="http://schemas.microsoft.com/office/powerpoint/2010/main" val="18361468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8B479DD-37A6-4465-B031-25A9BBA50657}" type="datetimeFigureOut">
              <a:rPr lang="en-US" smtClean="0"/>
              <a:pPr/>
              <a:t>7/22/2015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385B8F-BA8C-4110-AD7F-8648F27DAB04}" type="slidenum">
              <a:rPr lang="en-US" smtClean="0"/>
              <a:pPr/>
              <a:t>‹#›</a:t>
            </a:fld>
            <a:endParaRPr lang="en-US"/>
          </a:p>
        </p:txBody>
      </p:sp>
    </p:spTree>
    <p:extLst>
      <p:ext uri="{BB962C8B-B14F-4D97-AF65-F5344CB8AC3E}">
        <p14:creationId xmlns:p14="http://schemas.microsoft.com/office/powerpoint/2010/main" val="1180150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8B479DD-37A6-4465-B031-25A9BBA50657}" type="datetimeFigureOut">
              <a:rPr lang="en-US" smtClean="0"/>
              <a:pPr/>
              <a:t>7/22/2015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385B8F-BA8C-4110-AD7F-8648F27DAB04}" type="slidenum">
              <a:rPr lang="en-US" smtClean="0"/>
              <a:pPr/>
              <a:t>‹#›</a:t>
            </a:fld>
            <a:endParaRPr lang="en-US"/>
          </a:p>
        </p:txBody>
      </p:sp>
    </p:spTree>
    <p:extLst>
      <p:ext uri="{BB962C8B-B14F-4D97-AF65-F5344CB8AC3E}">
        <p14:creationId xmlns:p14="http://schemas.microsoft.com/office/powerpoint/2010/main" val="3724789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8B479DD-37A6-4465-B031-25A9BBA50657}" type="datetimeFigureOut">
              <a:rPr lang="en-US" smtClean="0"/>
              <a:pPr/>
              <a:t>7/22/2015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385B8F-BA8C-4110-AD7F-8648F27DAB04}" type="slidenum">
              <a:rPr lang="en-US" smtClean="0"/>
              <a:pPr/>
              <a:t>‹#›</a:t>
            </a:fld>
            <a:endParaRPr lang="en-US"/>
          </a:p>
        </p:txBody>
      </p:sp>
    </p:spTree>
    <p:extLst>
      <p:ext uri="{BB962C8B-B14F-4D97-AF65-F5344CB8AC3E}">
        <p14:creationId xmlns:p14="http://schemas.microsoft.com/office/powerpoint/2010/main" val="143824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B479DD-37A6-4465-B031-25A9BBA50657}" type="datetimeFigureOut">
              <a:rPr lang="en-US" smtClean="0"/>
              <a:pPr/>
              <a:t>7/22/2015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385B8F-BA8C-4110-AD7F-8648F27DAB04}" type="slidenum">
              <a:rPr lang="en-US" smtClean="0"/>
              <a:pPr/>
              <a:t>‹#›</a:t>
            </a:fld>
            <a:endParaRPr lang="en-US"/>
          </a:p>
        </p:txBody>
      </p:sp>
    </p:spTree>
    <p:extLst>
      <p:ext uri="{BB962C8B-B14F-4D97-AF65-F5344CB8AC3E}">
        <p14:creationId xmlns:p14="http://schemas.microsoft.com/office/powerpoint/2010/main" val="25063861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B479DD-37A6-4465-B031-25A9BBA50657}" type="datetimeFigureOut">
              <a:rPr lang="en-US" smtClean="0"/>
              <a:pPr/>
              <a:t>7/22/2015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385B8F-BA8C-4110-AD7F-8648F27DAB04}" type="slidenum">
              <a:rPr lang="en-US" smtClean="0"/>
              <a:pPr/>
              <a:t>‹#›</a:t>
            </a:fld>
            <a:endParaRPr lang="en-US"/>
          </a:p>
        </p:txBody>
      </p:sp>
    </p:spTree>
    <p:extLst>
      <p:ext uri="{BB962C8B-B14F-4D97-AF65-F5344CB8AC3E}">
        <p14:creationId xmlns:p14="http://schemas.microsoft.com/office/powerpoint/2010/main" val="1365847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B479DD-37A6-4465-B031-25A9BBA50657}" type="datetimeFigureOut">
              <a:rPr lang="en-US" smtClean="0"/>
              <a:pPr/>
              <a:t>7/22/2015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385B8F-BA8C-4110-AD7F-8648F27DAB04}" type="slidenum">
              <a:rPr lang="en-US" smtClean="0"/>
              <a:pPr/>
              <a:t>‹#›</a:t>
            </a:fld>
            <a:endParaRPr lang="en-US"/>
          </a:p>
        </p:txBody>
      </p:sp>
    </p:spTree>
    <p:extLst>
      <p:ext uri="{BB962C8B-B14F-4D97-AF65-F5344CB8AC3E}">
        <p14:creationId xmlns:p14="http://schemas.microsoft.com/office/powerpoint/2010/main" val="1652530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B479DD-37A6-4465-B031-25A9BBA50657}" type="datetimeFigureOut">
              <a:rPr lang="en-US" smtClean="0"/>
              <a:pPr/>
              <a:t>7/22/2015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385B8F-BA8C-4110-AD7F-8648F27DAB04}" type="slidenum">
              <a:rPr lang="en-US" smtClean="0"/>
              <a:pPr/>
              <a:t>‹#›</a:t>
            </a:fld>
            <a:endParaRPr lang="en-US"/>
          </a:p>
        </p:txBody>
      </p:sp>
    </p:spTree>
    <p:extLst>
      <p:ext uri="{BB962C8B-B14F-4D97-AF65-F5344CB8AC3E}">
        <p14:creationId xmlns:p14="http://schemas.microsoft.com/office/powerpoint/2010/main" val="3572642136"/>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0.tif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Involvement</a:t>
            </a:r>
            <a:r>
              <a:rPr lang="en-US" dirty="0" smtClean="0">
                <a:solidFill>
                  <a:schemeClr val="accent1"/>
                </a:solidFill>
              </a:rPr>
              <a:t> </a:t>
            </a:r>
            <a:r>
              <a:rPr lang="en-US" dirty="0" smtClean="0"/>
              <a:t>of</a:t>
            </a:r>
            <a:r>
              <a:rPr lang="en-US" dirty="0" smtClean="0">
                <a:solidFill>
                  <a:schemeClr val="accent1"/>
                </a:solidFill>
              </a:rPr>
              <a:t>  </a:t>
            </a:r>
            <a:r>
              <a:rPr lang="en-US" dirty="0" smtClean="0"/>
              <a:t>Calpain Proteolytic</a:t>
            </a:r>
            <a:r>
              <a:rPr lang="en-US" dirty="0" smtClean="0">
                <a:solidFill>
                  <a:schemeClr val="accent1"/>
                </a:solidFill>
              </a:rPr>
              <a:t> </a:t>
            </a:r>
            <a:r>
              <a:rPr lang="en-US" dirty="0" smtClean="0"/>
              <a:t>Syste</a:t>
            </a:r>
            <a:r>
              <a:rPr lang="en-US" dirty="0"/>
              <a:t>m</a:t>
            </a:r>
            <a:r>
              <a:rPr lang="en-US" dirty="0" smtClean="0">
                <a:solidFill>
                  <a:schemeClr val="accent1"/>
                </a:solidFill>
              </a:rPr>
              <a:t> </a:t>
            </a:r>
            <a:r>
              <a:rPr lang="en-US" dirty="0" smtClean="0"/>
              <a:t>in Flight Muscle</a:t>
            </a:r>
            <a:r>
              <a:rPr lang="en-US" dirty="0" smtClean="0">
                <a:solidFill>
                  <a:schemeClr val="accent1"/>
                </a:solidFill>
              </a:rPr>
              <a:t> </a:t>
            </a:r>
            <a:r>
              <a:rPr lang="en-US" dirty="0" smtClean="0"/>
              <a:t>Histolysis</a:t>
            </a:r>
            <a:r>
              <a:rPr lang="en-US" dirty="0" smtClean="0">
                <a:solidFill>
                  <a:schemeClr val="accent1"/>
                </a:solidFill>
              </a:rPr>
              <a:t/>
            </a:r>
            <a:br>
              <a:rPr lang="en-US" dirty="0" smtClean="0">
                <a:solidFill>
                  <a:schemeClr val="accent1"/>
                </a:solidFill>
              </a:rPr>
            </a:br>
            <a:r>
              <a:rPr lang="en-US" sz="2400" dirty="0" smtClean="0">
                <a:solidFill>
                  <a:schemeClr val="accent1"/>
                </a:solidFill>
              </a:rPr>
              <a:t>Transmission Electron Microscopy (TEM) </a:t>
            </a:r>
            <a:br>
              <a:rPr lang="en-US" sz="2400" dirty="0" smtClean="0">
                <a:solidFill>
                  <a:schemeClr val="accent1"/>
                </a:solidFill>
              </a:rPr>
            </a:br>
            <a:r>
              <a:rPr lang="en-US" sz="2400" dirty="0" smtClean="0">
                <a:solidFill>
                  <a:schemeClr val="accent1"/>
                </a:solidFill>
              </a:rPr>
              <a:t>and Polymerase Chain Reaction (PCR)</a:t>
            </a:r>
            <a:endParaRPr lang="en-US" sz="2400" dirty="0">
              <a:solidFill>
                <a:schemeClr val="accent1"/>
              </a:solidFill>
            </a:endParaRPr>
          </a:p>
        </p:txBody>
      </p:sp>
      <p:sp>
        <p:nvSpPr>
          <p:cNvPr id="3" name="Subtitle 2"/>
          <p:cNvSpPr>
            <a:spLocks noGrp="1"/>
          </p:cNvSpPr>
          <p:nvPr>
            <p:ph type="subTitle" idx="1"/>
          </p:nvPr>
        </p:nvSpPr>
        <p:spPr/>
        <p:txBody>
          <a:bodyPr>
            <a:noAutofit/>
          </a:bodyPr>
          <a:lstStyle/>
          <a:p>
            <a:r>
              <a:rPr lang="en-US" sz="2000" u="sng" dirty="0" smtClean="0"/>
              <a:t>Sharmayne Moses,</a:t>
            </a:r>
            <a:r>
              <a:rPr lang="en-US" sz="2000" dirty="0"/>
              <a:t> Kadijah </a:t>
            </a:r>
            <a:r>
              <a:rPr lang="en-US" sz="2000" dirty="0" smtClean="0"/>
              <a:t>Holloman, </a:t>
            </a:r>
            <a:r>
              <a:rPr lang="en-US" sz="2000" dirty="0"/>
              <a:t>Rush Oliver </a:t>
            </a:r>
            <a:endParaRPr lang="en-US" sz="2000" dirty="0" smtClean="0"/>
          </a:p>
          <a:p>
            <a:r>
              <a:rPr lang="en-US" sz="2000" dirty="0" smtClean="0"/>
              <a:t>Department of Biology , Chemistry and Environmental Health Sciences</a:t>
            </a:r>
          </a:p>
          <a:p>
            <a:r>
              <a:rPr lang="en-US" sz="2000" dirty="0" smtClean="0"/>
              <a:t>Benedict College</a:t>
            </a:r>
          </a:p>
          <a:p>
            <a:r>
              <a:rPr lang="en-US" sz="2000" dirty="0" smtClean="0"/>
              <a:t>Columbia SC, 29204</a:t>
            </a:r>
          </a:p>
          <a:p>
            <a:r>
              <a:rPr lang="en-US" sz="2000" dirty="0" smtClean="0"/>
              <a:t>Department of Biology, University of South Carolina, Columbia, SC </a:t>
            </a:r>
            <a:endParaRPr lang="en-US" sz="2000" dirty="0"/>
          </a:p>
          <a:p>
            <a:endParaRPr lang="en-US" sz="2000" u="sng" dirty="0" smtClean="0"/>
          </a:p>
          <a:p>
            <a:r>
              <a:rPr lang="en-US" sz="2000" dirty="0" smtClean="0"/>
              <a:t>		</a:t>
            </a:r>
            <a:endParaRPr lang="en-US" sz="2000" dirty="0"/>
          </a:p>
        </p:txBody>
      </p:sp>
    </p:spTree>
    <p:extLst>
      <p:ext uri="{BB962C8B-B14F-4D97-AF65-F5344CB8AC3E}">
        <p14:creationId xmlns:p14="http://schemas.microsoft.com/office/powerpoint/2010/main" val="36015853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5621311"/>
            <a:ext cx="9601200" cy="996066"/>
          </a:xfrm>
        </p:spPr>
        <p:txBody>
          <a:bodyPr>
            <a:normAutofit/>
          </a:bodyPr>
          <a:lstStyle/>
          <a:p>
            <a:pPr algn="ctr"/>
            <a:r>
              <a:rPr lang="en-US" sz="2800" dirty="0" err="1" smtClean="0"/>
              <a:t>Lakey</a:t>
            </a:r>
            <a:r>
              <a:rPr lang="en-US" sz="2800" dirty="0" smtClean="0"/>
              <a:t> et al. (1993) </a:t>
            </a:r>
            <a:r>
              <a:rPr lang="en-US" sz="2800" i="1" dirty="0" err="1" smtClean="0"/>
              <a:t>Kettin</a:t>
            </a:r>
            <a:r>
              <a:rPr lang="en-US" sz="2800" i="1" dirty="0" smtClean="0"/>
              <a:t>, a large modular protein in the Z-disc of insect  Muscles </a:t>
            </a:r>
            <a:r>
              <a:rPr lang="en-US" sz="2800" dirty="0" smtClean="0"/>
              <a:t>EMBO Journal </a:t>
            </a:r>
            <a:r>
              <a:rPr lang="en-US" sz="2200" dirty="0" smtClean="0"/>
              <a:t> </a:t>
            </a:r>
            <a:endParaRPr lang="en-US" sz="2700" dirty="0"/>
          </a:p>
        </p:txBody>
      </p:sp>
      <p:sp>
        <p:nvSpPr>
          <p:cNvPr id="4" name="Text Placeholder 3"/>
          <p:cNvSpPr>
            <a:spLocks noGrp="1"/>
          </p:cNvSpPr>
          <p:nvPr>
            <p:ph type="body" idx="1"/>
          </p:nvPr>
        </p:nvSpPr>
        <p:spPr>
          <a:xfrm>
            <a:off x="756795" y="701832"/>
            <a:ext cx="4969447" cy="3795218"/>
          </a:xfrm>
        </p:spPr>
        <p:txBody>
          <a:bodyPr>
            <a:normAutofit/>
          </a:bodyPr>
          <a:lstStyle/>
          <a:p>
            <a:pPr marL="342900" indent="-342900">
              <a:buFont typeface="Arial" panose="020B0604020202020204" pitchFamily="34" charset="0"/>
              <a:buChar char="•"/>
            </a:pPr>
            <a:r>
              <a:rPr lang="en-US" sz="3400" dirty="0" smtClean="0"/>
              <a:t>Calpain was used </a:t>
            </a:r>
            <a:r>
              <a:rPr lang="en-US" sz="3400" i="1" u="sng" dirty="0" smtClean="0"/>
              <a:t>in vitro </a:t>
            </a:r>
            <a:r>
              <a:rPr lang="en-US" sz="3400" dirty="0" smtClean="0"/>
              <a:t>to digest enzymes from the z-discs  to enable analysis of the protein “</a:t>
            </a:r>
            <a:r>
              <a:rPr lang="en-US" sz="3400" dirty="0" err="1" smtClean="0"/>
              <a:t>kettin</a:t>
            </a:r>
            <a:r>
              <a:rPr lang="en-US" sz="3400" dirty="0" smtClean="0"/>
              <a:t>” which was found to be attached at the z-disc of insect muscle.</a:t>
            </a:r>
          </a:p>
          <a:p>
            <a:pPr marL="342900" indent="-342900">
              <a:buFont typeface="Arial" panose="020B0604020202020204" pitchFamily="34" charset="0"/>
              <a:buChar char="•"/>
            </a:pPr>
            <a:endParaRPr lang="en-US" dirty="0"/>
          </a:p>
        </p:txBody>
      </p:sp>
      <p:pic>
        <p:nvPicPr>
          <p:cNvPr id="6" name="Picture 2" descr="Model of the arrangement of kettin (red), projectin (black), actin (blue), and myosin (green) in Drosophila IFM sarcomeres. The model attempts to explain this study's results obtained under the respective experimental conditions indicated above each panel. Kettin is drawn in different length variants to take into account the presence of 500-, 700-, and 800-kD isoforms (from top to bottom in each panel). Yellow color indicates PEVK domain (position of PEVK domain was tentatively induced from the genome sequence of D-titin; Machado and Andrew, 2000; Zhang et al., 2000). Gray bars indicate Z-disk. For further explanation, see text."/>
          <p:cNvPicPr>
            <a:picLocks noChangeAspect="1" noChangeArrowheads="1"/>
          </p:cNvPicPr>
          <p:nvPr/>
        </p:nvPicPr>
        <p:blipFill>
          <a:blip r:embed="rId2" cstate="print"/>
          <a:srcRect/>
          <a:stretch>
            <a:fillRect/>
          </a:stretch>
        </p:blipFill>
        <p:spPr bwMode="auto">
          <a:xfrm>
            <a:off x="6091679" y="288378"/>
            <a:ext cx="4876800" cy="5314951"/>
          </a:xfrm>
          <a:prstGeom prst="rect">
            <a:avLst/>
          </a:prstGeom>
          <a:noFill/>
        </p:spPr>
      </p:pic>
      <p:sp>
        <p:nvSpPr>
          <p:cNvPr id="7" name="Oval 6"/>
          <p:cNvSpPr/>
          <p:nvPr/>
        </p:nvSpPr>
        <p:spPr>
          <a:xfrm>
            <a:off x="8971005" y="3422821"/>
            <a:ext cx="1075038" cy="790833"/>
          </a:xfrm>
          <a:prstGeom prst="ellipse">
            <a:avLst/>
          </a:prstGeom>
          <a:noFill/>
          <a:ln w="476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296347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1626433" y="1585210"/>
            <a:ext cx="8229600" cy="4650698"/>
          </a:xfrm>
          <a:prstGeom prst="rect">
            <a:avLst/>
          </a:prstGeom>
        </p:spPr>
        <p:txBody>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0" u="sng" strike="noStrike" kern="1200" cap="none" spc="0" normalizeH="0" baseline="0" noProof="0" dirty="0" smtClean="0">
                <a:ln>
                  <a:noFill/>
                </a:ln>
                <a:solidFill>
                  <a:schemeClr val="tx1"/>
                </a:solidFill>
                <a:effectLst/>
                <a:uLnTx/>
                <a:uFillTx/>
                <a:latin typeface="+mn-lt"/>
                <a:ea typeface="+mn-ea"/>
                <a:cs typeface="+mn-cs"/>
              </a:rPr>
              <a:t>TEM for effects of cycloheximide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smtClean="0">
                <a:ln>
                  <a:noFill/>
                </a:ln>
                <a:solidFill>
                  <a:schemeClr val="tx1"/>
                </a:solidFill>
                <a:effectLst/>
                <a:uLnTx/>
                <a:uFillTx/>
                <a:latin typeface="+mn-lt"/>
                <a:ea typeface="+mn-ea"/>
                <a:cs typeface="+mn-cs"/>
              </a:rPr>
              <a:t>Inhibitor studies to block in vivo action of Calpain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smtClean="0">
                <a:ln>
                  <a:noFill/>
                </a:ln>
                <a:solidFill>
                  <a:schemeClr val="tx1"/>
                </a:solidFill>
                <a:effectLst/>
                <a:uLnTx/>
                <a:uFillTx/>
                <a:latin typeface="+mn-lt"/>
                <a:ea typeface="+mn-ea"/>
                <a:cs typeface="+mn-cs"/>
              </a:rPr>
              <a:t>Enzyme assay to assess activation of calpains in DLMs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0" u="sng" strike="noStrike" kern="1200" cap="none" spc="0" normalizeH="0" baseline="0" noProof="0" dirty="0" smtClean="0">
                <a:ln>
                  <a:noFill/>
                </a:ln>
                <a:solidFill>
                  <a:schemeClr val="tx1"/>
                </a:solidFill>
                <a:effectLst/>
                <a:uLnTx/>
                <a:uFillTx/>
                <a:latin typeface="+mn-lt"/>
                <a:ea typeface="+mn-ea"/>
                <a:cs typeface="+mn-cs"/>
              </a:rPr>
              <a:t>Polymerase Chain Reaction (PCR) to detect and sequences transcripts of calpain</a:t>
            </a:r>
            <a:endParaRPr kumimoji="0" lang="en-US" sz="3600" b="0" i="0" u="sng" strike="noStrike" kern="1200" cap="none" spc="0" normalizeH="0" baseline="0" noProof="0" dirty="0">
              <a:ln>
                <a:noFill/>
              </a:ln>
              <a:solidFill>
                <a:schemeClr val="tx1"/>
              </a:solidFill>
              <a:effectLst/>
              <a:uLnTx/>
              <a:uFillTx/>
              <a:latin typeface="+mn-lt"/>
              <a:ea typeface="+mn-ea"/>
              <a:cs typeface="+mn-cs"/>
            </a:endParaRPr>
          </a:p>
        </p:txBody>
      </p:sp>
      <p:sp>
        <p:nvSpPr>
          <p:cNvPr id="5" name="Title 1"/>
          <p:cNvSpPr txBox="1">
            <a:spLocks/>
          </p:cNvSpPr>
          <p:nvPr/>
        </p:nvSpPr>
        <p:spPr>
          <a:xfrm>
            <a:off x="457200" y="274638"/>
            <a:ext cx="8229600" cy="1143000"/>
          </a:xfrm>
          <a:prstGeom prst="rect">
            <a:avLst/>
          </a:prstGeom>
        </p:spPr>
        <p:txBody>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accent1"/>
                </a:solidFill>
                <a:effectLst/>
                <a:uLnTx/>
                <a:uFillTx/>
                <a:latin typeface="+mj-lt"/>
                <a:ea typeface="+mj-ea"/>
                <a:cs typeface="+mj-cs"/>
              </a:rPr>
              <a:t>Experimental Approach</a:t>
            </a:r>
            <a:endParaRPr kumimoji="0" lang="en-US" sz="4400" b="1" i="0" u="none" strike="noStrike" kern="1200" cap="none" spc="0" normalizeH="0" baseline="0" noProof="0" dirty="0">
              <a:ln>
                <a:noFill/>
              </a:ln>
              <a:solidFill>
                <a:schemeClr val="accent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400" y="174625"/>
            <a:ext cx="9956800" cy="1325563"/>
          </a:xfrm>
        </p:spPr>
        <p:txBody>
          <a:bodyPr/>
          <a:lstStyle/>
          <a:p>
            <a:pPr algn="ctr"/>
            <a:r>
              <a:rPr lang="en-US" dirty="0" smtClean="0">
                <a:solidFill>
                  <a:schemeClr val="accent1">
                    <a:lumMod val="75000"/>
                  </a:schemeClr>
                </a:solidFill>
              </a:rPr>
              <a:t>Transmission electron microscopy (TEM)</a:t>
            </a:r>
            <a:endParaRPr lang="en-US" dirty="0">
              <a:solidFill>
                <a:schemeClr val="accent1">
                  <a:lumMod val="75000"/>
                </a:schemeClr>
              </a:solidFill>
            </a:endParaRPr>
          </a:p>
        </p:txBody>
      </p:sp>
      <p:sp>
        <p:nvSpPr>
          <p:cNvPr id="3" name="Content Placeholder 2"/>
          <p:cNvSpPr>
            <a:spLocks noGrp="1"/>
          </p:cNvSpPr>
          <p:nvPr>
            <p:ph idx="1"/>
          </p:nvPr>
        </p:nvSpPr>
        <p:spPr>
          <a:xfrm>
            <a:off x="1371600" y="1470024"/>
            <a:ext cx="10515600" cy="4664075"/>
          </a:xfrm>
        </p:spPr>
        <p:txBody>
          <a:bodyPr>
            <a:normAutofit fontScale="92500" lnSpcReduction="10000"/>
          </a:bodyPr>
          <a:lstStyle/>
          <a:p>
            <a:r>
              <a:rPr lang="en-US" dirty="0" smtClean="0"/>
              <a:t> </a:t>
            </a:r>
            <a:r>
              <a:rPr lang="en-US" sz="3000" dirty="0" smtClean="0"/>
              <a:t>Newly emerged crickets (Day 1) were treated as follows:</a:t>
            </a:r>
          </a:p>
          <a:p>
            <a:pPr lvl="1">
              <a:buFont typeface="Wingdings" pitchFamily="2" charset="2"/>
              <a:buChar char="Ø"/>
            </a:pPr>
            <a:r>
              <a:rPr lang="en-US" sz="2600" dirty="0" smtClean="0"/>
              <a:t>Cycloheximide: (CYX, 5 mgs/ml, 5 ul injections once daily)</a:t>
            </a:r>
          </a:p>
          <a:p>
            <a:pPr lvl="1">
              <a:buFont typeface="Wingdings" pitchFamily="2" charset="2"/>
              <a:buChar char="Ø"/>
            </a:pPr>
            <a:r>
              <a:rPr lang="en-US" sz="2600" dirty="0" smtClean="0"/>
              <a:t>Cervical ligation</a:t>
            </a:r>
          </a:p>
          <a:p>
            <a:pPr lvl="1">
              <a:buFont typeface="Wingdings" pitchFamily="2" charset="2"/>
              <a:buChar char="Ø"/>
            </a:pPr>
            <a:r>
              <a:rPr lang="en-US" sz="2600" dirty="0" smtClean="0"/>
              <a:t>Control (normal Day 3)</a:t>
            </a:r>
          </a:p>
          <a:p>
            <a:r>
              <a:rPr lang="en-US" sz="3000" dirty="0" smtClean="0"/>
              <a:t>Dissected out their Dorsal longitudinal muscles (DLM)</a:t>
            </a:r>
          </a:p>
          <a:p>
            <a:r>
              <a:rPr lang="en-US" sz="3000" dirty="0" smtClean="0"/>
              <a:t>Prepared for TEM (fixed in 2 % glutaraldehyde, stained </a:t>
            </a:r>
            <a:r>
              <a:rPr lang="en-US" sz="3000" i="1" dirty="0" smtClean="0"/>
              <a:t>en bloc </a:t>
            </a:r>
            <a:r>
              <a:rPr lang="en-US" sz="3000" dirty="0" smtClean="0"/>
              <a:t>with osmium tetroxide and uranyl acetate.</a:t>
            </a:r>
          </a:p>
          <a:p>
            <a:r>
              <a:rPr lang="en-US" sz="3000" dirty="0" smtClean="0"/>
              <a:t>Dehydrated by ethanol/acetone replacement </a:t>
            </a:r>
          </a:p>
          <a:p>
            <a:r>
              <a:rPr lang="en-US" sz="3000" dirty="0" smtClean="0"/>
              <a:t>Infiltrated and embedded with resin (Embed812) </a:t>
            </a:r>
          </a:p>
          <a:p>
            <a:r>
              <a:rPr lang="en-US" sz="3000" dirty="0" smtClean="0"/>
              <a:t>Sectioned at 90-100 nm (gold/silver sections)</a:t>
            </a:r>
          </a:p>
          <a:p>
            <a:r>
              <a:rPr lang="en-US" sz="3000" dirty="0" smtClean="0"/>
              <a:t>Post-stained with lead citrate and viewed on </a:t>
            </a:r>
            <a:r>
              <a:rPr lang="en-US" sz="3000" dirty="0" err="1" smtClean="0"/>
              <a:t>Jeol</a:t>
            </a:r>
            <a:r>
              <a:rPr lang="en-US" sz="3000" dirty="0" smtClean="0"/>
              <a:t> TEM  </a:t>
            </a:r>
            <a:endParaRPr lang="en-US" dirty="0" smtClean="0"/>
          </a:p>
          <a:p>
            <a:endParaRPr lang="en-US" dirty="0"/>
          </a:p>
        </p:txBody>
      </p:sp>
    </p:spTree>
    <p:extLst>
      <p:ext uri="{BB962C8B-B14F-4D97-AF65-F5344CB8AC3E}">
        <p14:creationId xmlns:p14="http://schemas.microsoft.com/office/powerpoint/2010/main" val="39248495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IG3.tif"/>
          <p:cNvPicPr>
            <a:picLocks noChangeAspect="1"/>
          </p:cNvPicPr>
          <p:nvPr/>
        </p:nvPicPr>
        <p:blipFill>
          <a:blip r:embed="rId2" cstate="print">
            <a:lum contrast="30000"/>
          </a:blip>
          <a:srcRect l="4950" t="3684" r="20792" b="27913"/>
          <a:stretch>
            <a:fillRect/>
          </a:stretch>
        </p:blipFill>
        <p:spPr>
          <a:xfrm rot="5400000">
            <a:off x="5419402" y="1418795"/>
            <a:ext cx="5929489" cy="4269232"/>
          </a:xfrm>
          <a:prstGeom prst="rect">
            <a:avLst/>
          </a:prstGeom>
        </p:spPr>
      </p:pic>
      <p:pic>
        <p:nvPicPr>
          <p:cNvPr id="6" name="Picture 5" descr="cyx 22015.tif"/>
          <p:cNvPicPr>
            <a:picLocks noChangeAspect="1"/>
          </p:cNvPicPr>
          <p:nvPr/>
        </p:nvPicPr>
        <p:blipFill>
          <a:blip r:embed="rId3" cstate="print"/>
          <a:srcRect l="22531" t="831" r="30560" b="10000"/>
          <a:stretch>
            <a:fillRect/>
          </a:stretch>
        </p:blipFill>
        <p:spPr>
          <a:xfrm>
            <a:off x="1068435" y="554566"/>
            <a:ext cx="4573666" cy="6121400"/>
          </a:xfrm>
          <a:prstGeom prst="rect">
            <a:avLst/>
          </a:prstGeom>
        </p:spPr>
      </p:pic>
      <p:sp>
        <p:nvSpPr>
          <p:cNvPr id="7" name="TextBox 6"/>
          <p:cNvSpPr txBox="1"/>
          <p:nvPr/>
        </p:nvSpPr>
        <p:spPr>
          <a:xfrm>
            <a:off x="1231900" y="0"/>
            <a:ext cx="876300" cy="461665"/>
          </a:xfrm>
          <a:prstGeom prst="rect">
            <a:avLst/>
          </a:prstGeom>
          <a:noFill/>
        </p:spPr>
        <p:txBody>
          <a:bodyPr wrap="square" rtlCol="0">
            <a:spAutoFit/>
          </a:bodyPr>
          <a:lstStyle/>
          <a:p>
            <a:r>
              <a:rPr lang="en-US" sz="2400" b="1" dirty="0" smtClean="0"/>
              <a:t>CYX</a:t>
            </a:r>
            <a:endParaRPr lang="en-US" sz="2400" b="1" dirty="0"/>
          </a:p>
        </p:txBody>
      </p:sp>
      <p:sp>
        <p:nvSpPr>
          <p:cNvPr id="8" name="TextBox 7"/>
          <p:cNvSpPr txBox="1"/>
          <p:nvPr/>
        </p:nvSpPr>
        <p:spPr>
          <a:xfrm>
            <a:off x="7797800" y="127000"/>
            <a:ext cx="1435100" cy="461665"/>
          </a:xfrm>
          <a:prstGeom prst="rect">
            <a:avLst/>
          </a:prstGeom>
          <a:noFill/>
        </p:spPr>
        <p:txBody>
          <a:bodyPr wrap="square" rtlCol="0">
            <a:spAutoFit/>
          </a:bodyPr>
          <a:lstStyle/>
          <a:p>
            <a:r>
              <a:rPr lang="en-US" sz="2400" b="1" dirty="0" smtClean="0"/>
              <a:t>LIGATED</a:t>
            </a:r>
            <a:endParaRPr lang="en-US" sz="2400" b="1" dirty="0"/>
          </a:p>
        </p:txBody>
      </p:sp>
      <p:cxnSp>
        <p:nvCxnSpPr>
          <p:cNvPr id="3" name="Straight Arrow Connector 2"/>
          <p:cNvCxnSpPr/>
          <p:nvPr/>
        </p:nvCxnSpPr>
        <p:spPr>
          <a:xfrm>
            <a:off x="2621173" y="824247"/>
            <a:ext cx="1036427" cy="87576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1832886" y="1672955"/>
            <a:ext cx="1923988" cy="400110"/>
          </a:xfrm>
          <a:prstGeom prst="rect">
            <a:avLst/>
          </a:prstGeom>
          <a:noFill/>
        </p:spPr>
        <p:txBody>
          <a:bodyPr wrap="none" rtlCol="0">
            <a:spAutoFit/>
          </a:bodyPr>
          <a:lstStyle/>
          <a:p>
            <a:r>
              <a:rPr lang="en-US" sz="2000" b="1" dirty="0" smtClean="0">
                <a:solidFill>
                  <a:schemeClr val="bg1"/>
                </a:solidFill>
              </a:rPr>
              <a:t>White </a:t>
            </a:r>
            <a:r>
              <a:rPr lang="en-US" sz="2000" b="1" smtClean="0">
                <a:solidFill>
                  <a:schemeClr val="bg1"/>
                </a:solidFill>
              </a:rPr>
              <a:t>blood cell</a:t>
            </a:r>
            <a:endParaRPr lang="en-US" dirty="0"/>
          </a:p>
        </p:txBody>
      </p:sp>
      <p:cxnSp>
        <p:nvCxnSpPr>
          <p:cNvPr id="11" name="Straight Arrow Connector 10"/>
          <p:cNvCxnSpPr/>
          <p:nvPr/>
        </p:nvCxnSpPr>
        <p:spPr>
          <a:xfrm flipH="1">
            <a:off x="2108200" y="2846230"/>
            <a:ext cx="725152" cy="57004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4" name="TextBox 13"/>
          <p:cNvSpPr txBox="1"/>
          <p:nvPr/>
        </p:nvSpPr>
        <p:spPr>
          <a:xfrm>
            <a:off x="2211227" y="3245934"/>
            <a:ext cx="328936" cy="461665"/>
          </a:xfrm>
          <a:prstGeom prst="rect">
            <a:avLst/>
          </a:prstGeom>
          <a:noFill/>
        </p:spPr>
        <p:txBody>
          <a:bodyPr wrap="none" rtlCol="0">
            <a:spAutoFit/>
          </a:bodyPr>
          <a:lstStyle/>
          <a:p>
            <a:r>
              <a:rPr lang="en-US" sz="2400" dirty="0">
                <a:solidFill>
                  <a:schemeClr val="bg1"/>
                </a:solidFill>
              </a:rPr>
              <a:t>Z</a:t>
            </a:r>
          </a:p>
        </p:txBody>
      </p:sp>
      <p:cxnSp>
        <p:nvCxnSpPr>
          <p:cNvPr id="16" name="Straight Arrow Connector 15"/>
          <p:cNvCxnSpPr/>
          <p:nvPr/>
        </p:nvCxnSpPr>
        <p:spPr>
          <a:xfrm>
            <a:off x="7385855" y="1268352"/>
            <a:ext cx="823890" cy="86331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19" name="TextBox 18"/>
          <p:cNvSpPr txBox="1"/>
          <p:nvPr/>
        </p:nvSpPr>
        <p:spPr>
          <a:xfrm>
            <a:off x="7537472" y="1731560"/>
            <a:ext cx="497252" cy="400110"/>
          </a:xfrm>
          <a:prstGeom prst="rect">
            <a:avLst/>
          </a:prstGeom>
          <a:noFill/>
        </p:spPr>
        <p:txBody>
          <a:bodyPr wrap="none" rtlCol="0">
            <a:spAutoFit/>
          </a:bodyPr>
          <a:lstStyle/>
          <a:p>
            <a:r>
              <a:rPr lang="en-US" sz="2000" b="1" dirty="0" smtClean="0">
                <a:solidFill>
                  <a:schemeClr val="bg1"/>
                </a:solidFill>
              </a:rPr>
              <a:t>Mt</a:t>
            </a:r>
            <a:endParaRPr lang="en-US" sz="2000" b="1" dirty="0">
              <a:solidFill>
                <a:schemeClr val="bg1"/>
              </a:solidFill>
            </a:endParaRPr>
          </a:p>
        </p:txBody>
      </p:sp>
      <p:cxnSp>
        <p:nvCxnSpPr>
          <p:cNvPr id="21" name="Straight Arrow Connector 20"/>
          <p:cNvCxnSpPr/>
          <p:nvPr/>
        </p:nvCxnSpPr>
        <p:spPr>
          <a:xfrm flipH="1" flipV="1">
            <a:off x="7096260" y="3667446"/>
            <a:ext cx="938464" cy="606823"/>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26" name="TextBox 25"/>
          <p:cNvSpPr txBox="1"/>
          <p:nvPr/>
        </p:nvSpPr>
        <p:spPr>
          <a:xfrm>
            <a:off x="7166915" y="3970857"/>
            <a:ext cx="306494" cy="400110"/>
          </a:xfrm>
          <a:prstGeom prst="rect">
            <a:avLst/>
          </a:prstGeom>
          <a:noFill/>
        </p:spPr>
        <p:txBody>
          <a:bodyPr wrap="none" rtlCol="0">
            <a:spAutoFit/>
          </a:bodyPr>
          <a:lstStyle/>
          <a:p>
            <a:r>
              <a:rPr lang="en-US" sz="2000" b="1" dirty="0">
                <a:solidFill>
                  <a:schemeClr val="bg1"/>
                </a:solidFill>
              </a:rPr>
              <a:t>Z</a:t>
            </a:r>
          </a:p>
        </p:txBody>
      </p:sp>
    </p:spTree>
    <p:extLst>
      <p:ext uri="{BB962C8B-B14F-4D97-AF65-F5344CB8AC3E}">
        <p14:creationId xmlns:p14="http://schemas.microsoft.com/office/powerpoint/2010/main" val="10730576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TRL1 (1).tif"/>
          <p:cNvPicPr>
            <a:picLocks noChangeAspect="1"/>
          </p:cNvPicPr>
          <p:nvPr/>
        </p:nvPicPr>
        <p:blipFill>
          <a:blip r:embed="rId2" cstate="print"/>
          <a:srcRect l="5194" t="1515" r="27597" b="33333"/>
          <a:stretch>
            <a:fillRect/>
          </a:stretch>
        </p:blipFill>
        <p:spPr>
          <a:xfrm rot="16200000">
            <a:off x="766201" y="1386431"/>
            <a:ext cx="5427197" cy="4038601"/>
          </a:xfrm>
          <a:prstGeom prst="rect">
            <a:avLst/>
          </a:prstGeom>
        </p:spPr>
      </p:pic>
      <p:sp>
        <p:nvSpPr>
          <p:cNvPr id="3" name="TextBox 2"/>
          <p:cNvSpPr txBox="1"/>
          <p:nvPr/>
        </p:nvSpPr>
        <p:spPr>
          <a:xfrm>
            <a:off x="1943100" y="203200"/>
            <a:ext cx="2273300" cy="461665"/>
          </a:xfrm>
          <a:prstGeom prst="rect">
            <a:avLst/>
          </a:prstGeom>
          <a:noFill/>
        </p:spPr>
        <p:txBody>
          <a:bodyPr wrap="square" rtlCol="0">
            <a:spAutoFit/>
          </a:bodyPr>
          <a:lstStyle/>
          <a:p>
            <a:r>
              <a:rPr lang="en-US" sz="2400" b="1" dirty="0" smtClean="0"/>
              <a:t>Day 3 (control)</a:t>
            </a:r>
            <a:endParaRPr lang="en-US" sz="2400" b="1" dirty="0"/>
          </a:p>
        </p:txBody>
      </p:sp>
      <p:pic>
        <p:nvPicPr>
          <p:cNvPr id="4" name="Picture 3" descr="CTRL.tif"/>
          <p:cNvPicPr>
            <a:picLocks noChangeAspect="1"/>
          </p:cNvPicPr>
          <p:nvPr/>
        </p:nvPicPr>
        <p:blipFill>
          <a:blip r:embed="rId3" cstate="print"/>
          <a:srcRect l="6361" r="46570" b="9662"/>
          <a:stretch>
            <a:fillRect/>
          </a:stretch>
        </p:blipFill>
        <p:spPr>
          <a:xfrm>
            <a:off x="6045200" y="746554"/>
            <a:ext cx="4000500" cy="5406081"/>
          </a:xfrm>
          <a:prstGeom prst="rect">
            <a:avLst/>
          </a:prstGeom>
        </p:spPr>
      </p:pic>
      <p:sp>
        <p:nvSpPr>
          <p:cNvPr id="5" name="TextBox 4"/>
          <p:cNvSpPr txBox="1"/>
          <p:nvPr/>
        </p:nvSpPr>
        <p:spPr>
          <a:xfrm>
            <a:off x="6604000" y="190500"/>
            <a:ext cx="2273300" cy="461665"/>
          </a:xfrm>
          <a:prstGeom prst="rect">
            <a:avLst/>
          </a:prstGeom>
          <a:noFill/>
        </p:spPr>
        <p:txBody>
          <a:bodyPr wrap="square" rtlCol="0">
            <a:spAutoFit/>
          </a:bodyPr>
          <a:lstStyle/>
          <a:p>
            <a:r>
              <a:rPr lang="en-US" sz="2400" b="1" dirty="0" smtClean="0"/>
              <a:t>Day 3 (control)</a:t>
            </a:r>
            <a:endParaRPr lang="en-US" sz="2400" b="1" dirty="0"/>
          </a:p>
        </p:txBody>
      </p:sp>
      <p:sp>
        <p:nvSpPr>
          <p:cNvPr id="7" name="TextBox 6"/>
          <p:cNvSpPr txBox="1"/>
          <p:nvPr/>
        </p:nvSpPr>
        <p:spPr>
          <a:xfrm>
            <a:off x="6452315" y="6247024"/>
            <a:ext cx="3464417" cy="523220"/>
          </a:xfrm>
          <a:prstGeom prst="rect">
            <a:avLst/>
          </a:prstGeom>
          <a:noFill/>
        </p:spPr>
        <p:txBody>
          <a:bodyPr wrap="square" rtlCol="0">
            <a:spAutoFit/>
          </a:bodyPr>
          <a:lstStyle/>
          <a:p>
            <a:r>
              <a:rPr lang="en-US" sz="1400" dirty="0" smtClean="0"/>
              <a:t>The mitochondria are being destroyed and the Z –disk are still intact</a:t>
            </a:r>
            <a:endParaRPr lang="en-US" sz="1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yx 22015.tif"/>
          <p:cNvPicPr>
            <a:picLocks noChangeAspect="1"/>
          </p:cNvPicPr>
          <p:nvPr/>
        </p:nvPicPr>
        <p:blipFill>
          <a:blip r:embed="rId2" cstate="print"/>
          <a:srcRect l="23420" t="28010" r="63718" b="40479"/>
          <a:stretch>
            <a:fillRect/>
          </a:stretch>
        </p:blipFill>
        <p:spPr>
          <a:xfrm>
            <a:off x="1295399" y="568751"/>
            <a:ext cx="4287253" cy="5546633"/>
          </a:xfrm>
          <a:prstGeom prst="rect">
            <a:avLst/>
          </a:prstGeom>
        </p:spPr>
      </p:pic>
      <p:pic>
        <p:nvPicPr>
          <p:cNvPr id="3" name="Picture 2" descr="LIG3.tif"/>
          <p:cNvPicPr>
            <a:picLocks noChangeAspect="1"/>
          </p:cNvPicPr>
          <p:nvPr/>
        </p:nvPicPr>
        <p:blipFill>
          <a:blip r:embed="rId3" cstate="print"/>
          <a:srcRect l="39664" t="20000" r="22550" b="52500"/>
          <a:stretch>
            <a:fillRect/>
          </a:stretch>
        </p:blipFill>
        <p:spPr>
          <a:xfrm rot="16200000" flipH="1">
            <a:off x="5583990" y="1357294"/>
            <a:ext cx="5334000" cy="4050747"/>
          </a:xfrm>
          <a:prstGeom prst="rect">
            <a:avLst/>
          </a:prstGeom>
        </p:spPr>
      </p:pic>
      <p:sp>
        <p:nvSpPr>
          <p:cNvPr id="4" name="TextBox 3"/>
          <p:cNvSpPr txBox="1"/>
          <p:nvPr/>
        </p:nvSpPr>
        <p:spPr>
          <a:xfrm>
            <a:off x="9004300" y="1257300"/>
            <a:ext cx="622300" cy="400110"/>
          </a:xfrm>
          <a:prstGeom prst="rect">
            <a:avLst/>
          </a:prstGeom>
          <a:noFill/>
        </p:spPr>
        <p:txBody>
          <a:bodyPr wrap="square" rtlCol="0">
            <a:spAutoFit/>
          </a:bodyPr>
          <a:lstStyle/>
          <a:p>
            <a:r>
              <a:rPr lang="en-US" sz="2000" b="1" dirty="0" smtClean="0"/>
              <a:t>Mt</a:t>
            </a:r>
            <a:endParaRPr lang="en-US" sz="2000" b="1" dirty="0"/>
          </a:p>
        </p:txBody>
      </p:sp>
      <p:sp>
        <p:nvSpPr>
          <p:cNvPr id="5" name="TextBox 4"/>
          <p:cNvSpPr txBox="1"/>
          <p:nvPr/>
        </p:nvSpPr>
        <p:spPr>
          <a:xfrm>
            <a:off x="3873500" y="1651000"/>
            <a:ext cx="622300" cy="400110"/>
          </a:xfrm>
          <a:prstGeom prst="rect">
            <a:avLst/>
          </a:prstGeom>
          <a:noFill/>
        </p:spPr>
        <p:txBody>
          <a:bodyPr wrap="square" rtlCol="0">
            <a:spAutoFit/>
          </a:bodyPr>
          <a:lstStyle/>
          <a:p>
            <a:r>
              <a:rPr lang="en-US" sz="2000" b="1" dirty="0" smtClean="0"/>
              <a:t>Mt</a:t>
            </a:r>
            <a:endParaRPr lang="en-US" sz="2000" b="1" dirty="0"/>
          </a:p>
        </p:txBody>
      </p:sp>
      <p:sp>
        <p:nvSpPr>
          <p:cNvPr id="6" name="TextBox 5"/>
          <p:cNvSpPr txBox="1"/>
          <p:nvPr/>
        </p:nvSpPr>
        <p:spPr>
          <a:xfrm>
            <a:off x="4025900" y="2870200"/>
            <a:ext cx="622300" cy="461665"/>
          </a:xfrm>
          <a:prstGeom prst="rect">
            <a:avLst/>
          </a:prstGeom>
          <a:noFill/>
        </p:spPr>
        <p:txBody>
          <a:bodyPr wrap="square" rtlCol="0">
            <a:spAutoFit/>
          </a:bodyPr>
          <a:lstStyle/>
          <a:p>
            <a:r>
              <a:rPr lang="en-US" sz="2400" b="1" dirty="0" smtClean="0"/>
              <a:t>Z</a:t>
            </a:r>
            <a:endParaRPr lang="en-US" sz="2400" b="1" dirty="0"/>
          </a:p>
        </p:txBody>
      </p:sp>
      <p:sp>
        <p:nvSpPr>
          <p:cNvPr id="7" name="TextBox 6"/>
          <p:cNvSpPr txBox="1"/>
          <p:nvPr/>
        </p:nvSpPr>
        <p:spPr>
          <a:xfrm>
            <a:off x="8636000" y="2349500"/>
            <a:ext cx="622300" cy="461665"/>
          </a:xfrm>
          <a:prstGeom prst="rect">
            <a:avLst/>
          </a:prstGeom>
          <a:noFill/>
        </p:spPr>
        <p:txBody>
          <a:bodyPr wrap="square" rtlCol="0">
            <a:spAutoFit/>
          </a:bodyPr>
          <a:lstStyle/>
          <a:p>
            <a:r>
              <a:rPr lang="en-US" sz="2400" b="1" dirty="0" smtClean="0"/>
              <a:t>Z</a:t>
            </a:r>
            <a:endParaRPr lang="en-US" sz="2400" b="1" dirty="0"/>
          </a:p>
        </p:txBody>
      </p:sp>
      <p:sp>
        <p:nvSpPr>
          <p:cNvPr id="8" name="TextBox 7"/>
          <p:cNvSpPr txBox="1"/>
          <p:nvPr/>
        </p:nvSpPr>
        <p:spPr>
          <a:xfrm>
            <a:off x="2806700" y="203200"/>
            <a:ext cx="876300" cy="461665"/>
          </a:xfrm>
          <a:prstGeom prst="rect">
            <a:avLst/>
          </a:prstGeom>
          <a:noFill/>
        </p:spPr>
        <p:txBody>
          <a:bodyPr wrap="square" rtlCol="0">
            <a:spAutoFit/>
          </a:bodyPr>
          <a:lstStyle/>
          <a:p>
            <a:r>
              <a:rPr lang="en-US" sz="2400" b="1" dirty="0" smtClean="0"/>
              <a:t>CYX</a:t>
            </a:r>
            <a:endParaRPr lang="en-US" sz="2400" b="1" dirty="0"/>
          </a:p>
        </p:txBody>
      </p:sp>
      <p:sp>
        <p:nvSpPr>
          <p:cNvPr id="9" name="TextBox 8"/>
          <p:cNvSpPr txBox="1"/>
          <p:nvPr/>
        </p:nvSpPr>
        <p:spPr>
          <a:xfrm>
            <a:off x="8089900" y="254000"/>
            <a:ext cx="1435100" cy="461665"/>
          </a:xfrm>
          <a:prstGeom prst="rect">
            <a:avLst/>
          </a:prstGeom>
          <a:noFill/>
        </p:spPr>
        <p:txBody>
          <a:bodyPr wrap="square" rtlCol="0">
            <a:spAutoFit/>
          </a:bodyPr>
          <a:lstStyle/>
          <a:p>
            <a:r>
              <a:rPr lang="en-US" sz="2400" b="1" dirty="0" smtClean="0"/>
              <a:t>LIGATED</a:t>
            </a:r>
            <a:endParaRPr lang="en-US" sz="2400" b="1" dirty="0"/>
          </a:p>
        </p:txBody>
      </p:sp>
      <p:sp>
        <p:nvSpPr>
          <p:cNvPr id="12" name="TextBox 11"/>
          <p:cNvSpPr txBox="1"/>
          <p:nvPr/>
        </p:nvSpPr>
        <p:spPr>
          <a:xfrm>
            <a:off x="8089900" y="6087934"/>
            <a:ext cx="2815514" cy="307777"/>
          </a:xfrm>
          <a:prstGeom prst="rect">
            <a:avLst/>
          </a:prstGeom>
          <a:noFill/>
        </p:spPr>
        <p:txBody>
          <a:bodyPr wrap="none" rtlCol="0">
            <a:spAutoFit/>
          </a:bodyPr>
          <a:lstStyle/>
          <a:p>
            <a:r>
              <a:rPr lang="en-US" sz="1400" dirty="0" smtClean="0"/>
              <a:t>Showing to be more electron dense </a:t>
            </a:r>
            <a:endParaRPr lang="en-US" sz="1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49600" y="533400"/>
            <a:ext cx="4267200" cy="1015663"/>
          </a:xfrm>
          <a:prstGeom prst="rect">
            <a:avLst/>
          </a:prstGeom>
          <a:noFill/>
        </p:spPr>
        <p:txBody>
          <a:bodyPr wrap="square" rtlCol="0">
            <a:spAutoFit/>
          </a:bodyPr>
          <a:lstStyle/>
          <a:p>
            <a:r>
              <a:rPr lang="en-US" sz="6000" dirty="0" smtClean="0"/>
              <a:t>Conclusions</a:t>
            </a:r>
            <a:endParaRPr lang="en-US" sz="6000" dirty="0"/>
          </a:p>
        </p:txBody>
      </p:sp>
      <p:sp>
        <p:nvSpPr>
          <p:cNvPr id="3" name="TextBox 2"/>
          <p:cNvSpPr txBox="1"/>
          <p:nvPr/>
        </p:nvSpPr>
        <p:spPr>
          <a:xfrm>
            <a:off x="2314106" y="2035747"/>
            <a:ext cx="7129697" cy="2862322"/>
          </a:xfrm>
          <a:prstGeom prst="rect">
            <a:avLst/>
          </a:prstGeom>
          <a:noFill/>
        </p:spPr>
        <p:txBody>
          <a:bodyPr wrap="square" rtlCol="0">
            <a:spAutoFit/>
          </a:bodyPr>
          <a:lstStyle/>
          <a:p>
            <a:pPr>
              <a:buFont typeface="Arial" pitchFamily="34" charset="0"/>
              <a:buChar char="•"/>
            </a:pPr>
            <a:r>
              <a:rPr lang="en-US" sz="3600" dirty="0" smtClean="0"/>
              <a:t>TEM </a:t>
            </a:r>
            <a:r>
              <a:rPr lang="en-US" sz="3600" smtClean="0"/>
              <a:t>reveals  degradation </a:t>
            </a:r>
            <a:r>
              <a:rPr lang="en-US" sz="3600" dirty="0" smtClean="0"/>
              <a:t>of Z-discs in DLMs of CYX  crickets.</a:t>
            </a:r>
          </a:p>
          <a:p>
            <a:pPr>
              <a:buFont typeface="Arial" pitchFamily="34" charset="0"/>
              <a:buChar char="•"/>
            </a:pPr>
            <a:r>
              <a:rPr lang="en-US" sz="3600" dirty="0" smtClean="0"/>
              <a:t> Myofibrils in DAY 3 crickets are generally intact, but mitochondria are disrupted.</a:t>
            </a:r>
            <a:endParaRPr lang="en-US" sz="36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626433" y="1585210"/>
            <a:ext cx="8229600" cy="4650698"/>
          </a:xfrm>
          <a:prstGeom prst="rect">
            <a:avLst/>
          </a:prstGeom>
        </p:spPr>
        <p:txBody>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0" strike="noStrike" kern="1200" cap="none" spc="0" normalizeH="0" baseline="0" noProof="0" dirty="0" smtClean="0">
                <a:ln>
                  <a:noFill/>
                </a:ln>
                <a:solidFill>
                  <a:schemeClr val="tx1"/>
                </a:solidFill>
                <a:effectLst/>
                <a:uLnTx/>
                <a:uFillTx/>
                <a:latin typeface="+mn-lt"/>
                <a:ea typeface="+mn-ea"/>
                <a:cs typeface="+mn-cs"/>
              </a:rPr>
              <a:t>TEM for effects of cycloheximide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smtClean="0">
                <a:ln>
                  <a:noFill/>
                </a:ln>
                <a:solidFill>
                  <a:srgbClr val="FFFF00"/>
                </a:solidFill>
                <a:effectLst/>
                <a:uLnTx/>
                <a:uFillTx/>
                <a:latin typeface="+mn-lt"/>
                <a:ea typeface="+mn-ea"/>
                <a:cs typeface="+mn-cs"/>
              </a:rPr>
              <a:t>Inhibitor studies to block in vivo action of Calpain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smtClean="0">
                <a:ln>
                  <a:noFill/>
                </a:ln>
                <a:solidFill>
                  <a:srgbClr val="FFFF00"/>
                </a:solidFill>
                <a:effectLst/>
                <a:uLnTx/>
                <a:uFillTx/>
                <a:latin typeface="+mn-lt"/>
                <a:ea typeface="+mn-ea"/>
                <a:cs typeface="+mn-cs"/>
              </a:rPr>
              <a:t>Enzyme assay to assess activation of calpains in DLMs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0" i="0" strike="noStrike" kern="1200" cap="none" spc="0" normalizeH="0" baseline="0" noProof="0" dirty="0" smtClean="0">
                <a:ln>
                  <a:noFill/>
                </a:ln>
                <a:solidFill>
                  <a:schemeClr val="tx1"/>
                </a:solidFill>
                <a:effectLst/>
                <a:uLnTx/>
                <a:uFillTx/>
                <a:latin typeface="+mn-lt"/>
                <a:ea typeface="+mn-ea"/>
                <a:cs typeface="+mn-cs"/>
              </a:rPr>
              <a:t>Polymerase Chain Reaction (PCR) to detect and sequence transcripts of calpain</a:t>
            </a:r>
            <a:endParaRPr kumimoji="0" lang="en-US" sz="3600" b="0" i="0" strike="noStrike" kern="1200" cap="none" spc="0" normalizeH="0" baseline="0" noProof="0" dirty="0">
              <a:ln>
                <a:noFill/>
              </a:ln>
              <a:solidFill>
                <a:schemeClr val="tx1"/>
              </a:solidFill>
              <a:effectLst/>
              <a:uLnTx/>
              <a:uFillTx/>
              <a:latin typeface="+mn-lt"/>
              <a:ea typeface="+mn-ea"/>
              <a:cs typeface="+mn-cs"/>
            </a:endParaRPr>
          </a:p>
        </p:txBody>
      </p:sp>
      <p:sp>
        <p:nvSpPr>
          <p:cNvPr id="3" name="Title 1"/>
          <p:cNvSpPr txBox="1">
            <a:spLocks/>
          </p:cNvSpPr>
          <p:nvPr/>
        </p:nvSpPr>
        <p:spPr>
          <a:xfrm>
            <a:off x="1131758" y="454520"/>
            <a:ext cx="8229600" cy="1143000"/>
          </a:xfrm>
          <a:prstGeom prst="rect">
            <a:avLst/>
          </a:prstGeom>
        </p:spPr>
        <p:txBody>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accent1"/>
                </a:solidFill>
                <a:effectLst/>
                <a:uLnTx/>
                <a:uFillTx/>
                <a:latin typeface="+mj-lt"/>
                <a:ea typeface="+mj-ea"/>
                <a:cs typeface="+mj-cs"/>
              </a:rPr>
              <a:t>Experimental Approach</a:t>
            </a:r>
            <a:endParaRPr kumimoji="0" lang="en-US" sz="4400" b="1" i="0" u="none" strike="noStrike" kern="1200" cap="none" spc="0" normalizeH="0" baseline="0" noProof="0" dirty="0">
              <a:ln>
                <a:noFill/>
              </a:ln>
              <a:solidFill>
                <a:schemeClr val="accent1"/>
              </a:solidFill>
              <a:effectLst/>
              <a:uLnTx/>
              <a:uFillTx/>
              <a:latin typeface="+mj-lt"/>
              <a:ea typeface="+mj-ea"/>
              <a:cs typeface="+mj-cs"/>
            </a:endParaRPr>
          </a:p>
        </p:txBody>
      </p:sp>
      <p:sp>
        <p:nvSpPr>
          <p:cNvPr id="4" name="Title 1"/>
          <p:cNvSpPr txBox="1">
            <a:spLocks/>
          </p:cNvSpPr>
          <p:nvPr/>
        </p:nvSpPr>
        <p:spPr>
          <a:xfrm>
            <a:off x="3562663" y="5493713"/>
            <a:ext cx="8229600" cy="1143000"/>
          </a:xfrm>
          <a:prstGeom prst="rect">
            <a:avLst/>
          </a:prstGeom>
        </p:spPr>
        <p:txBody>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accent1"/>
                </a:solidFill>
                <a:effectLst/>
                <a:uLnTx/>
                <a:uFillTx/>
                <a:latin typeface="+mj-lt"/>
                <a:ea typeface="+mj-ea"/>
                <a:cs typeface="+mj-cs"/>
              </a:rPr>
              <a:t>To be continued….</a:t>
            </a:r>
            <a:endParaRPr kumimoji="0" lang="en-US" sz="4400" b="1" i="0" u="none" strike="noStrike" kern="1200" cap="none" spc="0" normalizeH="0" baseline="0" noProof="0" dirty="0">
              <a:ln>
                <a:noFill/>
              </a:ln>
              <a:solidFill>
                <a:schemeClr val="accent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49704" y="414131"/>
            <a:ext cx="10852880" cy="1754326"/>
          </a:xfrm>
          <a:prstGeom prst="rect">
            <a:avLst/>
          </a:prstGeom>
          <a:noFill/>
        </p:spPr>
        <p:txBody>
          <a:bodyPr wrap="square" lIns="91440" tIns="45720" rIns="91440" bIns="45720">
            <a:spAutoFit/>
          </a:bodyPr>
          <a:lstStyle/>
          <a:p>
            <a:pPr algn="ctr"/>
            <a:r>
              <a:rPr lang="en-US" sz="5400" b="1" cap="none" spc="0" dirty="0" smtClean="0">
                <a:ln w="9525">
                  <a:solidFill>
                    <a:schemeClr val="bg1"/>
                  </a:solidFill>
                  <a:prstDash val="solid"/>
                </a:ln>
                <a:solidFill>
                  <a:srgbClr val="38C2D0"/>
                </a:solidFill>
                <a:effectLst>
                  <a:outerShdw blurRad="12700" dist="38100" dir="2700000" algn="tl" rotWithShape="0">
                    <a:schemeClr val="accent5">
                      <a:lumMod val="60000"/>
                      <a:lumOff val="40000"/>
                    </a:schemeClr>
                  </a:outerShdw>
                </a:effectLst>
              </a:rPr>
              <a:t>Polymerase Chain Reaction </a:t>
            </a:r>
          </a:p>
          <a:p>
            <a:pPr algn="ctr"/>
            <a:r>
              <a:rPr lang="en-US" sz="5400" b="1" dirty="0" smtClean="0">
                <a:ln w="9525">
                  <a:solidFill>
                    <a:schemeClr val="bg1"/>
                  </a:solidFill>
                  <a:prstDash val="solid"/>
                </a:ln>
                <a:solidFill>
                  <a:srgbClr val="38C2D0"/>
                </a:solidFill>
                <a:effectLst>
                  <a:outerShdw blurRad="12700" dist="38100" dir="2700000" algn="tl" rotWithShape="0">
                    <a:schemeClr val="accent5">
                      <a:lumMod val="60000"/>
                      <a:lumOff val="40000"/>
                    </a:schemeClr>
                  </a:outerShdw>
                </a:effectLst>
              </a:rPr>
              <a:t>(PCR)</a:t>
            </a:r>
            <a:endParaRPr lang="en-US" sz="5400" b="1" cap="none" spc="0" dirty="0">
              <a:ln w="9525">
                <a:solidFill>
                  <a:schemeClr val="bg1"/>
                </a:solidFill>
                <a:prstDash val="solid"/>
              </a:ln>
              <a:solidFill>
                <a:srgbClr val="38C2D0"/>
              </a:solidFill>
              <a:effectLst>
                <a:outerShdw blurRad="12700" dist="38100" dir="2700000" algn="tl" rotWithShape="0">
                  <a:schemeClr val="accent5">
                    <a:lumMod val="60000"/>
                    <a:lumOff val="40000"/>
                  </a:schemeClr>
                </a:outerShdw>
              </a:effectLst>
            </a:endParaRPr>
          </a:p>
        </p:txBody>
      </p:sp>
      <p:pic>
        <p:nvPicPr>
          <p:cNvPr id="8194" name="Picture 2" descr="http://www.iwishiknewthis.com/wp-content/uploads/2012/08/staytuned.jpg"/>
          <p:cNvPicPr>
            <a:picLocks noChangeAspect="1" noChangeArrowheads="1"/>
          </p:cNvPicPr>
          <p:nvPr/>
        </p:nvPicPr>
        <p:blipFill>
          <a:blip r:embed="rId2" cstate="print"/>
          <a:srcRect/>
          <a:stretch>
            <a:fillRect/>
          </a:stretch>
        </p:blipFill>
        <p:spPr bwMode="auto">
          <a:xfrm>
            <a:off x="1289154" y="2567143"/>
            <a:ext cx="5142302" cy="3712100"/>
          </a:xfrm>
          <a:prstGeom prst="rect">
            <a:avLst/>
          </a:prstGeom>
          <a:noFill/>
        </p:spPr>
      </p:pic>
      <p:sp>
        <p:nvSpPr>
          <p:cNvPr id="4" name="Oval 3"/>
          <p:cNvSpPr/>
          <p:nvPr/>
        </p:nvSpPr>
        <p:spPr>
          <a:xfrm>
            <a:off x="5951094" y="5456420"/>
            <a:ext cx="524656" cy="569626"/>
          </a:xfrm>
          <a:prstGeom prst="ellipse">
            <a:avLst/>
          </a:prstGeom>
          <a:solidFill>
            <a:srgbClr val="38C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6628151" y="5668780"/>
            <a:ext cx="344774" cy="299803"/>
          </a:xfrm>
          <a:prstGeom prst="ellipse">
            <a:avLst/>
          </a:prstGeom>
          <a:solidFill>
            <a:srgbClr val="38C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7140315" y="5701259"/>
            <a:ext cx="344774" cy="299803"/>
          </a:xfrm>
          <a:prstGeom prst="ellipse">
            <a:avLst/>
          </a:prstGeom>
          <a:solidFill>
            <a:srgbClr val="38C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7577528" y="5718749"/>
            <a:ext cx="344774" cy="299803"/>
          </a:xfrm>
          <a:prstGeom prst="ellipse">
            <a:avLst/>
          </a:prstGeom>
          <a:solidFill>
            <a:srgbClr val="38C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7984760" y="5736238"/>
            <a:ext cx="344774" cy="299803"/>
          </a:xfrm>
          <a:prstGeom prst="ellipse">
            <a:avLst/>
          </a:prstGeom>
          <a:solidFill>
            <a:srgbClr val="38C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8421974" y="5768716"/>
            <a:ext cx="344774" cy="299803"/>
          </a:xfrm>
          <a:prstGeom prst="ellipse">
            <a:avLst/>
          </a:prstGeom>
          <a:solidFill>
            <a:srgbClr val="38C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7465103" y="3072984"/>
            <a:ext cx="4407108" cy="2638267"/>
          </a:xfrm>
          <a:prstGeom prst="ellipse">
            <a:avLst/>
          </a:prstGeom>
          <a:solidFill>
            <a:srgbClr val="38C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Poster Session</a:t>
            </a:r>
            <a:r>
              <a:rPr lang="en-US" b="1" dirty="0" smtClean="0"/>
              <a:t>   </a:t>
            </a:r>
            <a:r>
              <a:rPr lang="en-US" sz="5400" b="1" dirty="0" smtClean="0"/>
              <a:t>#</a:t>
            </a:r>
            <a:r>
              <a:rPr lang="en-US" sz="7200" b="1" dirty="0" smtClean="0"/>
              <a:t>4</a:t>
            </a:r>
            <a:endParaRPr lang="en-US" b="1" dirty="0"/>
          </a:p>
        </p:txBody>
      </p:sp>
    </p:spTree>
    <p:extLst>
      <p:ext uri="{BB962C8B-B14F-4D97-AF65-F5344CB8AC3E}">
        <p14:creationId xmlns:p14="http://schemas.microsoft.com/office/powerpoint/2010/main" val="31559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0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Acknowledgements </a:t>
            </a:r>
            <a:endParaRPr lang="en-US" sz="60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 name="Content Placeholder 2"/>
          <p:cNvSpPr>
            <a:spLocks noGrp="1"/>
          </p:cNvSpPr>
          <p:nvPr>
            <p:ph idx="1"/>
          </p:nvPr>
        </p:nvSpPr>
        <p:spPr/>
        <p:txBody>
          <a:bodyPr/>
          <a:lstStyle/>
          <a:p>
            <a:r>
              <a:rPr lang="en-US" sz="3600" dirty="0" smtClean="0"/>
              <a:t>SURI Program</a:t>
            </a:r>
          </a:p>
          <a:p>
            <a:r>
              <a:rPr lang="en-US" sz="3600" dirty="0" smtClean="0"/>
              <a:t>Benedict College </a:t>
            </a:r>
          </a:p>
          <a:p>
            <a:r>
              <a:rPr lang="en-US" sz="3600" dirty="0" smtClean="0"/>
              <a:t>Dr. Rush Oliver</a:t>
            </a:r>
          </a:p>
          <a:p>
            <a:r>
              <a:rPr lang="en-US" sz="3600" dirty="0" smtClean="0"/>
              <a:t> </a:t>
            </a:r>
            <a:r>
              <a:rPr lang="en-US" sz="3600" dirty="0"/>
              <a:t>University of South Carolina  Electron Microscopy Center </a:t>
            </a:r>
            <a:endParaRPr lang="en-US" sz="3600" dirty="0" smtClean="0"/>
          </a:p>
          <a:p>
            <a:r>
              <a:rPr lang="en-US" sz="3600" dirty="0" smtClean="0"/>
              <a:t>NSF Grant 1436222</a:t>
            </a:r>
            <a:endParaRPr lang="en-US" sz="3600" dirty="0"/>
          </a:p>
          <a:p>
            <a:endParaRPr lang="en-US" dirty="0"/>
          </a:p>
        </p:txBody>
      </p:sp>
    </p:spTree>
    <p:extLst>
      <p:ext uri="{BB962C8B-B14F-4D97-AF65-F5344CB8AC3E}">
        <p14:creationId xmlns:p14="http://schemas.microsoft.com/office/powerpoint/2010/main" val="5270460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406400" y="5143500"/>
            <a:ext cx="7239000" cy="1015663"/>
          </a:xfrm>
          <a:prstGeom prst="rect">
            <a:avLst/>
          </a:prstGeom>
          <a:noFill/>
        </p:spPr>
        <p:txBody>
          <a:bodyPr wrap="square" lIns="91440" tIns="45720" rIns="91440" bIns="45720">
            <a:spAutoFit/>
          </a:bodyPr>
          <a:lstStyle/>
          <a:p>
            <a:pPr algn="ctr"/>
            <a:r>
              <a:rPr lang="en-US" sz="60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INTRODUCTION</a:t>
            </a:r>
            <a:r>
              <a:rPr lang="en-US" sz="54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 </a:t>
            </a:r>
            <a:endPar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27718235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69308" y="827903"/>
            <a:ext cx="10231395" cy="4832092"/>
          </a:xfrm>
          <a:prstGeom prst="rect">
            <a:avLst/>
          </a:prstGeom>
          <a:noFill/>
        </p:spPr>
        <p:txBody>
          <a:bodyPr wrap="square" rtlCol="0">
            <a:spAutoFit/>
          </a:bodyPr>
          <a:lstStyle/>
          <a:p>
            <a:r>
              <a:rPr lang="en-US" sz="4400" dirty="0" smtClean="0">
                <a:solidFill>
                  <a:schemeClr val="accent1"/>
                </a:solidFill>
              </a:rPr>
              <a:t>References:</a:t>
            </a:r>
          </a:p>
          <a:p>
            <a:pPr algn="just"/>
            <a:r>
              <a:rPr lang="en-US" sz="2400" dirty="0" smtClean="0"/>
              <a:t>Friedrich P, Tompa P, Farkas A (2004) The calpain-system of Drosophila 	melanogaster: coming age.  </a:t>
            </a:r>
            <a:r>
              <a:rPr lang="en-US" sz="2400" i="1" dirty="0" smtClean="0"/>
              <a:t>BioEssay</a:t>
            </a:r>
            <a:r>
              <a:rPr lang="en-US" sz="2400" dirty="0" smtClean="0"/>
              <a:t> </a:t>
            </a:r>
            <a:r>
              <a:rPr lang="en-US" sz="2400" b="1" dirty="0" smtClean="0"/>
              <a:t>26</a:t>
            </a:r>
            <a:r>
              <a:rPr lang="en-US" sz="2400" dirty="0" smtClean="0"/>
              <a:t>: 1088-1096, </a:t>
            </a:r>
          </a:p>
          <a:p>
            <a:pPr algn="just"/>
            <a:r>
              <a:rPr lang="en-US" sz="2400" dirty="0" smtClean="0"/>
              <a:t>Kim HW, Chang ES, Mykles DL (2005) Three calpains and ecdysone receptor in the 	land crab </a:t>
            </a:r>
            <a:r>
              <a:rPr lang="en-US" sz="2400" i="1" dirty="0" smtClean="0"/>
              <a:t>Gercarcinus lateralis</a:t>
            </a:r>
            <a:r>
              <a:rPr lang="en-US" sz="2400" dirty="0" smtClean="0"/>
              <a:t>: sequence, expression and effects of 	elevated ecdysteriod induced by eyestalk ablation, </a:t>
            </a:r>
            <a:r>
              <a:rPr lang="en-US" sz="2400" i="1" dirty="0" smtClean="0"/>
              <a:t>The Journal of 	Experimental Biology </a:t>
            </a:r>
            <a:r>
              <a:rPr lang="en-US" sz="2400" b="1" dirty="0" smtClean="0"/>
              <a:t>208</a:t>
            </a:r>
            <a:r>
              <a:rPr lang="en-US" sz="2400" dirty="0" smtClean="0"/>
              <a:t>, 3177-3197</a:t>
            </a:r>
          </a:p>
          <a:p>
            <a:pPr algn="just"/>
            <a:r>
              <a:rPr lang="en-US" sz="2400" dirty="0" err="1" smtClean="0"/>
              <a:t>Lakey</a:t>
            </a:r>
            <a:r>
              <a:rPr lang="en-US" sz="2400" dirty="0" smtClean="0"/>
              <a:t> et al. (1993) </a:t>
            </a:r>
            <a:r>
              <a:rPr lang="en-US" sz="2400" i="1" dirty="0" err="1" smtClean="0"/>
              <a:t>Kettin</a:t>
            </a:r>
            <a:r>
              <a:rPr lang="en-US" sz="2400" i="1" dirty="0" smtClean="0"/>
              <a:t>, a large modular protein in the Z-disc of insect  Muscles 	</a:t>
            </a:r>
            <a:r>
              <a:rPr lang="en-US" sz="2400" dirty="0" smtClean="0"/>
              <a:t>EMBO Journal </a:t>
            </a:r>
          </a:p>
          <a:p>
            <a:pPr algn="just"/>
            <a:r>
              <a:rPr lang="en-US" sz="2400" dirty="0" smtClean="0"/>
              <a:t>Oliver RH, </a:t>
            </a:r>
            <a:r>
              <a:rPr lang="en-US" sz="2400" u="sng" dirty="0" smtClean="0"/>
              <a:t>Albury ANJ</a:t>
            </a:r>
            <a:r>
              <a:rPr lang="en-US" sz="2400" dirty="0" smtClean="0"/>
              <a:t>, Mousseau TA (2007) Programmed cell death in flight 	muscles of the house cricket, Acheta domesticus. </a:t>
            </a:r>
            <a:r>
              <a:rPr lang="en-US" sz="2400" i="1" dirty="0" smtClean="0"/>
              <a:t>Journal</a:t>
            </a:r>
            <a:r>
              <a:rPr lang="en-US" sz="2400" dirty="0" smtClean="0"/>
              <a:t> of </a:t>
            </a:r>
            <a:r>
              <a:rPr lang="en-US" sz="2400" i="1" dirty="0" smtClean="0"/>
              <a:t>Insect 	Physiology</a:t>
            </a:r>
            <a:r>
              <a:rPr lang="en-US" sz="2400" dirty="0" smtClean="0"/>
              <a:t>, </a:t>
            </a:r>
            <a:r>
              <a:rPr lang="en-US" sz="2400" b="1" dirty="0" smtClean="0"/>
              <a:t>53</a:t>
            </a:r>
            <a:r>
              <a:rPr lang="en-US" sz="2400" dirty="0" smtClean="0"/>
              <a:t>: 30-9.</a:t>
            </a:r>
            <a:endParaRPr lang="en-US" sz="4400" dirty="0">
              <a:solidFill>
                <a:schemeClr val="accent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rankopedia.com/CandidatePix/127201.gif"/>
          <p:cNvPicPr>
            <a:picLocks noChangeAspect="1" noChangeArrowheads="1"/>
          </p:cNvPicPr>
          <p:nvPr/>
        </p:nvPicPr>
        <p:blipFill>
          <a:blip r:embed="rId2" cstate="print"/>
          <a:srcRect/>
          <a:stretch>
            <a:fillRect/>
          </a:stretch>
        </p:blipFill>
        <p:spPr bwMode="auto">
          <a:xfrm flipH="1">
            <a:off x="5036695" y="1019331"/>
            <a:ext cx="6370818" cy="5260374"/>
          </a:xfrm>
          <a:prstGeom prst="rect">
            <a:avLst/>
          </a:prstGeom>
          <a:noFill/>
        </p:spPr>
      </p:pic>
      <p:sp>
        <p:nvSpPr>
          <p:cNvPr id="4" name="Rectangle 3"/>
          <p:cNvSpPr/>
          <p:nvPr/>
        </p:nvSpPr>
        <p:spPr>
          <a:xfrm>
            <a:off x="509665" y="521910"/>
            <a:ext cx="9638675" cy="2476123"/>
          </a:xfrm>
          <a:prstGeom prst="rect">
            <a:avLst/>
          </a:prstGeom>
          <a:noFill/>
        </p:spPr>
        <p:txBody>
          <a:bodyPr wrap="none" lIns="91440" tIns="45720" rIns="91440" bIns="45720">
            <a:prstTxWarp prst="textCanUp">
              <a:avLst>
                <a:gd name="adj" fmla="val 77564"/>
              </a:avLst>
            </a:prstTxWarp>
            <a:spAutoFit/>
          </a:bodyPr>
          <a:lstStyle/>
          <a:p>
            <a:pPr algn="ctr"/>
            <a:r>
              <a:rPr lang="en-US" sz="54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Any Questions ?</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2233980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33268 0.43635 C -0.32448 0.4581 -0.33359 0.43866 -0.32253 0.45023 C -0.31368 0.45926 -0.30535 0.47801 -0.29585 0.48519 C -0.28986 0.48982 -0.28348 0.4919 -0.27737 0.4956 C -0.27294 0.49815 -0.26943 0.50371 -0.265 0.50602 C -0.25849 0.50926 -0.2447 0.51297 -0.2447 0.5132 C -0.22543 0.51158 -0.19029 0.53033 -0.17702 0.4956 C -0.1778 0.46482 -0.1722 0.43125 -0.18509 0.40834 C -0.18587 0.40486 -0.18626 0.40116 -0.18717 0.39769 C -0.18834 0.39422 -0.19029 0.39121 -0.1912 0.3875 C -0.19693 0.36505 -0.18925 0.38102 -0.19732 0.36667 C -0.19992 0.3544 -0.20044 0.34468 -0.20565 0.33519 C -0.21346 0.28403 -0.21203 0.29051 -0.20773 0.20301 C -0.20734 0.19584 -0.2076 0.18426 -0.20357 0.18218 C -0.19355 0.17616 -0.19953 0.17917 -0.18509 0.17523 C -0.16582 0.17778 -0.14513 0.17107 -0.12782 0.18565 C -0.12599 0.18727 -0.12534 0.19098 -0.12352 0.1926 C -0.10894 0.20695 -0.09528 0.22385 -0.07862 0.23079 C -0.0682 0.2294 -0.05584 0.23496 -0.04777 0.22385 C -0.04595 0.2213 -0.0453 0.21621 -0.0436 0.2132 C -0.04191 0.21019 -0.03957 0.2088 -0.03749 0.20648 C -0.03827 0.17755 -0.0384 0.14838 -0.03957 0.11945 C -0.03957 0.11829 -0.04282 0.09746 -0.0436 0.09491 C -0.04595 0.08727 -0.0518 0.07385 -0.0518 0.07431 C -0.05441 0.05764 -0.05688 0.04121 -0.06013 0.02523 C -0.05935 0.00209 -0.06092 -0.02129 -0.05805 -0.04421 C -0.05779 -0.04629 -0.04126 -0.07106 -0.03957 -0.07245 C -0.0371 -0.07453 -0.03397 -0.07453 -0.03124 -0.07569 C -0.0177 -0.0912 -0.00859 -0.09583 0.00755 -0.1 C 0.01314 -0.09884 0.01887 -0.1 0.02408 -0.09652 C 0.02642 -0.0949 0.02616 -0.08865 0.02811 -0.08611 C 0.0298 -0.08379 0.03228 -0.08449 0.03423 -0.08287 C 0.03527 -0.08217 0.03566 -0.08055 0.03644 -0.07916 " pathEditMode="relative" rAng="0" ptsTypes="ffffffffffffffffffffffffffffffffA">
                                      <p:cBhvr>
                                        <p:cTn id="6" dur="1000" fill="hold"/>
                                        <p:tgtEl>
                                          <p:spTgt spid="4"/>
                                        </p:tgtEl>
                                        <p:attrNameLst>
                                          <p:attrName>ppt_x</p:attrName>
                                          <p:attrName>ppt_y</p:attrName>
                                        </p:attrNameLst>
                                      </p:cBhvr>
                                      <p:rCtr x="18400" y="-22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64938" y="1558925"/>
            <a:ext cx="8940800" cy="3787775"/>
          </a:xfrm>
        </p:spPr>
        <p:txBody>
          <a:bodyPr>
            <a:noAutofit/>
          </a:bodyPr>
          <a:lstStyle/>
          <a:p>
            <a:r>
              <a:rPr lang="en-US" sz="3200" dirty="0"/>
              <a:t>Flight muscle histolysis is a developmentally regulated event, which occurs within the first few days of adult emergence in the house </a:t>
            </a:r>
            <a:r>
              <a:rPr lang="en-US" sz="3200" dirty="0" smtClean="0"/>
              <a:t>cricket.  Histolysis </a:t>
            </a:r>
            <a:r>
              <a:rPr lang="en-US" sz="3200" dirty="0"/>
              <a:t>results in degeneration of the flight musculature and accounts for loss of flight winged adult crickets. </a:t>
            </a:r>
            <a:endParaRPr lang="en-US" sz="3200" dirty="0" smtClean="0"/>
          </a:p>
          <a:p>
            <a:r>
              <a:rPr lang="en-US" sz="3200" dirty="0" smtClean="0"/>
              <a:t>Histolysis in the dorsal longitudinal flight muscles of the cricket is induced by juvenile hormone and is an example of active programmed cell death (PCD)</a:t>
            </a:r>
            <a:endParaRPr lang="en-US" sz="3200" dirty="0"/>
          </a:p>
        </p:txBody>
      </p:sp>
      <p:sp>
        <p:nvSpPr>
          <p:cNvPr id="4" name="TextBox 3"/>
          <p:cNvSpPr txBox="1"/>
          <p:nvPr/>
        </p:nvSpPr>
        <p:spPr>
          <a:xfrm>
            <a:off x="4270115" y="487181"/>
            <a:ext cx="2654300" cy="523220"/>
          </a:xfrm>
          <a:prstGeom prst="rect">
            <a:avLst/>
          </a:prstGeom>
          <a:noFill/>
        </p:spPr>
        <p:txBody>
          <a:bodyPr wrap="square" rtlCol="0">
            <a:spAutoFit/>
          </a:bodyPr>
          <a:lstStyle/>
          <a:p>
            <a:r>
              <a:rPr lang="en-US" sz="2800" dirty="0" smtClean="0">
                <a:solidFill>
                  <a:schemeClr val="accent1"/>
                </a:solidFill>
              </a:rPr>
              <a:t>BACKGROUND</a:t>
            </a:r>
            <a:endParaRPr lang="en-US" sz="2800" dirty="0">
              <a:solidFill>
                <a:schemeClr val="accent1"/>
              </a:solidFill>
            </a:endParaRPr>
          </a:p>
        </p:txBody>
      </p:sp>
    </p:spTree>
    <p:extLst>
      <p:ext uri="{BB962C8B-B14F-4D97-AF65-F5344CB8AC3E}">
        <p14:creationId xmlns:p14="http://schemas.microsoft.com/office/powerpoint/2010/main" val="10004793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082800" y="1045438"/>
            <a:ext cx="5473700" cy="5496602"/>
            <a:chOff x="3744" y="1296"/>
            <a:chExt cx="5182" cy="5240"/>
          </a:xfrm>
        </p:grpSpPr>
        <p:pic>
          <p:nvPicPr>
            <p:cNvPr id="3" name="Picture 3" descr="dlm photodeluxe"/>
            <p:cNvPicPr>
              <a:picLocks noChangeAspect="1" noChangeArrowheads="1"/>
            </p:cNvPicPr>
            <p:nvPr/>
          </p:nvPicPr>
          <p:blipFill>
            <a:blip r:embed="rId2" cstate="print"/>
            <a:srcRect/>
            <a:stretch>
              <a:fillRect/>
            </a:stretch>
          </p:blipFill>
          <p:spPr bwMode="auto">
            <a:xfrm>
              <a:off x="3744" y="1296"/>
              <a:ext cx="5182" cy="5240"/>
            </a:xfrm>
            <a:prstGeom prst="rect">
              <a:avLst/>
            </a:prstGeom>
            <a:noFill/>
            <a:ln w="9525">
              <a:noFill/>
              <a:miter lim="800000"/>
              <a:headEnd/>
              <a:tailEnd/>
            </a:ln>
          </p:spPr>
        </p:pic>
        <p:sp>
          <p:nvSpPr>
            <p:cNvPr id="4" name="WordArt 4"/>
            <p:cNvSpPr>
              <a:spLocks noChangeAspect="1" noChangeArrowheads="1" noChangeShapeType="1" noTextEdit="1"/>
            </p:cNvSpPr>
            <p:nvPr/>
          </p:nvSpPr>
          <p:spPr bwMode="auto">
            <a:xfrm>
              <a:off x="3983" y="1410"/>
              <a:ext cx="878" cy="231"/>
            </a:xfrm>
            <a:prstGeom prst="rect">
              <a:avLst/>
            </a:prstGeom>
          </p:spPr>
          <p:txBody>
            <a:bodyPr wrap="none" fromWordArt="1">
              <a:prstTxWarp prst="textPlain">
                <a:avLst>
                  <a:gd name="adj" fmla="val 50000"/>
                </a:avLst>
              </a:prstTxWarp>
            </a:bodyPr>
            <a:lstStyle/>
            <a:p>
              <a:pPr algn="ctr"/>
              <a:r>
                <a:rPr lang="en-US" sz="800" kern="10">
                  <a:ln w="9525">
                    <a:solidFill>
                      <a:srgbClr val="000000"/>
                    </a:solidFill>
                    <a:round/>
                    <a:headEnd/>
                    <a:tailEnd/>
                  </a:ln>
                  <a:solidFill>
                    <a:srgbClr val="FFFFFF"/>
                  </a:solidFill>
                  <a:latin typeface="Arial Black"/>
                </a:rPr>
                <a:t>a. Day 0</a:t>
              </a:r>
            </a:p>
          </p:txBody>
        </p:sp>
        <p:sp>
          <p:nvSpPr>
            <p:cNvPr id="5" name="WordArt 5"/>
            <p:cNvSpPr>
              <a:spLocks noChangeAspect="1" noChangeArrowheads="1" noChangeShapeType="1" noTextEdit="1"/>
            </p:cNvSpPr>
            <p:nvPr/>
          </p:nvSpPr>
          <p:spPr bwMode="auto">
            <a:xfrm>
              <a:off x="6564" y="3927"/>
              <a:ext cx="878" cy="232"/>
            </a:xfrm>
            <a:prstGeom prst="rect">
              <a:avLst/>
            </a:prstGeom>
          </p:spPr>
          <p:txBody>
            <a:bodyPr wrap="none" fromWordArt="1">
              <a:prstTxWarp prst="textPlain">
                <a:avLst>
                  <a:gd name="adj" fmla="val 50000"/>
                </a:avLst>
              </a:prstTxWarp>
            </a:bodyPr>
            <a:lstStyle/>
            <a:p>
              <a:pPr algn="ctr"/>
              <a:r>
                <a:rPr lang="en-US" sz="800" kern="10">
                  <a:ln w="9525">
                    <a:solidFill>
                      <a:srgbClr val="000000"/>
                    </a:solidFill>
                    <a:round/>
                    <a:headEnd/>
                    <a:tailEnd/>
                  </a:ln>
                  <a:solidFill>
                    <a:srgbClr val="FFFFFF"/>
                  </a:solidFill>
                  <a:latin typeface="Arial Black"/>
                </a:rPr>
                <a:t>d. Day 3</a:t>
              </a:r>
            </a:p>
          </p:txBody>
        </p:sp>
        <p:sp>
          <p:nvSpPr>
            <p:cNvPr id="6" name="WordArt 6"/>
            <p:cNvSpPr>
              <a:spLocks noChangeAspect="1" noChangeArrowheads="1" noChangeShapeType="1" noTextEdit="1"/>
            </p:cNvSpPr>
            <p:nvPr/>
          </p:nvSpPr>
          <p:spPr bwMode="auto">
            <a:xfrm>
              <a:off x="3983" y="3927"/>
              <a:ext cx="878" cy="232"/>
            </a:xfrm>
            <a:prstGeom prst="rect">
              <a:avLst/>
            </a:prstGeom>
          </p:spPr>
          <p:txBody>
            <a:bodyPr wrap="none" fromWordArt="1">
              <a:prstTxWarp prst="textPlain">
                <a:avLst>
                  <a:gd name="adj" fmla="val 50000"/>
                </a:avLst>
              </a:prstTxWarp>
            </a:bodyPr>
            <a:lstStyle/>
            <a:p>
              <a:pPr algn="ctr"/>
              <a:r>
                <a:rPr lang="en-US" sz="800" kern="10">
                  <a:ln w="9525">
                    <a:solidFill>
                      <a:srgbClr val="000000"/>
                    </a:solidFill>
                    <a:round/>
                    <a:headEnd/>
                    <a:tailEnd/>
                  </a:ln>
                  <a:solidFill>
                    <a:srgbClr val="FFFFFF"/>
                  </a:solidFill>
                  <a:latin typeface="Arial Black"/>
                </a:rPr>
                <a:t>c. Day 2</a:t>
              </a:r>
            </a:p>
          </p:txBody>
        </p:sp>
        <p:sp>
          <p:nvSpPr>
            <p:cNvPr id="7" name="WordArt 7"/>
            <p:cNvSpPr>
              <a:spLocks noChangeAspect="1" noChangeArrowheads="1" noChangeShapeType="1" noTextEdit="1"/>
            </p:cNvSpPr>
            <p:nvPr/>
          </p:nvSpPr>
          <p:spPr bwMode="auto">
            <a:xfrm>
              <a:off x="6564" y="1410"/>
              <a:ext cx="878" cy="231"/>
            </a:xfrm>
            <a:prstGeom prst="rect">
              <a:avLst/>
            </a:prstGeom>
          </p:spPr>
          <p:txBody>
            <a:bodyPr wrap="none" fromWordArt="1">
              <a:prstTxWarp prst="textPlain">
                <a:avLst>
                  <a:gd name="adj" fmla="val 50000"/>
                </a:avLst>
              </a:prstTxWarp>
            </a:bodyPr>
            <a:lstStyle/>
            <a:p>
              <a:pPr algn="ctr"/>
              <a:r>
                <a:rPr lang="en-US" sz="800" kern="10">
                  <a:ln w="9525">
                    <a:solidFill>
                      <a:srgbClr val="000000"/>
                    </a:solidFill>
                    <a:round/>
                    <a:headEnd/>
                    <a:tailEnd/>
                  </a:ln>
                  <a:solidFill>
                    <a:srgbClr val="FFFFFF"/>
                  </a:solidFill>
                  <a:latin typeface="Arial Black"/>
                </a:rPr>
                <a:t>b. Day 1</a:t>
              </a:r>
            </a:p>
          </p:txBody>
        </p:sp>
        <p:sp>
          <p:nvSpPr>
            <p:cNvPr id="8" name="Rectangle 8"/>
            <p:cNvSpPr>
              <a:spLocks noChangeAspect="1" noChangeArrowheads="1"/>
            </p:cNvSpPr>
            <p:nvPr/>
          </p:nvSpPr>
          <p:spPr bwMode="auto">
            <a:xfrm>
              <a:off x="7488" y="5904"/>
              <a:ext cx="1008" cy="144"/>
            </a:xfrm>
            <a:prstGeom prst="rect">
              <a:avLst/>
            </a:prstGeom>
            <a:solidFill>
              <a:srgbClr val="FFFFFF"/>
            </a:solidFill>
            <a:ln w="9525">
              <a:solidFill>
                <a:srgbClr val="000000"/>
              </a:solidFill>
              <a:miter lim="800000"/>
              <a:headEnd/>
              <a:tailEnd/>
            </a:ln>
          </p:spPr>
          <p:txBody>
            <a:bodyPr/>
            <a:lstStyle/>
            <a:p>
              <a:pPr eaLnBrk="1" hangingPunct="1"/>
              <a:endParaRPr lang="en-US" sz="2400">
                <a:latin typeface="Times New Roman" pitchFamily="18" charset="0"/>
              </a:endParaRPr>
            </a:p>
          </p:txBody>
        </p:sp>
        <p:sp>
          <p:nvSpPr>
            <p:cNvPr id="9" name="WordArt 9"/>
            <p:cNvSpPr>
              <a:spLocks noChangeAspect="1" noChangeArrowheads="1" noChangeShapeType="1" noTextEdit="1"/>
            </p:cNvSpPr>
            <p:nvPr/>
          </p:nvSpPr>
          <p:spPr bwMode="auto">
            <a:xfrm>
              <a:off x="7776" y="6048"/>
              <a:ext cx="432" cy="162"/>
            </a:xfrm>
            <a:prstGeom prst="rect">
              <a:avLst/>
            </a:prstGeom>
          </p:spPr>
          <p:txBody>
            <a:bodyPr wrap="none" fromWordArt="1">
              <a:prstTxWarp prst="textPlain">
                <a:avLst>
                  <a:gd name="adj" fmla="val 50000"/>
                </a:avLst>
              </a:prstTxWarp>
            </a:bodyPr>
            <a:lstStyle/>
            <a:p>
              <a:pPr algn="ctr"/>
              <a:r>
                <a:rPr lang="en-US" sz="800" kern="10">
                  <a:ln w="9525">
                    <a:solidFill>
                      <a:srgbClr val="000000"/>
                    </a:solidFill>
                    <a:round/>
                    <a:headEnd/>
                    <a:tailEnd/>
                  </a:ln>
                  <a:solidFill>
                    <a:srgbClr val="FFFFFF"/>
                  </a:solidFill>
                  <a:latin typeface="Arial Black"/>
                </a:rPr>
                <a:t>3mm</a:t>
              </a:r>
            </a:p>
          </p:txBody>
        </p:sp>
      </p:grpSp>
      <p:sp>
        <p:nvSpPr>
          <p:cNvPr id="10" name="TextBox 9"/>
          <p:cNvSpPr txBox="1"/>
          <p:nvPr/>
        </p:nvSpPr>
        <p:spPr>
          <a:xfrm>
            <a:off x="1182174" y="396998"/>
            <a:ext cx="8242300" cy="461665"/>
          </a:xfrm>
          <a:prstGeom prst="rect">
            <a:avLst/>
          </a:prstGeom>
          <a:noFill/>
        </p:spPr>
        <p:txBody>
          <a:bodyPr wrap="square" rtlCol="0">
            <a:spAutoFit/>
          </a:bodyPr>
          <a:lstStyle/>
          <a:p>
            <a:r>
              <a:rPr lang="en-US" sz="2400" dirty="0" smtClean="0">
                <a:solidFill>
                  <a:schemeClr val="accent1"/>
                </a:solidFill>
              </a:rPr>
              <a:t>Ventral Dissection Showing Flight Muscles of the house cricket</a:t>
            </a:r>
            <a:endParaRPr lang="en-US" sz="2400" dirty="0">
              <a:solidFill>
                <a:schemeClr val="accent1"/>
              </a:solidFill>
            </a:endParaRPr>
          </a:p>
        </p:txBody>
      </p:sp>
      <p:sp>
        <p:nvSpPr>
          <p:cNvPr id="11" name="Oval 11"/>
          <p:cNvSpPr>
            <a:spLocks noChangeArrowheads="1"/>
          </p:cNvSpPr>
          <p:nvPr/>
        </p:nvSpPr>
        <p:spPr bwMode="auto">
          <a:xfrm rot="21253231">
            <a:off x="3327393" y="1348621"/>
            <a:ext cx="772194" cy="2216626"/>
          </a:xfrm>
          <a:prstGeom prst="ellipse">
            <a:avLst/>
          </a:prstGeom>
          <a:noFill/>
          <a:ln w="34925">
            <a:solidFill>
              <a:srgbClr val="FFFF00"/>
            </a:solidFill>
            <a:miter lim="800000"/>
            <a:headEnd/>
            <a:tailEnd/>
          </a:ln>
        </p:spPr>
        <p:txBody>
          <a:bodyPr wrap="none" anchor="ctr"/>
          <a:lstStyle/>
          <a:p>
            <a:pPr algn="ctr" eaLnBrk="1" hangingPunct="1"/>
            <a:r>
              <a:rPr lang="en-US" sz="2400" b="1">
                <a:solidFill>
                  <a:srgbClr val="FFFF00"/>
                </a:solidFill>
              </a:rPr>
              <a:t>DLM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xit" presetSubtype="10" fill="hold" grpId="1" nodeType="clickEffect">
                                  <p:stCondLst>
                                    <p:cond delay="0"/>
                                  </p:stCondLst>
                                  <p:childTnLst>
                                    <p:animEffect transition="out" filter="checkerboard(across)">
                                      <p:cBhvr>
                                        <p:cTn id="10" dur="500"/>
                                        <p:tgtEl>
                                          <p:spTgt spid="11"/>
                                        </p:tgtEl>
                                      </p:cBhvr>
                                    </p:animEffect>
                                    <p:set>
                                      <p:cBhvr>
                                        <p:cTn id="11"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0900" y="1955800"/>
            <a:ext cx="9575800" cy="2768600"/>
          </a:xfrm>
          <a:prstGeom prst="rect">
            <a:avLst/>
          </a:prstGeom>
          <a:noFill/>
        </p:spPr>
        <p:txBody>
          <a:bodyPr wrap="none" lIns="91440" tIns="45720" rIns="91440" bIns="45720">
            <a:prstTxWarp prst="textWave1">
              <a:avLst/>
            </a:prstTxWarp>
            <a:spAutoFit/>
          </a:bodyPr>
          <a:lstStyle/>
          <a:p>
            <a:pPr algn="ctr"/>
            <a:r>
              <a:rPr lang="en-US" sz="72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Why Do We Care ?!</a:t>
            </a:r>
            <a:endParaRPr lang="en-US" sz="72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37756430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8867" y="1005954"/>
            <a:ext cx="8953500" cy="4351338"/>
          </a:xfrm>
        </p:spPr>
        <p:txBody>
          <a:bodyPr>
            <a:normAutofit fontScale="92500"/>
          </a:bodyPr>
          <a:lstStyle/>
          <a:p>
            <a:pPr marL="0" indent="0">
              <a:buNone/>
            </a:pPr>
            <a:r>
              <a:rPr lang="en-US" sz="3600" dirty="0" smtClean="0"/>
              <a:t>The reason this is important is because insects that undergo flight muscle histolysis lose the ability to fly.  This affects their ability to find f</a:t>
            </a:r>
            <a:r>
              <a:rPr lang="en-US" sz="3600" u="sng" dirty="0" smtClean="0"/>
              <a:t>ood</a:t>
            </a:r>
            <a:r>
              <a:rPr lang="en-US" sz="3600" dirty="0" smtClean="0"/>
              <a:t>, to </a:t>
            </a:r>
            <a:r>
              <a:rPr lang="en-US" sz="3600" u="sng" dirty="0" smtClean="0"/>
              <a:t>escape predators</a:t>
            </a:r>
            <a:r>
              <a:rPr lang="en-US" sz="3600" dirty="0" smtClean="0"/>
              <a:t> and to </a:t>
            </a:r>
            <a:r>
              <a:rPr lang="en-US" sz="3600" u="sng" dirty="0" smtClean="0"/>
              <a:t>disperse to favorable habitats</a:t>
            </a:r>
            <a:r>
              <a:rPr lang="en-US" sz="3600" dirty="0" smtClean="0"/>
              <a:t>. </a:t>
            </a:r>
          </a:p>
          <a:p>
            <a:pPr marL="0" indent="0">
              <a:buNone/>
            </a:pPr>
            <a:r>
              <a:rPr lang="en-US" sz="3600" dirty="0" smtClean="0"/>
              <a:t>Since “Flight” is a major adaptive advantage for the survival of most insects, the mechanisms involved in the “decision” to abandon flight could have significance to natural selection and to developmental processes in other organisms. </a:t>
            </a:r>
            <a:endParaRPr lang="en-US" sz="3600" dirty="0"/>
          </a:p>
        </p:txBody>
      </p:sp>
    </p:spTree>
    <p:extLst>
      <p:ext uri="{BB962C8B-B14F-4D97-AF65-F5344CB8AC3E}">
        <p14:creationId xmlns:p14="http://schemas.microsoft.com/office/powerpoint/2010/main" val="26938835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377825"/>
            <a:ext cx="9601200" cy="1325563"/>
          </a:xfrm>
        </p:spPr>
        <p:txBody>
          <a:bodyPr/>
          <a:lstStyle/>
          <a:p>
            <a:pPr algn="ctr"/>
            <a:r>
              <a:rPr lang="en-US" dirty="0" smtClean="0"/>
              <a:t> </a:t>
            </a:r>
            <a:r>
              <a:rPr lang="en-US" dirty="0" smtClean="0">
                <a:solidFill>
                  <a:schemeClr val="accent1"/>
                </a:solidFill>
              </a:rPr>
              <a:t>What is the Purpose of this Research </a:t>
            </a:r>
            <a:endParaRPr lang="en-US" dirty="0">
              <a:solidFill>
                <a:schemeClr val="accent1"/>
              </a:solidFill>
            </a:endParaRPr>
          </a:p>
        </p:txBody>
      </p:sp>
      <p:sp>
        <p:nvSpPr>
          <p:cNvPr id="3" name="Content Placeholder 2"/>
          <p:cNvSpPr>
            <a:spLocks noGrp="1"/>
          </p:cNvSpPr>
          <p:nvPr>
            <p:ph idx="1"/>
          </p:nvPr>
        </p:nvSpPr>
        <p:spPr>
          <a:xfrm>
            <a:off x="1270000" y="1711325"/>
            <a:ext cx="7620000" cy="4321175"/>
          </a:xfrm>
        </p:spPr>
        <p:txBody>
          <a:bodyPr>
            <a:normAutofit fontScale="92500" lnSpcReduction="10000"/>
          </a:bodyPr>
          <a:lstStyle/>
          <a:p>
            <a:endParaRPr lang="en-US" sz="3200" dirty="0" smtClean="0"/>
          </a:p>
          <a:p>
            <a:r>
              <a:rPr lang="en-US" sz="3200" dirty="0" smtClean="0"/>
              <a:t>Our  focus is to investigate the mechanisms of flight muscle histolysis.</a:t>
            </a:r>
          </a:p>
          <a:p>
            <a:r>
              <a:rPr lang="en-US" sz="3200" dirty="0" smtClean="0"/>
              <a:t>The overall research question for our project is “Does the calpain enzyme system play a role in flight muscle histolysis?”.</a:t>
            </a:r>
          </a:p>
          <a:p>
            <a:r>
              <a:rPr lang="en-US" sz="3200" dirty="0" smtClean="0"/>
              <a:t>The specific goal was to address the possibility that calpain proteolysis is an early event that results in degradation of the z-disc in the muscles. </a:t>
            </a:r>
          </a:p>
          <a:p>
            <a:endParaRPr lang="en-US" dirty="0" smtClean="0"/>
          </a:p>
          <a:p>
            <a:endParaRPr lang="en-US" dirty="0"/>
          </a:p>
          <a:p>
            <a:endParaRPr lang="en-US" dirty="0" smtClean="0"/>
          </a:p>
          <a:p>
            <a:endParaRPr lang="en-US" dirty="0" smtClean="0"/>
          </a:p>
          <a:p>
            <a:endParaRPr lang="en-US" dirty="0"/>
          </a:p>
        </p:txBody>
      </p:sp>
    </p:spTree>
    <p:extLst>
      <p:ext uri="{BB962C8B-B14F-4D97-AF65-F5344CB8AC3E}">
        <p14:creationId xmlns:p14="http://schemas.microsoft.com/office/powerpoint/2010/main" val="31467127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000" y="-23142"/>
            <a:ext cx="10515600" cy="1325563"/>
          </a:xfrm>
        </p:spPr>
        <p:txBody>
          <a:bodyPr/>
          <a:lstStyle/>
          <a:p>
            <a:r>
              <a:rPr lang="en-US" dirty="0" smtClean="0"/>
              <a:t>			</a:t>
            </a:r>
            <a:r>
              <a:rPr lang="en-US" dirty="0" smtClean="0">
                <a:solidFill>
                  <a:schemeClr val="accent1">
                    <a:lumMod val="75000"/>
                  </a:schemeClr>
                </a:solidFill>
              </a:rPr>
              <a:t>Background </a:t>
            </a:r>
            <a:endParaRPr lang="en-US" dirty="0">
              <a:solidFill>
                <a:schemeClr val="accent1">
                  <a:lumMod val="75000"/>
                </a:schemeClr>
              </a:solidFill>
            </a:endParaRPr>
          </a:p>
        </p:txBody>
      </p:sp>
      <p:sp>
        <p:nvSpPr>
          <p:cNvPr id="3" name="Content Placeholder 2"/>
          <p:cNvSpPr>
            <a:spLocks noGrp="1"/>
          </p:cNvSpPr>
          <p:nvPr>
            <p:ph idx="1"/>
          </p:nvPr>
        </p:nvSpPr>
        <p:spPr>
          <a:xfrm>
            <a:off x="541143" y="1087719"/>
            <a:ext cx="8946541" cy="4195481"/>
          </a:xfrm>
        </p:spPr>
        <p:txBody>
          <a:bodyPr>
            <a:normAutofit/>
          </a:bodyPr>
          <a:lstStyle/>
          <a:p>
            <a:pPr>
              <a:lnSpc>
                <a:spcPct val="150000"/>
              </a:lnSpc>
            </a:pPr>
            <a:r>
              <a:rPr lang="en-US" dirty="0" smtClean="0"/>
              <a:t>Calpain was originally reported in 1964, first detected in </a:t>
            </a:r>
          </a:p>
          <a:p>
            <a:pPr marL="0" indent="0">
              <a:lnSpc>
                <a:spcPct val="100000"/>
              </a:lnSpc>
              <a:buNone/>
            </a:pPr>
            <a:r>
              <a:rPr lang="en-US" dirty="0" smtClean="0"/>
              <a:t>brain, lens of the eye and other tissues.</a:t>
            </a:r>
          </a:p>
          <a:p>
            <a:pPr marL="0" indent="0">
              <a:lnSpc>
                <a:spcPct val="100000"/>
              </a:lnSpc>
            </a:pPr>
            <a:r>
              <a:rPr lang="en-US" dirty="0" smtClean="0"/>
              <a:t>Calpain refers to a family of </a:t>
            </a:r>
            <a:r>
              <a:rPr lang="en-US" u="sng" dirty="0" smtClean="0"/>
              <a:t>cal</a:t>
            </a:r>
            <a:r>
              <a:rPr lang="en-US" dirty="0" smtClean="0"/>
              <a:t>cium-activated proteases related to pa</a:t>
            </a:r>
            <a:r>
              <a:rPr lang="en-US" u="sng" dirty="0" smtClean="0"/>
              <a:t>pain</a:t>
            </a:r>
            <a:r>
              <a:rPr lang="en-US" dirty="0" smtClean="0"/>
              <a:t> that act to break-down  proteins in cells. </a:t>
            </a:r>
          </a:p>
          <a:p>
            <a:pPr>
              <a:lnSpc>
                <a:spcPct val="150000"/>
              </a:lnSpc>
            </a:pPr>
            <a:r>
              <a:rPr lang="en-US" dirty="0" smtClean="0"/>
              <a:t>Calpains have been found in humans, other mammals and many invertebrates including some insects (not cricket). </a:t>
            </a:r>
          </a:p>
          <a:p>
            <a:pPr>
              <a:lnSpc>
                <a:spcPct val="150000"/>
              </a:lnSpc>
            </a:pPr>
            <a:endParaRPr lang="en-US" dirty="0"/>
          </a:p>
          <a:p>
            <a:pPr>
              <a:lnSpc>
                <a:spcPct val="150000"/>
              </a:lnSpc>
            </a:pPr>
            <a:endParaRPr lang="en-US" dirty="0" smtClean="0"/>
          </a:p>
          <a:p>
            <a:endParaRPr lang="en-US" dirty="0"/>
          </a:p>
          <a:p>
            <a:endParaRPr lang="en-US" dirty="0" smtClean="0"/>
          </a:p>
        </p:txBody>
      </p:sp>
      <p:sp>
        <p:nvSpPr>
          <p:cNvPr id="5" name="Rectangle 4"/>
          <p:cNvSpPr/>
          <p:nvPr/>
        </p:nvSpPr>
        <p:spPr>
          <a:xfrm>
            <a:off x="9309884" y="6251079"/>
            <a:ext cx="1301959" cy="246221"/>
          </a:xfrm>
          <a:prstGeom prst="rect">
            <a:avLst/>
          </a:prstGeom>
        </p:spPr>
        <p:txBody>
          <a:bodyPr wrap="none">
            <a:spAutoFit/>
          </a:bodyPr>
          <a:lstStyle/>
          <a:p>
            <a:r>
              <a:rPr lang="en-US" sz="1000" dirty="0" smtClean="0"/>
              <a:t>www.calpain.org</a:t>
            </a:r>
            <a:endParaRPr lang="en-US" sz="1000" dirty="0"/>
          </a:p>
        </p:txBody>
      </p:sp>
    </p:spTree>
    <p:extLst>
      <p:ext uri="{BB962C8B-B14F-4D97-AF65-F5344CB8AC3E}">
        <p14:creationId xmlns:p14="http://schemas.microsoft.com/office/powerpoint/2010/main" val="9611398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749508" y="1424065"/>
            <a:ext cx="4661941" cy="4437089"/>
            <a:chOff x="1244184" y="554637"/>
            <a:chExt cx="3750040" cy="2565794"/>
          </a:xfrm>
        </p:grpSpPr>
        <p:pic>
          <p:nvPicPr>
            <p:cNvPr id="3" name="Picture 2" descr="http://people.eku.edu/ritchisong/musclecell.jpg"/>
            <p:cNvPicPr/>
            <p:nvPr/>
          </p:nvPicPr>
          <p:blipFill>
            <a:blip r:embed="rId2" cstate="print"/>
            <a:srcRect l="37981" t="24573" r="25320"/>
            <a:stretch>
              <a:fillRect/>
            </a:stretch>
          </p:blipFill>
          <p:spPr bwMode="auto">
            <a:xfrm rot="5400000">
              <a:off x="1903827" y="-7337"/>
              <a:ext cx="2391009" cy="3694842"/>
            </a:xfrm>
            <a:prstGeom prst="rect">
              <a:avLst/>
            </a:prstGeom>
            <a:noFill/>
            <a:ln w="9525">
              <a:noFill/>
              <a:miter lim="800000"/>
              <a:headEnd/>
              <a:tailEnd/>
            </a:ln>
          </p:spPr>
        </p:pic>
        <p:sp>
          <p:nvSpPr>
            <p:cNvPr id="4" name="Rectangle 3"/>
            <p:cNvSpPr/>
            <p:nvPr/>
          </p:nvSpPr>
          <p:spPr>
            <a:xfrm>
              <a:off x="1244184" y="554637"/>
              <a:ext cx="3717560" cy="34477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276664" y="2775657"/>
              <a:ext cx="3717560" cy="34477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28" name="Picture 4" descr="http://www.austincc.edu/rfofi/NursingRvw/NursingPics/MusclePics/Picture6.jpg"/>
          <p:cNvPicPr>
            <a:picLocks noChangeAspect="1" noChangeArrowheads="1"/>
          </p:cNvPicPr>
          <p:nvPr/>
        </p:nvPicPr>
        <p:blipFill>
          <a:blip r:embed="rId3" cstate="print"/>
          <a:srcRect/>
          <a:stretch>
            <a:fillRect/>
          </a:stretch>
        </p:blipFill>
        <p:spPr bwMode="auto">
          <a:xfrm>
            <a:off x="6655633" y="1785885"/>
            <a:ext cx="4711908" cy="3405062"/>
          </a:xfrm>
          <a:prstGeom prst="rect">
            <a:avLst/>
          </a:prstGeom>
          <a:noFill/>
        </p:spPr>
      </p:pic>
      <p:sp>
        <p:nvSpPr>
          <p:cNvPr id="9" name="Rectangle 8"/>
          <p:cNvSpPr/>
          <p:nvPr/>
        </p:nvSpPr>
        <p:spPr>
          <a:xfrm>
            <a:off x="6670623" y="4557010"/>
            <a:ext cx="4601980" cy="6145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H="1">
            <a:off x="4886795" y="1319134"/>
            <a:ext cx="1334123" cy="1214203"/>
          </a:xfrm>
          <a:prstGeom prst="straightConnector1">
            <a:avLst/>
          </a:prstGeom>
          <a:ln w="508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071017" y="644576"/>
            <a:ext cx="1888761" cy="646331"/>
          </a:xfrm>
          <a:prstGeom prst="rect">
            <a:avLst/>
          </a:prstGeom>
          <a:noFill/>
        </p:spPr>
        <p:txBody>
          <a:bodyPr wrap="square" rtlCol="0">
            <a:spAutoFit/>
          </a:bodyPr>
          <a:lstStyle/>
          <a:p>
            <a:r>
              <a:rPr lang="en-US" sz="3600" dirty="0" smtClean="0"/>
              <a:t>Myofibril</a:t>
            </a:r>
            <a:endParaRPr lang="en-US" sz="3600" dirty="0"/>
          </a:p>
        </p:txBody>
      </p:sp>
      <p:sp>
        <p:nvSpPr>
          <p:cNvPr id="13" name="TextBox 12"/>
          <p:cNvSpPr txBox="1"/>
          <p:nvPr/>
        </p:nvSpPr>
        <p:spPr>
          <a:xfrm>
            <a:off x="7632481" y="5593776"/>
            <a:ext cx="3730064" cy="646331"/>
          </a:xfrm>
          <a:prstGeom prst="rect">
            <a:avLst/>
          </a:prstGeom>
          <a:noFill/>
        </p:spPr>
        <p:txBody>
          <a:bodyPr wrap="square" rtlCol="0">
            <a:spAutoFit/>
          </a:bodyPr>
          <a:lstStyle/>
          <a:p>
            <a:r>
              <a:rPr lang="en-US" sz="3600" dirty="0" smtClean="0"/>
              <a:t>Myofibril (TEM)</a:t>
            </a:r>
            <a:endParaRPr lang="en-US" sz="3600" dirty="0"/>
          </a:p>
        </p:txBody>
      </p:sp>
      <p:cxnSp>
        <p:nvCxnSpPr>
          <p:cNvPr id="14" name="Straight Arrow Connector 13"/>
          <p:cNvCxnSpPr/>
          <p:nvPr/>
        </p:nvCxnSpPr>
        <p:spPr>
          <a:xfrm>
            <a:off x="8409482" y="1663909"/>
            <a:ext cx="946880" cy="1621434"/>
          </a:xfrm>
          <a:prstGeom prst="straightConnector1">
            <a:avLst/>
          </a:prstGeom>
          <a:ln w="508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7045377" y="1588957"/>
            <a:ext cx="1274163" cy="1693889"/>
          </a:xfrm>
          <a:prstGeom prst="straightConnector1">
            <a:avLst/>
          </a:prstGeom>
          <a:ln w="508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8142146" y="931884"/>
            <a:ext cx="1888761" cy="646331"/>
          </a:xfrm>
          <a:prstGeom prst="rect">
            <a:avLst/>
          </a:prstGeom>
          <a:noFill/>
        </p:spPr>
        <p:txBody>
          <a:bodyPr wrap="square" rtlCol="0">
            <a:spAutoFit/>
          </a:bodyPr>
          <a:lstStyle/>
          <a:p>
            <a:r>
              <a:rPr lang="en-US" sz="3600" dirty="0" smtClean="0"/>
              <a:t>Z-Discs</a:t>
            </a:r>
            <a:endParaRPr lang="en-US" sz="3600" dirty="0"/>
          </a:p>
        </p:txBody>
      </p:sp>
      <p:sp>
        <p:nvSpPr>
          <p:cNvPr id="24" name="TextBox 23"/>
          <p:cNvSpPr txBox="1"/>
          <p:nvPr/>
        </p:nvSpPr>
        <p:spPr>
          <a:xfrm>
            <a:off x="392307" y="212364"/>
            <a:ext cx="5678709" cy="646331"/>
          </a:xfrm>
          <a:prstGeom prst="rect">
            <a:avLst/>
          </a:prstGeom>
          <a:noFill/>
        </p:spPr>
        <p:txBody>
          <a:bodyPr wrap="square" rtlCol="0">
            <a:spAutoFit/>
          </a:bodyPr>
          <a:lstStyle/>
          <a:p>
            <a:r>
              <a:rPr lang="en-US" sz="3600" dirty="0" smtClean="0"/>
              <a:t>Ultra-structure of Myofibril</a:t>
            </a:r>
            <a:endParaRPr lang="en-US" sz="36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docProps/app.xml><?xml version="1.0" encoding="utf-8"?>
<Properties xmlns="http://schemas.openxmlformats.org/officeDocument/2006/extended-properties" xmlns:vt="http://schemas.openxmlformats.org/officeDocument/2006/docPropsVTypes">
  <Template>Office Theme</Template>
  <TotalTime>10946</TotalTime>
  <Words>714</Words>
  <Application>Microsoft Office PowerPoint</Application>
  <PresentationFormat>Widescreen</PresentationFormat>
  <Paragraphs>100</Paragraphs>
  <Slides>21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Arial Black</vt:lpstr>
      <vt:lpstr>Calibri</vt:lpstr>
      <vt:lpstr>Calibri Light</vt:lpstr>
      <vt:lpstr>Times New Roman</vt:lpstr>
      <vt:lpstr>Wingdings</vt:lpstr>
      <vt:lpstr>Office Theme</vt:lpstr>
      <vt:lpstr>Involvement of  Calpain Proteolytic System in Flight Muscle Histolysis Transmission Electron Microscopy (TEM)  and Polymerase Chain Reaction (PCR)</vt:lpstr>
      <vt:lpstr>PowerPoint Presentation</vt:lpstr>
      <vt:lpstr>PowerPoint Presentation</vt:lpstr>
      <vt:lpstr>PowerPoint Presentation</vt:lpstr>
      <vt:lpstr>PowerPoint Presentation</vt:lpstr>
      <vt:lpstr>PowerPoint Presentation</vt:lpstr>
      <vt:lpstr> What is the Purpose of this Research </vt:lpstr>
      <vt:lpstr>   Background </vt:lpstr>
      <vt:lpstr>PowerPoint Presentation</vt:lpstr>
      <vt:lpstr>Lakey et al. (1993) Kettin, a large modular protein in the Z-disc of insect  Muscles EMBO Journal  </vt:lpstr>
      <vt:lpstr>PowerPoint Presentation</vt:lpstr>
      <vt:lpstr>Transmission electron microscopy (TEM)</vt:lpstr>
      <vt:lpstr>PowerPoint Presentation</vt:lpstr>
      <vt:lpstr>PowerPoint Presentation</vt:lpstr>
      <vt:lpstr>PowerPoint Presentation</vt:lpstr>
      <vt:lpstr>PowerPoint Presentation</vt:lpstr>
      <vt:lpstr>PowerPoint Presentation</vt:lpstr>
      <vt:lpstr>PowerPoint Presentation</vt:lpstr>
      <vt:lpstr>Acknowledgements </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sharmayne moses</cp:lastModifiedBy>
  <cp:revision>91</cp:revision>
  <dcterms:created xsi:type="dcterms:W3CDTF">2015-06-20T18:00:38Z</dcterms:created>
  <dcterms:modified xsi:type="dcterms:W3CDTF">2015-07-23T02:59:27Z</dcterms:modified>
</cp:coreProperties>
</file>