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1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74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udent" initials="S" lastIdx="1" clrIdx="0">
    <p:extLst>
      <p:ext uri="{19B8F6BF-5375-455C-9EA6-DF929625EA0E}">
        <p15:presenceInfo xmlns:p15="http://schemas.microsoft.com/office/powerpoint/2012/main" userId="Studen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6600CC"/>
    <a:srgbClr val="FEF70A"/>
    <a:srgbClr val="9966FF"/>
    <a:srgbClr val="CC66FF"/>
    <a:srgbClr val="FFFBE7"/>
    <a:srgbClr val="00CC00"/>
    <a:srgbClr val="FF9900"/>
    <a:srgbClr val="FFCC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5411" autoAdjust="0"/>
  </p:normalViewPr>
  <p:slideViewPr>
    <p:cSldViewPr>
      <p:cViewPr>
        <p:scale>
          <a:sx n="50" d="100"/>
          <a:sy n="50" d="100"/>
        </p:scale>
        <p:origin x="-595" y="29"/>
      </p:cViewPr>
      <p:guideLst>
        <p:guide orient="horz" pos="9874"/>
        <p:guide pos="13824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D966EA-2F46-4B95-8E25-0925CD4F3D0F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168AF8-68AC-4638-B3EF-12F7A4D3B73F}">
      <dgm:prSet phldrT="[Text]"/>
      <dgm:spPr/>
      <dgm:t>
        <a:bodyPr/>
        <a:lstStyle/>
        <a:p>
          <a:r>
            <a:rPr lang="en-US" dirty="0" smtClean="0"/>
            <a:t>pGEM-T Easy</a:t>
          </a:r>
          <a:endParaRPr lang="en-US" dirty="0"/>
        </a:p>
      </dgm:t>
    </dgm:pt>
    <dgm:pt modelId="{CFAC4870-B355-4B80-967E-CE98F7031E8B}" type="parTrans" cxnId="{458003AD-BB99-44A2-9D7A-D4C65EBEA4F8}">
      <dgm:prSet/>
      <dgm:spPr/>
      <dgm:t>
        <a:bodyPr/>
        <a:lstStyle/>
        <a:p>
          <a:endParaRPr lang="en-US"/>
        </a:p>
      </dgm:t>
    </dgm:pt>
    <dgm:pt modelId="{696ECE24-62BC-4431-9E92-6DCECFF86B40}" type="sibTrans" cxnId="{458003AD-BB99-44A2-9D7A-D4C65EBEA4F8}">
      <dgm:prSet/>
      <dgm:spPr/>
      <dgm:t>
        <a:bodyPr/>
        <a:lstStyle/>
        <a:p>
          <a:endParaRPr lang="en-US"/>
        </a:p>
      </dgm:t>
    </dgm:pt>
    <dgm:pt modelId="{8D87F7A2-B078-49BF-94FA-1765027CB83A}">
      <dgm:prSet phldrT="[Text]" custT="1"/>
      <dgm:spPr/>
      <dgm:t>
        <a:bodyPr/>
        <a:lstStyle/>
        <a:p>
          <a:pPr algn="ctr"/>
          <a:r>
            <a:rPr lang="en-US" sz="2000" b="1" dirty="0" smtClean="0"/>
            <a:t>Ligation reaction</a:t>
          </a:r>
        </a:p>
        <a:p>
          <a:pPr algn="ctr"/>
          <a:r>
            <a:rPr lang="en-US" sz="1400" b="0" dirty="0" smtClean="0"/>
            <a:t>Cuts vector and adds PCR product</a:t>
          </a:r>
        </a:p>
      </dgm:t>
    </dgm:pt>
    <dgm:pt modelId="{C7A1852D-2F52-4620-BDBB-B37F8E603FBB}" type="parTrans" cxnId="{16336E68-08D0-4DDC-A552-CA319E736AB6}">
      <dgm:prSet/>
      <dgm:spPr/>
      <dgm:t>
        <a:bodyPr/>
        <a:lstStyle/>
        <a:p>
          <a:endParaRPr lang="en-US"/>
        </a:p>
      </dgm:t>
    </dgm:pt>
    <dgm:pt modelId="{2D09D2B0-A9DB-4993-A1B8-B2853802DA45}" type="sibTrans" cxnId="{16336E68-08D0-4DDC-A552-CA319E736AB6}">
      <dgm:prSet/>
      <dgm:spPr/>
      <dgm:t>
        <a:bodyPr/>
        <a:lstStyle/>
        <a:p>
          <a:endParaRPr lang="en-US"/>
        </a:p>
      </dgm:t>
    </dgm:pt>
    <dgm:pt modelId="{B1A70FC3-17C4-4316-98A6-B2EB37DB5002}">
      <dgm:prSet phldrT="[Text]" custT="1"/>
      <dgm:spPr/>
      <dgm:t>
        <a:bodyPr/>
        <a:lstStyle/>
        <a:p>
          <a:r>
            <a:rPr lang="en-US" sz="2000" b="1" dirty="0" smtClean="0"/>
            <a:t>Transformation and </a:t>
          </a:r>
          <a:r>
            <a:rPr lang="en-US" sz="2000" b="1" dirty="0" smtClean="0"/>
            <a:t>growth</a:t>
          </a:r>
        </a:p>
        <a:p>
          <a:r>
            <a:rPr lang="en-US" sz="1400" dirty="0" smtClean="0"/>
            <a:t>Process of incubation, heat shocking, shaking tubes, and plating on LB-IPTG-</a:t>
          </a:r>
          <a:r>
            <a:rPr lang="en-US" sz="1400" dirty="0" err="1" smtClean="0"/>
            <a:t>Xgal</a:t>
          </a:r>
          <a:r>
            <a:rPr lang="en-US" sz="1400" dirty="0" smtClean="0"/>
            <a:t>-ampicillin plates</a:t>
          </a:r>
          <a:endParaRPr lang="en-US" sz="1400" b="1" dirty="0" smtClean="0"/>
        </a:p>
      </dgm:t>
    </dgm:pt>
    <dgm:pt modelId="{09AAAFFE-0C51-480D-B180-CD7991D52014}" type="parTrans" cxnId="{4147A560-73D4-4EED-A63A-C34B99D6AFC4}">
      <dgm:prSet/>
      <dgm:spPr/>
      <dgm:t>
        <a:bodyPr/>
        <a:lstStyle/>
        <a:p>
          <a:endParaRPr lang="en-US"/>
        </a:p>
      </dgm:t>
    </dgm:pt>
    <dgm:pt modelId="{5A633C06-AADB-4F44-8041-063019301BCA}" type="sibTrans" cxnId="{4147A560-73D4-4EED-A63A-C34B99D6AFC4}">
      <dgm:prSet/>
      <dgm:spPr/>
      <dgm:t>
        <a:bodyPr/>
        <a:lstStyle/>
        <a:p>
          <a:endParaRPr lang="en-US"/>
        </a:p>
      </dgm:t>
    </dgm:pt>
    <dgm:pt modelId="{3683CD8E-95F4-4BC5-B041-59943955BE89}">
      <dgm:prSet phldrT="[Text]"/>
      <dgm:spPr/>
      <dgm:t>
        <a:bodyPr/>
        <a:lstStyle/>
        <a:p>
          <a:r>
            <a:rPr lang="en-US" dirty="0" smtClean="0"/>
            <a:t>TOPO TA</a:t>
          </a:r>
          <a:endParaRPr lang="en-US" dirty="0"/>
        </a:p>
      </dgm:t>
    </dgm:pt>
    <dgm:pt modelId="{76256597-683F-49DA-A787-541CD2FBBD21}" type="parTrans" cxnId="{D97387BC-294F-4661-A33A-49F846D993A1}">
      <dgm:prSet/>
      <dgm:spPr/>
      <dgm:t>
        <a:bodyPr/>
        <a:lstStyle/>
        <a:p>
          <a:endParaRPr lang="en-US"/>
        </a:p>
      </dgm:t>
    </dgm:pt>
    <dgm:pt modelId="{60C9432A-3CE6-437F-B5C7-C063BC85A341}" type="sibTrans" cxnId="{D97387BC-294F-4661-A33A-49F846D993A1}">
      <dgm:prSet/>
      <dgm:spPr/>
      <dgm:t>
        <a:bodyPr/>
        <a:lstStyle/>
        <a:p>
          <a:endParaRPr lang="en-US"/>
        </a:p>
      </dgm:t>
    </dgm:pt>
    <dgm:pt modelId="{24A2775E-224F-4BCB-8BA9-F62B8ED573C7}">
      <dgm:prSet phldrT="[Text]" custT="1"/>
      <dgm:spPr/>
      <dgm:t>
        <a:bodyPr/>
        <a:lstStyle/>
        <a:p>
          <a:endParaRPr lang="en-US" sz="2000" b="1" dirty="0" smtClean="0"/>
        </a:p>
        <a:p>
          <a:r>
            <a:rPr lang="en-US" sz="2000" b="1" dirty="0" smtClean="0"/>
            <a:t>Cloning reaction</a:t>
          </a:r>
        </a:p>
        <a:p>
          <a:r>
            <a:rPr lang="en-US" sz="1400" dirty="0" smtClean="0"/>
            <a:t>Mixing PCR product with water, a salt solution and vector and then incubation the reaction</a:t>
          </a:r>
        </a:p>
        <a:p>
          <a:endParaRPr lang="en-US" sz="1400" dirty="0" smtClean="0"/>
        </a:p>
        <a:p>
          <a:endParaRPr lang="en-US" sz="1400" dirty="0"/>
        </a:p>
      </dgm:t>
    </dgm:pt>
    <dgm:pt modelId="{22C800E8-93EB-45F9-B81A-07C867717FCF}" type="parTrans" cxnId="{FECC07A2-29D6-4AF1-82E9-8D2F195CA18C}">
      <dgm:prSet/>
      <dgm:spPr/>
      <dgm:t>
        <a:bodyPr/>
        <a:lstStyle/>
        <a:p>
          <a:endParaRPr lang="en-US"/>
        </a:p>
      </dgm:t>
    </dgm:pt>
    <dgm:pt modelId="{98D9A0E7-4FDE-4FC2-95C7-8F2F42538213}" type="sibTrans" cxnId="{FECC07A2-29D6-4AF1-82E9-8D2F195CA18C}">
      <dgm:prSet/>
      <dgm:spPr/>
      <dgm:t>
        <a:bodyPr/>
        <a:lstStyle/>
        <a:p>
          <a:endParaRPr lang="en-US"/>
        </a:p>
      </dgm:t>
    </dgm:pt>
    <dgm:pt modelId="{79F1F44B-EC9D-44EC-B087-6142180E3090}">
      <dgm:prSet phldrT="[Text]" custT="1"/>
      <dgm:spPr/>
      <dgm:t>
        <a:bodyPr/>
        <a:lstStyle/>
        <a:p>
          <a:r>
            <a:rPr lang="en-US" sz="2000" b="1" dirty="0" smtClean="0"/>
            <a:t>Transformation and growth</a:t>
          </a:r>
          <a:endParaRPr lang="en-US" sz="2000" b="1" dirty="0" smtClean="0"/>
        </a:p>
        <a:p>
          <a:r>
            <a:rPr lang="en-US" sz="1400" dirty="0" smtClean="0"/>
            <a:t>Process of incubation, heat shocking, shaking tubes, and plating on </a:t>
          </a:r>
          <a:r>
            <a:rPr lang="en-US" sz="1400" dirty="0" smtClean="0"/>
            <a:t>LB-ampicillin </a:t>
          </a:r>
          <a:r>
            <a:rPr lang="en-US" sz="1400" dirty="0" smtClean="0"/>
            <a:t>plates</a:t>
          </a:r>
          <a:endParaRPr lang="en-US" sz="1400" dirty="0"/>
        </a:p>
      </dgm:t>
    </dgm:pt>
    <dgm:pt modelId="{43DA94E8-B25D-4D71-8FB3-EC89847843F6}" type="parTrans" cxnId="{455830C4-AE17-4D76-A8EC-5346570BDAB8}">
      <dgm:prSet/>
      <dgm:spPr/>
      <dgm:t>
        <a:bodyPr/>
        <a:lstStyle/>
        <a:p>
          <a:endParaRPr lang="en-US"/>
        </a:p>
      </dgm:t>
    </dgm:pt>
    <dgm:pt modelId="{DBB58650-74F4-451B-8798-989B48EF5FDE}" type="sibTrans" cxnId="{455830C4-AE17-4D76-A8EC-5346570BDAB8}">
      <dgm:prSet/>
      <dgm:spPr/>
      <dgm:t>
        <a:bodyPr/>
        <a:lstStyle/>
        <a:p>
          <a:endParaRPr lang="en-US"/>
        </a:p>
      </dgm:t>
    </dgm:pt>
    <dgm:pt modelId="{4D88C3B5-1376-440D-8B0C-8E952071DCC3}">
      <dgm:prSet phldrT="[Text]" custT="1"/>
      <dgm:spPr/>
      <dgm:t>
        <a:bodyPr/>
        <a:lstStyle/>
        <a:p>
          <a:r>
            <a:rPr lang="en-US" sz="2000" b="1" dirty="0" smtClean="0"/>
            <a:t>LB-amp screening </a:t>
          </a:r>
          <a:r>
            <a:rPr lang="en-US" sz="2000" b="1" dirty="0" smtClean="0"/>
            <a:t>process</a:t>
          </a:r>
        </a:p>
        <a:p>
          <a:r>
            <a:rPr lang="en-US" sz="1400" b="0" dirty="0" smtClean="0"/>
            <a:t>Cells with vector will grow, but this process does not screen for colonies containing the insert</a:t>
          </a:r>
        </a:p>
      </dgm:t>
    </dgm:pt>
    <dgm:pt modelId="{578BFBF6-9F52-4EB0-8043-B9A9FC616BE8}" type="parTrans" cxnId="{4D0AC732-52D5-43DA-9DAA-BC5834E1DC0A}">
      <dgm:prSet/>
      <dgm:spPr/>
      <dgm:t>
        <a:bodyPr/>
        <a:lstStyle/>
        <a:p>
          <a:endParaRPr lang="en-US"/>
        </a:p>
      </dgm:t>
    </dgm:pt>
    <dgm:pt modelId="{46D0D3E5-B54F-431E-A553-699F62CC9862}" type="sibTrans" cxnId="{4D0AC732-52D5-43DA-9DAA-BC5834E1DC0A}">
      <dgm:prSet/>
      <dgm:spPr/>
      <dgm:t>
        <a:bodyPr/>
        <a:lstStyle/>
        <a:p>
          <a:endParaRPr lang="en-US"/>
        </a:p>
      </dgm:t>
    </dgm:pt>
    <dgm:pt modelId="{03287F0F-515D-4A4C-B641-942FAB99105F}">
      <dgm:prSet phldrT="[Text]" custT="1"/>
      <dgm:spPr/>
      <dgm:t>
        <a:bodyPr/>
        <a:lstStyle/>
        <a:p>
          <a:r>
            <a:rPr lang="en-US" sz="2000" b="1" dirty="0" smtClean="0"/>
            <a:t>Blue/white screening process</a:t>
          </a:r>
        </a:p>
        <a:p>
          <a:r>
            <a:rPr lang="en-US" sz="1400" dirty="0" smtClean="0"/>
            <a:t>Colonies without the PCR insert metabolize Xgal and turn blue. White colonies have the PCR insert. </a:t>
          </a:r>
          <a:endParaRPr lang="en-US" sz="1400" dirty="0"/>
        </a:p>
      </dgm:t>
    </dgm:pt>
    <dgm:pt modelId="{AFDC13F7-1878-434F-8D24-ABC8B58F4C87}" type="parTrans" cxnId="{6BA59ACD-6451-4953-99FD-943B40B32753}">
      <dgm:prSet/>
      <dgm:spPr/>
      <dgm:t>
        <a:bodyPr/>
        <a:lstStyle/>
        <a:p>
          <a:endParaRPr lang="en-US"/>
        </a:p>
      </dgm:t>
    </dgm:pt>
    <dgm:pt modelId="{DE2E3B6E-1913-46B0-8F2C-BDCFE277FBB0}" type="sibTrans" cxnId="{6BA59ACD-6451-4953-99FD-943B40B32753}">
      <dgm:prSet/>
      <dgm:spPr/>
      <dgm:t>
        <a:bodyPr/>
        <a:lstStyle/>
        <a:p>
          <a:endParaRPr lang="en-US"/>
        </a:p>
      </dgm:t>
    </dgm:pt>
    <dgm:pt modelId="{9BC19620-C374-4375-8E35-58E934C61815}">
      <dgm:prSet phldrT="[Text]" custT="1"/>
      <dgm:spPr/>
      <dgm:t>
        <a:bodyPr/>
        <a:lstStyle/>
        <a:p>
          <a:r>
            <a:rPr lang="en-US" sz="2000" b="1" dirty="0" smtClean="0"/>
            <a:t>Colony PCR</a:t>
          </a:r>
        </a:p>
        <a:p>
          <a:r>
            <a:rPr lang="en-US" sz="1400" dirty="0" smtClean="0"/>
            <a:t>Method for determining the presence or absence of insert DNA in plasmid constructs</a:t>
          </a:r>
          <a:endParaRPr lang="en-US" sz="1400" dirty="0"/>
        </a:p>
      </dgm:t>
    </dgm:pt>
    <dgm:pt modelId="{26C0DCE6-BB8D-4302-A57C-401689D68D8F}" type="parTrans" cxnId="{1F30FC50-D965-4B32-AF2D-822B21D92B93}">
      <dgm:prSet/>
      <dgm:spPr/>
      <dgm:t>
        <a:bodyPr/>
        <a:lstStyle/>
        <a:p>
          <a:endParaRPr lang="en-US"/>
        </a:p>
      </dgm:t>
    </dgm:pt>
    <dgm:pt modelId="{36F7FF8A-BD05-446D-9BA0-1685E53D524A}" type="sibTrans" cxnId="{1F30FC50-D965-4B32-AF2D-822B21D92B93}">
      <dgm:prSet/>
      <dgm:spPr/>
      <dgm:t>
        <a:bodyPr/>
        <a:lstStyle/>
        <a:p>
          <a:endParaRPr lang="en-US"/>
        </a:p>
      </dgm:t>
    </dgm:pt>
    <dgm:pt modelId="{94FE40EC-9B40-4713-A4F6-3E8BD1206849}">
      <dgm:prSet phldrT="[Text]" custT="1"/>
      <dgm:spPr/>
      <dgm:t>
        <a:bodyPr/>
        <a:lstStyle/>
        <a:p>
          <a:r>
            <a:rPr lang="en-US" sz="2000" b="1" dirty="0" smtClean="0"/>
            <a:t>Plasmid Extraction</a:t>
          </a:r>
        </a:p>
        <a:p>
          <a:r>
            <a:rPr lang="en-US" sz="1400" dirty="0" smtClean="0"/>
            <a:t>Use a kit to isolate the plasmid from the cells</a:t>
          </a:r>
          <a:endParaRPr lang="en-US" sz="1400" dirty="0"/>
        </a:p>
      </dgm:t>
    </dgm:pt>
    <dgm:pt modelId="{70391445-70F8-4DE5-90D2-7E831511F00F}" type="parTrans" cxnId="{7379D6E8-6DBD-4E27-B304-DF303A876443}">
      <dgm:prSet/>
      <dgm:spPr/>
      <dgm:t>
        <a:bodyPr/>
        <a:lstStyle/>
        <a:p>
          <a:endParaRPr lang="en-US"/>
        </a:p>
      </dgm:t>
    </dgm:pt>
    <dgm:pt modelId="{7911E767-6923-44F1-964B-04FF225ABA88}" type="sibTrans" cxnId="{7379D6E8-6DBD-4E27-B304-DF303A876443}">
      <dgm:prSet/>
      <dgm:spPr/>
      <dgm:t>
        <a:bodyPr/>
        <a:lstStyle/>
        <a:p>
          <a:endParaRPr lang="en-US"/>
        </a:p>
      </dgm:t>
    </dgm:pt>
    <dgm:pt modelId="{E8814D5E-46AE-4EF6-88BC-378B831F26F5}" type="pres">
      <dgm:prSet presAssocID="{98D966EA-2F46-4B95-8E25-0925CD4F3D0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D1BB1D-5511-4144-925A-3EB96984888B}" type="pres">
      <dgm:prSet presAssocID="{39168AF8-68AC-4638-B3EF-12F7A4D3B73F}" presName="vertFlow" presStyleCnt="0"/>
      <dgm:spPr/>
    </dgm:pt>
    <dgm:pt modelId="{C331DC4C-62F2-4CE5-9734-81A7AB1A2DE8}" type="pres">
      <dgm:prSet presAssocID="{39168AF8-68AC-4638-B3EF-12F7A4D3B73F}" presName="header" presStyleLbl="node1" presStyleIdx="0" presStyleCnt="2" custLinFactNeighborX="-4265" custLinFactNeighborY="1"/>
      <dgm:spPr/>
      <dgm:t>
        <a:bodyPr/>
        <a:lstStyle/>
        <a:p>
          <a:endParaRPr lang="en-US"/>
        </a:p>
      </dgm:t>
    </dgm:pt>
    <dgm:pt modelId="{F2A8FFA6-F721-4E79-929C-A0CAF9E48285}" type="pres">
      <dgm:prSet presAssocID="{C7A1852D-2F52-4620-BDBB-B37F8E603FBB}" presName="parTrans" presStyleLbl="sibTrans2D1" presStyleIdx="0" presStyleCnt="8"/>
      <dgm:spPr/>
      <dgm:t>
        <a:bodyPr/>
        <a:lstStyle/>
        <a:p>
          <a:endParaRPr lang="en-US"/>
        </a:p>
      </dgm:t>
    </dgm:pt>
    <dgm:pt modelId="{0A517210-486E-4F95-B38C-E973D5BF7EFE}" type="pres">
      <dgm:prSet presAssocID="{8D87F7A2-B078-49BF-94FA-1765027CB83A}" presName="child" presStyleLbl="alignAccFollow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0DE39-6954-4533-ABF0-8224B131270A}" type="pres">
      <dgm:prSet presAssocID="{2D09D2B0-A9DB-4993-A1B8-B2853802DA45}" presName="sibTrans" presStyleLbl="sibTrans2D1" presStyleIdx="1" presStyleCnt="8"/>
      <dgm:spPr/>
      <dgm:t>
        <a:bodyPr/>
        <a:lstStyle/>
        <a:p>
          <a:endParaRPr lang="en-US"/>
        </a:p>
      </dgm:t>
    </dgm:pt>
    <dgm:pt modelId="{2239256B-F4FB-428B-8853-9FEDDCDC82BC}" type="pres">
      <dgm:prSet presAssocID="{B1A70FC3-17C4-4316-98A6-B2EB37DB5002}" presName="child" presStyleLbl="alignAccFollow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299399-9B3D-460A-A34F-4122C0B5D85C}" type="pres">
      <dgm:prSet presAssocID="{5A633C06-AADB-4F44-8041-063019301BCA}" presName="sibTrans" presStyleLbl="sibTrans2D1" presStyleIdx="2" presStyleCnt="8"/>
      <dgm:spPr/>
      <dgm:t>
        <a:bodyPr/>
        <a:lstStyle/>
        <a:p>
          <a:endParaRPr lang="en-US"/>
        </a:p>
      </dgm:t>
    </dgm:pt>
    <dgm:pt modelId="{4EEC7DDB-528B-4145-BC97-0504D243DE05}" type="pres">
      <dgm:prSet presAssocID="{03287F0F-515D-4A4C-B641-942FAB99105F}" presName="child" presStyleLbl="alignAccFollow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1524E-DF1C-43D4-962D-492B2054E622}" type="pres">
      <dgm:prSet presAssocID="{DE2E3B6E-1913-46B0-8F2C-BDCFE277FBB0}" presName="sibTrans" presStyleLbl="sibTrans2D1" presStyleIdx="3" presStyleCnt="8"/>
      <dgm:spPr/>
      <dgm:t>
        <a:bodyPr/>
        <a:lstStyle/>
        <a:p>
          <a:endParaRPr lang="en-US"/>
        </a:p>
      </dgm:t>
    </dgm:pt>
    <dgm:pt modelId="{A00BE872-E6B7-4A65-BB71-B164A422FC4B}" type="pres">
      <dgm:prSet presAssocID="{9BC19620-C374-4375-8E35-58E934C61815}" presName="child" presStyleLbl="alignAccFollow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8A1E5D-C323-44DF-A74E-2884A4DD47BE}" type="pres">
      <dgm:prSet presAssocID="{39168AF8-68AC-4638-B3EF-12F7A4D3B73F}" presName="hSp" presStyleCnt="0"/>
      <dgm:spPr/>
    </dgm:pt>
    <dgm:pt modelId="{6AFE25BC-D08A-4C72-9831-C020D1BF026A}" type="pres">
      <dgm:prSet presAssocID="{3683CD8E-95F4-4BC5-B041-59943955BE89}" presName="vertFlow" presStyleCnt="0"/>
      <dgm:spPr/>
    </dgm:pt>
    <dgm:pt modelId="{05E5B712-13B0-41CE-93DA-3EA293D1593D}" type="pres">
      <dgm:prSet presAssocID="{3683CD8E-95F4-4BC5-B041-59943955BE89}" presName="header" presStyleLbl="node1" presStyleIdx="1" presStyleCnt="2"/>
      <dgm:spPr/>
      <dgm:t>
        <a:bodyPr/>
        <a:lstStyle/>
        <a:p>
          <a:endParaRPr lang="en-US"/>
        </a:p>
      </dgm:t>
    </dgm:pt>
    <dgm:pt modelId="{BDBCFEE7-10A8-412B-93E6-422A4926D364}" type="pres">
      <dgm:prSet presAssocID="{22C800E8-93EB-45F9-B81A-07C867717FCF}" presName="parTrans" presStyleLbl="sibTrans2D1" presStyleIdx="4" presStyleCnt="8"/>
      <dgm:spPr/>
      <dgm:t>
        <a:bodyPr/>
        <a:lstStyle/>
        <a:p>
          <a:endParaRPr lang="en-US"/>
        </a:p>
      </dgm:t>
    </dgm:pt>
    <dgm:pt modelId="{B7F45C98-8CCF-4036-B541-E4C3C5B78936}" type="pres">
      <dgm:prSet presAssocID="{24A2775E-224F-4BCB-8BA9-F62B8ED573C7}" presName="child" presStyleLbl="alignAccFollow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DFCEC0-8FA8-4716-9BA2-B2FB5D45D9E4}" type="pres">
      <dgm:prSet presAssocID="{98D9A0E7-4FDE-4FC2-95C7-8F2F42538213}" presName="sibTrans" presStyleLbl="sibTrans2D1" presStyleIdx="5" presStyleCnt="8"/>
      <dgm:spPr/>
      <dgm:t>
        <a:bodyPr/>
        <a:lstStyle/>
        <a:p>
          <a:endParaRPr lang="en-US"/>
        </a:p>
      </dgm:t>
    </dgm:pt>
    <dgm:pt modelId="{5D745D83-970C-4B4F-8592-7EB91F80B507}" type="pres">
      <dgm:prSet presAssocID="{79F1F44B-EC9D-44EC-B087-6142180E3090}" presName="child" presStyleLbl="alignAccFollow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A0E23F-9924-48CF-A83E-0070A5264B4A}" type="pres">
      <dgm:prSet presAssocID="{DBB58650-74F4-451B-8798-989B48EF5FDE}" presName="sibTrans" presStyleLbl="sibTrans2D1" presStyleIdx="6" presStyleCnt="8"/>
      <dgm:spPr/>
      <dgm:t>
        <a:bodyPr/>
        <a:lstStyle/>
        <a:p>
          <a:endParaRPr lang="en-US"/>
        </a:p>
      </dgm:t>
    </dgm:pt>
    <dgm:pt modelId="{45619530-A146-43D1-8373-5FDA7DEC7BAD}" type="pres">
      <dgm:prSet presAssocID="{4D88C3B5-1376-440D-8B0C-8E952071DCC3}" presName="child" presStyleLbl="alignAccFollow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F2658E-1C51-4C9F-BB9C-FE09729F5E63}" type="pres">
      <dgm:prSet presAssocID="{46D0D3E5-B54F-431E-A553-699F62CC9862}" presName="sibTrans" presStyleLbl="sibTrans2D1" presStyleIdx="7" presStyleCnt="8"/>
      <dgm:spPr/>
      <dgm:t>
        <a:bodyPr/>
        <a:lstStyle/>
        <a:p>
          <a:endParaRPr lang="en-US"/>
        </a:p>
      </dgm:t>
    </dgm:pt>
    <dgm:pt modelId="{11D63C52-6830-4919-BDAC-27797E832796}" type="pres">
      <dgm:prSet presAssocID="{94FE40EC-9B40-4713-A4F6-3E8BD1206849}" presName="child" presStyleLbl="alignAccFollow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177CB9-9FFF-464A-8769-18DBE289035F}" type="presOf" srcId="{98D9A0E7-4FDE-4FC2-95C7-8F2F42538213}" destId="{9CDFCEC0-8FA8-4716-9BA2-B2FB5D45D9E4}" srcOrd="0" destOrd="0" presId="urn:microsoft.com/office/officeart/2005/8/layout/lProcess1"/>
    <dgm:cxn modelId="{67FEDB9C-F81F-42C6-97B8-D586C83B04BE}" type="presOf" srcId="{94FE40EC-9B40-4713-A4F6-3E8BD1206849}" destId="{11D63C52-6830-4919-BDAC-27797E832796}" srcOrd="0" destOrd="0" presId="urn:microsoft.com/office/officeart/2005/8/layout/lProcess1"/>
    <dgm:cxn modelId="{C9108042-0B58-4306-9F20-361268066AE5}" type="presOf" srcId="{39168AF8-68AC-4638-B3EF-12F7A4D3B73F}" destId="{C331DC4C-62F2-4CE5-9734-81A7AB1A2DE8}" srcOrd="0" destOrd="0" presId="urn:microsoft.com/office/officeart/2005/8/layout/lProcess1"/>
    <dgm:cxn modelId="{7ABF1E89-DAB3-40F3-8DE3-AD574B4E9942}" type="presOf" srcId="{24A2775E-224F-4BCB-8BA9-F62B8ED573C7}" destId="{B7F45C98-8CCF-4036-B541-E4C3C5B78936}" srcOrd="0" destOrd="0" presId="urn:microsoft.com/office/officeart/2005/8/layout/lProcess1"/>
    <dgm:cxn modelId="{A07A15E8-92E4-41F6-B87E-087AEBF66D3C}" type="presOf" srcId="{03287F0F-515D-4A4C-B641-942FAB99105F}" destId="{4EEC7DDB-528B-4145-BC97-0504D243DE05}" srcOrd="0" destOrd="0" presId="urn:microsoft.com/office/officeart/2005/8/layout/lProcess1"/>
    <dgm:cxn modelId="{D99450A3-4191-4A8E-9395-397052C791B6}" type="presOf" srcId="{22C800E8-93EB-45F9-B81A-07C867717FCF}" destId="{BDBCFEE7-10A8-412B-93E6-422A4926D364}" srcOrd="0" destOrd="0" presId="urn:microsoft.com/office/officeart/2005/8/layout/lProcess1"/>
    <dgm:cxn modelId="{3E7B5A72-311F-493F-A34E-379F93DCE5C7}" type="presOf" srcId="{46D0D3E5-B54F-431E-A553-699F62CC9862}" destId="{C9F2658E-1C51-4C9F-BB9C-FE09729F5E63}" srcOrd="0" destOrd="0" presId="urn:microsoft.com/office/officeart/2005/8/layout/lProcess1"/>
    <dgm:cxn modelId="{7F026C83-7CEB-4AEB-937F-DAB9078DA567}" type="presOf" srcId="{79F1F44B-EC9D-44EC-B087-6142180E3090}" destId="{5D745D83-970C-4B4F-8592-7EB91F80B507}" srcOrd="0" destOrd="0" presId="urn:microsoft.com/office/officeart/2005/8/layout/lProcess1"/>
    <dgm:cxn modelId="{D5ABE754-777F-458C-B18E-4A9FDB6F35F0}" type="presOf" srcId="{5A633C06-AADB-4F44-8041-063019301BCA}" destId="{0F299399-9B3D-460A-A34F-4122C0B5D85C}" srcOrd="0" destOrd="0" presId="urn:microsoft.com/office/officeart/2005/8/layout/lProcess1"/>
    <dgm:cxn modelId="{1F30FC50-D965-4B32-AF2D-822B21D92B93}" srcId="{39168AF8-68AC-4638-B3EF-12F7A4D3B73F}" destId="{9BC19620-C374-4375-8E35-58E934C61815}" srcOrd="3" destOrd="0" parTransId="{26C0DCE6-BB8D-4302-A57C-401689D68D8F}" sibTransId="{36F7FF8A-BD05-446D-9BA0-1685E53D524A}"/>
    <dgm:cxn modelId="{DE714FC5-C49E-497D-8C21-F7200C769DB1}" type="presOf" srcId="{2D09D2B0-A9DB-4993-A1B8-B2853802DA45}" destId="{DFB0DE39-6954-4533-ABF0-8224B131270A}" srcOrd="0" destOrd="0" presId="urn:microsoft.com/office/officeart/2005/8/layout/lProcess1"/>
    <dgm:cxn modelId="{4D0AC732-52D5-43DA-9DAA-BC5834E1DC0A}" srcId="{3683CD8E-95F4-4BC5-B041-59943955BE89}" destId="{4D88C3B5-1376-440D-8B0C-8E952071DCC3}" srcOrd="2" destOrd="0" parTransId="{578BFBF6-9F52-4EB0-8043-B9A9FC616BE8}" sibTransId="{46D0D3E5-B54F-431E-A553-699F62CC9862}"/>
    <dgm:cxn modelId="{A0FB7454-AE38-4383-98AD-E04B1B82E3E0}" type="presOf" srcId="{DE2E3B6E-1913-46B0-8F2C-BDCFE277FBB0}" destId="{B291524E-DF1C-43D4-962D-492B2054E622}" srcOrd="0" destOrd="0" presId="urn:microsoft.com/office/officeart/2005/8/layout/lProcess1"/>
    <dgm:cxn modelId="{458003AD-BB99-44A2-9D7A-D4C65EBEA4F8}" srcId="{98D966EA-2F46-4B95-8E25-0925CD4F3D0F}" destId="{39168AF8-68AC-4638-B3EF-12F7A4D3B73F}" srcOrd="0" destOrd="0" parTransId="{CFAC4870-B355-4B80-967E-CE98F7031E8B}" sibTransId="{696ECE24-62BC-4431-9E92-6DCECFF86B40}"/>
    <dgm:cxn modelId="{6AED73D8-7396-4F35-8B2C-7F68F9A606D7}" type="presOf" srcId="{DBB58650-74F4-451B-8798-989B48EF5FDE}" destId="{CFA0E23F-9924-48CF-A83E-0070A5264B4A}" srcOrd="0" destOrd="0" presId="urn:microsoft.com/office/officeart/2005/8/layout/lProcess1"/>
    <dgm:cxn modelId="{6BA59ACD-6451-4953-99FD-943B40B32753}" srcId="{39168AF8-68AC-4638-B3EF-12F7A4D3B73F}" destId="{03287F0F-515D-4A4C-B641-942FAB99105F}" srcOrd="2" destOrd="0" parTransId="{AFDC13F7-1878-434F-8D24-ABC8B58F4C87}" sibTransId="{DE2E3B6E-1913-46B0-8F2C-BDCFE277FBB0}"/>
    <dgm:cxn modelId="{0F4B89D6-B33B-4F33-A1C5-B29498AE07C0}" type="presOf" srcId="{3683CD8E-95F4-4BC5-B041-59943955BE89}" destId="{05E5B712-13B0-41CE-93DA-3EA293D1593D}" srcOrd="0" destOrd="0" presId="urn:microsoft.com/office/officeart/2005/8/layout/lProcess1"/>
    <dgm:cxn modelId="{B6AD50B1-1CF5-4DA1-98C5-D01C4F32CABA}" type="presOf" srcId="{98D966EA-2F46-4B95-8E25-0925CD4F3D0F}" destId="{E8814D5E-46AE-4EF6-88BC-378B831F26F5}" srcOrd="0" destOrd="0" presId="urn:microsoft.com/office/officeart/2005/8/layout/lProcess1"/>
    <dgm:cxn modelId="{4147A560-73D4-4EED-A63A-C34B99D6AFC4}" srcId="{39168AF8-68AC-4638-B3EF-12F7A4D3B73F}" destId="{B1A70FC3-17C4-4316-98A6-B2EB37DB5002}" srcOrd="1" destOrd="0" parTransId="{09AAAFFE-0C51-480D-B180-CD7991D52014}" sibTransId="{5A633C06-AADB-4F44-8041-063019301BCA}"/>
    <dgm:cxn modelId="{99632180-93AA-4664-A636-2289D65DA1AB}" type="presOf" srcId="{B1A70FC3-17C4-4316-98A6-B2EB37DB5002}" destId="{2239256B-F4FB-428B-8853-9FEDDCDC82BC}" srcOrd="0" destOrd="0" presId="urn:microsoft.com/office/officeart/2005/8/layout/lProcess1"/>
    <dgm:cxn modelId="{04AA1097-E6A2-4BD5-80F2-E35C28F249CD}" type="presOf" srcId="{C7A1852D-2F52-4620-BDBB-B37F8E603FBB}" destId="{F2A8FFA6-F721-4E79-929C-A0CAF9E48285}" srcOrd="0" destOrd="0" presId="urn:microsoft.com/office/officeart/2005/8/layout/lProcess1"/>
    <dgm:cxn modelId="{D97387BC-294F-4661-A33A-49F846D993A1}" srcId="{98D966EA-2F46-4B95-8E25-0925CD4F3D0F}" destId="{3683CD8E-95F4-4BC5-B041-59943955BE89}" srcOrd="1" destOrd="0" parTransId="{76256597-683F-49DA-A787-541CD2FBBD21}" sibTransId="{60C9432A-3CE6-437F-B5C7-C063BC85A341}"/>
    <dgm:cxn modelId="{821221D9-2D1C-427B-8CDA-7B6DC81FF010}" type="presOf" srcId="{8D87F7A2-B078-49BF-94FA-1765027CB83A}" destId="{0A517210-486E-4F95-B38C-E973D5BF7EFE}" srcOrd="0" destOrd="0" presId="urn:microsoft.com/office/officeart/2005/8/layout/lProcess1"/>
    <dgm:cxn modelId="{16336E68-08D0-4DDC-A552-CA319E736AB6}" srcId="{39168AF8-68AC-4638-B3EF-12F7A4D3B73F}" destId="{8D87F7A2-B078-49BF-94FA-1765027CB83A}" srcOrd="0" destOrd="0" parTransId="{C7A1852D-2F52-4620-BDBB-B37F8E603FBB}" sibTransId="{2D09D2B0-A9DB-4993-A1B8-B2853802DA45}"/>
    <dgm:cxn modelId="{455830C4-AE17-4D76-A8EC-5346570BDAB8}" srcId="{3683CD8E-95F4-4BC5-B041-59943955BE89}" destId="{79F1F44B-EC9D-44EC-B087-6142180E3090}" srcOrd="1" destOrd="0" parTransId="{43DA94E8-B25D-4D71-8FB3-EC89847843F6}" sibTransId="{DBB58650-74F4-451B-8798-989B48EF5FDE}"/>
    <dgm:cxn modelId="{FECC07A2-29D6-4AF1-82E9-8D2F195CA18C}" srcId="{3683CD8E-95F4-4BC5-B041-59943955BE89}" destId="{24A2775E-224F-4BCB-8BA9-F62B8ED573C7}" srcOrd="0" destOrd="0" parTransId="{22C800E8-93EB-45F9-B81A-07C867717FCF}" sibTransId="{98D9A0E7-4FDE-4FC2-95C7-8F2F42538213}"/>
    <dgm:cxn modelId="{666080C9-BEE8-40C3-8D10-D4A8F22F2DD2}" type="presOf" srcId="{4D88C3B5-1376-440D-8B0C-8E952071DCC3}" destId="{45619530-A146-43D1-8373-5FDA7DEC7BAD}" srcOrd="0" destOrd="0" presId="urn:microsoft.com/office/officeart/2005/8/layout/lProcess1"/>
    <dgm:cxn modelId="{7379D6E8-6DBD-4E27-B304-DF303A876443}" srcId="{3683CD8E-95F4-4BC5-B041-59943955BE89}" destId="{94FE40EC-9B40-4713-A4F6-3E8BD1206849}" srcOrd="3" destOrd="0" parTransId="{70391445-70F8-4DE5-90D2-7E831511F00F}" sibTransId="{7911E767-6923-44F1-964B-04FF225ABA88}"/>
    <dgm:cxn modelId="{1BD265E0-81B3-4B1E-8CA9-DB7ED2FCBAB3}" type="presOf" srcId="{9BC19620-C374-4375-8E35-58E934C61815}" destId="{A00BE872-E6B7-4A65-BB71-B164A422FC4B}" srcOrd="0" destOrd="0" presId="urn:microsoft.com/office/officeart/2005/8/layout/lProcess1"/>
    <dgm:cxn modelId="{96B489BC-7D51-4D10-B756-167428453CFB}" type="presParOf" srcId="{E8814D5E-46AE-4EF6-88BC-378B831F26F5}" destId="{0CD1BB1D-5511-4144-925A-3EB96984888B}" srcOrd="0" destOrd="0" presId="urn:microsoft.com/office/officeart/2005/8/layout/lProcess1"/>
    <dgm:cxn modelId="{F104ED71-A27A-4E43-9183-F6A0204CA1CF}" type="presParOf" srcId="{0CD1BB1D-5511-4144-925A-3EB96984888B}" destId="{C331DC4C-62F2-4CE5-9734-81A7AB1A2DE8}" srcOrd="0" destOrd="0" presId="urn:microsoft.com/office/officeart/2005/8/layout/lProcess1"/>
    <dgm:cxn modelId="{891342CB-C7A4-4E8E-9A90-229A726FF52B}" type="presParOf" srcId="{0CD1BB1D-5511-4144-925A-3EB96984888B}" destId="{F2A8FFA6-F721-4E79-929C-A0CAF9E48285}" srcOrd="1" destOrd="0" presId="urn:microsoft.com/office/officeart/2005/8/layout/lProcess1"/>
    <dgm:cxn modelId="{B0E93813-E450-40A5-B7DB-EA764F520823}" type="presParOf" srcId="{0CD1BB1D-5511-4144-925A-3EB96984888B}" destId="{0A517210-486E-4F95-B38C-E973D5BF7EFE}" srcOrd="2" destOrd="0" presId="urn:microsoft.com/office/officeart/2005/8/layout/lProcess1"/>
    <dgm:cxn modelId="{09F56F7F-0FF0-4080-B8B8-49753732C66D}" type="presParOf" srcId="{0CD1BB1D-5511-4144-925A-3EB96984888B}" destId="{DFB0DE39-6954-4533-ABF0-8224B131270A}" srcOrd="3" destOrd="0" presId="urn:microsoft.com/office/officeart/2005/8/layout/lProcess1"/>
    <dgm:cxn modelId="{5C40CAB3-3EB7-412E-B930-392C1AECB33A}" type="presParOf" srcId="{0CD1BB1D-5511-4144-925A-3EB96984888B}" destId="{2239256B-F4FB-428B-8853-9FEDDCDC82BC}" srcOrd="4" destOrd="0" presId="urn:microsoft.com/office/officeart/2005/8/layout/lProcess1"/>
    <dgm:cxn modelId="{CBF6E0CD-8685-4CF7-95EF-F3E6CE40BB56}" type="presParOf" srcId="{0CD1BB1D-5511-4144-925A-3EB96984888B}" destId="{0F299399-9B3D-460A-A34F-4122C0B5D85C}" srcOrd="5" destOrd="0" presId="urn:microsoft.com/office/officeart/2005/8/layout/lProcess1"/>
    <dgm:cxn modelId="{B81B7F4E-E95D-453F-9057-3C4BA2C66A12}" type="presParOf" srcId="{0CD1BB1D-5511-4144-925A-3EB96984888B}" destId="{4EEC7DDB-528B-4145-BC97-0504D243DE05}" srcOrd="6" destOrd="0" presId="urn:microsoft.com/office/officeart/2005/8/layout/lProcess1"/>
    <dgm:cxn modelId="{0F3E73CC-DFA7-49CD-93B9-6B4A9806A0B3}" type="presParOf" srcId="{0CD1BB1D-5511-4144-925A-3EB96984888B}" destId="{B291524E-DF1C-43D4-962D-492B2054E622}" srcOrd="7" destOrd="0" presId="urn:microsoft.com/office/officeart/2005/8/layout/lProcess1"/>
    <dgm:cxn modelId="{EA778502-65D4-4C18-B4B4-55732F68609A}" type="presParOf" srcId="{0CD1BB1D-5511-4144-925A-3EB96984888B}" destId="{A00BE872-E6B7-4A65-BB71-B164A422FC4B}" srcOrd="8" destOrd="0" presId="urn:microsoft.com/office/officeart/2005/8/layout/lProcess1"/>
    <dgm:cxn modelId="{EBB66E81-BED3-4DC2-B256-3D372462BCAB}" type="presParOf" srcId="{E8814D5E-46AE-4EF6-88BC-378B831F26F5}" destId="{988A1E5D-C323-44DF-A74E-2884A4DD47BE}" srcOrd="1" destOrd="0" presId="urn:microsoft.com/office/officeart/2005/8/layout/lProcess1"/>
    <dgm:cxn modelId="{1439CDF0-C57D-4DF1-A50A-E253FD14F485}" type="presParOf" srcId="{E8814D5E-46AE-4EF6-88BC-378B831F26F5}" destId="{6AFE25BC-D08A-4C72-9831-C020D1BF026A}" srcOrd="2" destOrd="0" presId="urn:microsoft.com/office/officeart/2005/8/layout/lProcess1"/>
    <dgm:cxn modelId="{24870793-EA7C-449B-86BC-2F78E897D598}" type="presParOf" srcId="{6AFE25BC-D08A-4C72-9831-C020D1BF026A}" destId="{05E5B712-13B0-41CE-93DA-3EA293D1593D}" srcOrd="0" destOrd="0" presId="urn:microsoft.com/office/officeart/2005/8/layout/lProcess1"/>
    <dgm:cxn modelId="{92DF6D14-FA15-4744-BF9A-FF7A8C347876}" type="presParOf" srcId="{6AFE25BC-D08A-4C72-9831-C020D1BF026A}" destId="{BDBCFEE7-10A8-412B-93E6-422A4926D364}" srcOrd="1" destOrd="0" presId="urn:microsoft.com/office/officeart/2005/8/layout/lProcess1"/>
    <dgm:cxn modelId="{27CB6F40-5F98-4D68-BE55-DAFC87A82B5F}" type="presParOf" srcId="{6AFE25BC-D08A-4C72-9831-C020D1BF026A}" destId="{B7F45C98-8CCF-4036-B541-E4C3C5B78936}" srcOrd="2" destOrd="0" presId="urn:microsoft.com/office/officeart/2005/8/layout/lProcess1"/>
    <dgm:cxn modelId="{26D23CC3-5D30-4FB9-B13A-D7D3CB9989DE}" type="presParOf" srcId="{6AFE25BC-D08A-4C72-9831-C020D1BF026A}" destId="{9CDFCEC0-8FA8-4716-9BA2-B2FB5D45D9E4}" srcOrd="3" destOrd="0" presId="urn:microsoft.com/office/officeart/2005/8/layout/lProcess1"/>
    <dgm:cxn modelId="{802C08E6-9599-49F2-97CC-34D5494430F8}" type="presParOf" srcId="{6AFE25BC-D08A-4C72-9831-C020D1BF026A}" destId="{5D745D83-970C-4B4F-8592-7EB91F80B507}" srcOrd="4" destOrd="0" presId="urn:microsoft.com/office/officeart/2005/8/layout/lProcess1"/>
    <dgm:cxn modelId="{0E31E2A8-2591-467B-B57E-74409E9EC61D}" type="presParOf" srcId="{6AFE25BC-D08A-4C72-9831-C020D1BF026A}" destId="{CFA0E23F-9924-48CF-A83E-0070A5264B4A}" srcOrd="5" destOrd="0" presId="urn:microsoft.com/office/officeart/2005/8/layout/lProcess1"/>
    <dgm:cxn modelId="{5811BA3F-64F0-41DC-ABC7-24AA0E4CD77C}" type="presParOf" srcId="{6AFE25BC-D08A-4C72-9831-C020D1BF026A}" destId="{45619530-A146-43D1-8373-5FDA7DEC7BAD}" srcOrd="6" destOrd="0" presId="urn:microsoft.com/office/officeart/2005/8/layout/lProcess1"/>
    <dgm:cxn modelId="{71CE89BB-C573-4073-BC39-6F816E8F9749}" type="presParOf" srcId="{6AFE25BC-D08A-4C72-9831-C020D1BF026A}" destId="{C9F2658E-1C51-4C9F-BB9C-FE09729F5E63}" srcOrd="7" destOrd="0" presId="urn:microsoft.com/office/officeart/2005/8/layout/lProcess1"/>
    <dgm:cxn modelId="{4405942E-3F08-40D3-A426-0500B5CAD9B1}" type="presParOf" srcId="{6AFE25BC-D08A-4C72-9831-C020D1BF026A}" destId="{11D63C52-6830-4919-BDAC-27797E832796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31DC4C-62F2-4CE5-9734-81A7AB1A2DE8}">
      <dsp:nvSpPr>
        <dsp:cNvPr id="0" name=""/>
        <dsp:cNvSpPr/>
      </dsp:nvSpPr>
      <dsp:spPr>
        <a:xfrm>
          <a:off x="0" y="688961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pGEM-T Easy</a:t>
          </a:r>
          <a:endParaRPr lang="en-US" sz="6500" kern="1200" dirty="0"/>
        </a:p>
      </dsp:txBody>
      <dsp:txXfrm>
        <a:off x="50536" y="739497"/>
        <a:ext cx="6800609" cy="1624348"/>
      </dsp:txXfrm>
    </dsp:sp>
    <dsp:sp modelId="{F2A8FFA6-F721-4E79-929C-A0CAF9E48285}">
      <dsp:nvSpPr>
        <dsp:cNvPr id="0" name=""/>
        <dsp:cNvSpPr/>
      </dsp:nvSpPr>
      <dsp:spPr>
        <a:xfrm rot="5390257">
          <a:off x="3303167" y="2565352"/>
          <a:ext cx="301946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17210-486E-4F95-B38C-E973D5BF7EFE}">
      <dsp:nvSpPr>
        <dsp:cNvPr id="0" name=""/>
        <dsp:cNvSpPr/>
      </dsp:nvSpPr>
      <dsp:spPr>
        <a:xfrm>
          <a:off x="6601" y="3018272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Ligation reaction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/>
            <a:t>Cuts vector and adds PCR product</a:t>
          </a:r>
        </a:p>
      </dsp:txBody>
      <dsp:txXfrm>
        <a:off x="57137" y="3068808"/>
        <a:ext cx="6800609" cy="1624348"/>
      </dsp:txXfrm>
    </dsp:sp>
    <dsp:sp modelId="{DFB0DE39-6954-4533-ABF0-8224B131270A}">
      <dsp:nvSpPr>
        <dsp:cNvPr id="0" name=""/>
        <dsp:cNvSpPr/>
      </dsp:nvSpPr>
      <dsp:spPr>
        <a:xfrm rot="5400000">
          <a:off x="3306467" y="4894667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39256B-F4FB-428B-8853-9FEDDCDC82BC}">
      <dsp:nvSpPr>
        <dsp:cNvPr id="0" name=""/>
        <dsp:cNvSpPr/>
      </dsp:nvSpPr>
      <dsp:spPr>
        <a:xfrm>
          <a:off x="6601" y="5347589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Transformation and </a:t>
          </a:r>
          <a:r>
            <a:rPr lang="en-US" sz="2000" b="1" kern="1200" dirty="0" smtClean="0"/>
            <a:t>growth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Process of incubation, heat shocking, shaking tubes, and plating on LB-IPTG-</a:t>
          </a:r>
          <a:r>
            <a:rPr lang="en-US" sz="1400" kern="1200" dirty="0" err="1" smtClean="0"/>
            <a:t>Xgal</a:t>
          </a:r>
          <a:r>
            <a:rPr lang="en-US" sz="1400" kern="1200" dirty="0" smtClean="0"/>
            <a:t>-ampicillin plates</a:t>
          </a:r>
          <a:endParaRPr lang="en-US" sz="1400" b="1" kern="1200" dirty="0" smtClean="0"/>
        </a:p>
      </dsp:txBody>
      <dsp:txXfrm>
        <a:off x="57137" y="5398125"/>
        <a:ext cx="6800609" cy="1624348"/>
      </dsp:txXfrm>
    </dsp:sp>
    <dsp:sp modelId="{0F299399-9B3D-460A-A34F-4122C0B5D85C}">
      <dsp:nvSpPr>
        <dsp:cNvPr id="0" name=""/>
        <dsp:cNvSpPr/>
      </dsp:nvSpPr>
      <dsp:spPr>
        <a:xfrm rot="5400000">
          <a:off x="3306467" y="7223984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EC7DDB-528B-4145-BC97-0504D243DE05}">
      <dsp:nvSpPr>
        <dsp:cNvPr id="0" name=""/>
        <dsp:cNvSpPr/>
      </dsp:nvSpPr>
      <dsp:spPr>
        <a:xfrm>
          <a:off x="6601" y="7676907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Blue/white screening process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Colonies without the PCR insert metabolize Xgal and turn blue. White colonies have the PCR insert. </a:t>
          </a:r>
          <a:endParaRPr lang="en-US" sz="1400" kern="1200" dirty="0"/>
        </a:p>
      </dsp:txBody>
      <dsp:txXfrm>
        <a:off x="57137" y="7727443"/>
        <a:ext cx="6800609" cy="1624348"/>
      </dsp:txXfrm>
    </dsp:sp>
    <dsp:sp modelId="{B291524E-DF1C-43D4-962D-492B2054E622}">
      <dsp:nvSpPr>
        <dsp:cNvPr id="0" name=""/>
        <dsp:cNvSpPr/>
      </dsp:nvSpPr>
      <dsp:spPr>
        <a:xfrm rot="5400000">
          <a:off x="3306467" y="9553301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0BE872-E6B7-4A65-BB71-B164A422FC4B}">
      <dsp:nvSpPr>
        <dsp:cNvPr id="0" name=""/>
        <dsp:cNvSpPr/>
      </dsp:nvSpPr>
      <dsp:spPr>
        <a:xfrm>
          <a:off x="6601" y="10006224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Colony PCR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Method for determining the presence or absence of insert DNA in plasmid constructs</a:t>
          </a:r>
          <a:endParaRPr lang="en-US" sz="1400" kern="1200" dirty="0"/>
        </a:p>
      </dsp:txBody>
      <dsp:txXfrm>
        <a:off x="57137" y="10056760"/>
        <a:ext cx="6800609" cy="1624348"/>
      </dsp:txXfrm>
    </dsp:sp>
    <dsp:sp modelId="{05E5B712-13B0-41CE-93DA-3EA293D1593D}">
      <dsp:nvSpPr>
        <dsp:cNvPr id="0" name=""/>
        <dsp:cNvSpPr/>
      </dsp:nvSpPr>
      <dsp:spPr>
        <a:xfrm>
          <a:off x="7874517" y="688955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TOPO TA</a:t>
          </a:r>
          <a:endParaRPr lang="en-US" sz="6500" kern="1200" dirty="0"/>
        </a:p>
      </dsp:txBody>
      <dsp:txXfrm>
        <a:off x="7925053" y="739491"/>
        <a:ext cx="6800609" cy="1624348"/>
      </dsp:txXfrm>
    </dsp:sp>
    <dsp:sp modelId="{BDBCFEE7-10A8-412B-93E6-422A4926D364}">
      <dsp:nvSpPr>
        <dsp:cNvPr id="0" name=""/>
        <dsp:cNvSpPr/>
      </dsp:nvSpPr>
      <dsp:spPr>
        <a:xfrm rot="5400000">
          <a:off x="11174383" y="2565349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45C98-8CCF-4036-B541-E4C3C5B78936}">
      <dsp:nvSpPr>
        <dsp:cNvPr id="0" name=""/>
        <dsp:cNvSpPr/>
      </dsp:nvSpPr>
      <dsp:spPr>
        <a:xfrm>
          <a:off x="7874517" y="3018272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Cloning reaction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Mixing PCR product with water, a salt solution and vector and then incubation the reaction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7925053" y="3068808"/>
        <a:ext cx="6800609" cy="1624348"/>
      </dsp:txXfrm>
    </dsp:sp>
    <dsp:sp modelId="{9CDFCEC0-8FA8-4716-9BA2-B2FB5D45D9E4}">
      <dsp:nvSpPr>
        <dsp:cNvPr id="0" name=""/>
        <dsp:cNvSpPr/>
      </dsp:nvSpPr>
      <dsp:spPr>
        <a:xfrm rot="5400000">
          <a:off x="11174383" y="4894667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45D83-970C-4B4F-8592-7EB91F80B507}">
      <dsp:nvSpPr>
        <dsp:cNvPr id="0" name=""/>
        <dsp:cNvSpPr/>
      </dsp:nvSpPr>
      <dsp:spPr>
        <a:xfrm>
          <a:off x="7874517" y="5347589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Transformation and growth</a:t>
          </a:r>
          <a:endParaRPr lang="en-US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Process of incubation, heat shocking, shaking tubes, and plating on </a:t>
          </a:r>
          <a:r>
            <a:rPr lang="en-US" sz="1400" kern="1200" dirty="0" smtClean="0"/>
            <a:t>LB-ampicillin </a:t>
          </a:r>
          <a:r>
            <a:rPr lang="en-US" sz="1400" kern="1200" dirty="0" smtClean="0"/>
            <a:t>plates</a:t>
          </a:r>
          <a:endParaRPr lang="en-US" sz="1400" kern="1200" dirty="0"/>
        </a:p>
      </dsp:txBody>
      <dsp:txXfrm>
        <a:off x="7925053" y="5398125"/>
        <a:ext cx="6800609" cy="1624348"/>
      </dsp:txXfrm>
    </dsp:sp>
    <dsp:sp modelId="{CFA0E23F-9924-48CF-A83E-0070A5264B4A}">
      <dsp:nvSpPr>
        <dsp:cNvPr id="0" name=""/>
        <dsp:cNvSpPr/>
      </dsp:nvSpPr>
      <dsp:spPr>
        <a:xfrm rot="5400000">
          <a:off x="11174383" y="7223984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619530-A146-43D1-8373-5FDA7DEC7BAD}">
      <dsp:nvSpPr>
        <dsp:cNvPr id="0" name=""/>
        <dsp:cNvSpPr/>
      </dsp:nvSpPr>
      <dsp:spPr>
        <a:xfrm>
          <a:off x="7874517" y="7676907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LB-amp screening </a:t>
          </a:r>
          <a:r>
            <a:rPr lang="en-US" sz="2000" b="1" kern="1200" dirty="0" smtClean="0"/>
            <a:t>process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/>
            <a:t>Cells with vector will grow, but this process does not screen for colonies containing the insert</a:t>
          </a:r>
        </a:p>
      </dsp:txBody>
      <dsp:txXfrm>
        <a:off x="7925053" y="7727443"/>
        <a:ext cx="6800609" cy="1624348"/>
      </dsp:txXfrm>
    </dsp:sp>
    <dsp:sp modelId="{C9F2658E-1C51-4C9F-BB9C-FE09729F5E63}">
      <dsp:nvSpPr>
        <dsp:cNvPr id="0" name=""/>
        <dsp:cNvSpPr/>
      </dsp:nvSpPr>
      <dsp:spPr>
        <a:xfrm rot="5400000">
          <a:off x="11174383" y="9553301"/>
          <a:ext cx="301948" cy="30194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D63C52-6830-4919-BDAC-27797E832796}">
      <dsp:nvSpPr>
        <dsp:cNvPr id="0" name=""/>
        <dsp:cNvSpPr/>
      </dsp:nvSpPr>
      <dsp:spPr>
        <a:xfrm>
          <a:off x="7874517" y="10006224"/>
          <a:ext cx="6901681" cy="172542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Plasmid Extraction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Use a kit to isolate the plasmid from the cells</a:t>
          </a:r>
          <a:endParaRPr lang="en-US" sz="1400" kern="1200" dirty="0"/>
        </a:p>
      </dsp:txBody>
      <dsp:txXfrm>
        <a:off x="7925053" y="10056760"/>
        <a:ext cx="6800609" cy="1624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73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667" y="0"/>
            <a:ext cx="3037734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algn="r"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898"/>
            <a:ext cx="3037735" cy="46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667" y="8831898"/>
            <a:ext cx="3037734" cy="46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algn="r" defTabSz="931956">
              <a:defRPr sz="1200" smtClean="0"/>
            </a:lvl1pPr>
          </a:lstStyle>
          <a:p>
            <a:pPr>
              <a:defRPr/>
            </a:pPr>
            <a:fld id="{9E6EB665-9F09-494F-935C-89C462DEFA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648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73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667" y="0"/>
            <a:ext cx="3037734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algn="r"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932" y="4415156"/>
            <a:ext cx="5140537" cy="418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898"/>
            <a:ext cx="3037735" cy="46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defTabSz="931956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667" y="8831898"/>
            <a:ext cx="3037734" cy="46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algn="r" defTabSz="931956">
              <a:defRPr sz="1200" smtClean="0"/>
            </a:lvl1pPr>
          </a:lstStyle>
          <a:p>
            <a:pPr>
              <a:defRPr/>
            </a:pPr>
            <a:fld id="{394DAB9F-946D-4852-BBA5-CCA31FAF6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676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6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6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6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6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6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956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1761" indent="-285293" defTabSz="931956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1171" indent="-228234" defTabSz="931956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597640" indent="-228234" defTabSz="931956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4108" indent="-228234" defTabSz="931956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0577" indent="-228234" defTabSz="93195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67045" indent="-228234" defTabSz="93195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3514" indent="-228234" defTabSz="93195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79982" indent="-228234" defTabSz="93195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fld id="{3C4EA381-93D4-4C95-AC32-769BF4EF8929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94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28660954"/>
            <a:ext cx="43891200" cy="425744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43891" y="29055974"/>
            <a:ext cx="10797235" cy="342351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1323930" y="29012083"/>
            <a:ext cx="32567270" cy="342351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1338560" y="19385280"/>
            <a:ext cx="31089600" cy="877824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1338560" y="29040178"/>
            <a:ext cx="32186880" cy="3291840"/>
          </a:xfrm>
        </p:spPr>
        <p:txBody>
          <a:bodyPr anchor="ctr">
            <a:normAutofit/>
          </a:bodyPr>
          <a:lstStyle>
            <a:lvl1pPr marL="0" indent="0" algn="l">
              <a:buNone/>
              <a:defRPr sz="12500">
                <a:solidFill>
                  <a:srgbClr val="FFFFFF"/>
                </a:solidFill>
              </a:defRPr>
            </a:lvl1pPr>
            <a:lvl2pPr marL="2194560" indent="0" algn="ctr">
              <a:buNone/>
            </a:lvl2pPr>
            <a:lvl3pPr marL="4389120" indent="0" algn="ctr">
              <a:buNone/>
            </a:lvl3pPr>
            <a:lvl4pPr marL="6583680" indent="0" algn="ctr">
              <a:buNone/>
            </a:lvl4pPr>
            <a:lvl5pPr marL="8778240" indent="0" algn="ctr">
              <a:buNone/>
            </a:lvl5pPr>
            <a:lvl6pPr marL="10972800" indent="0" algn="ctr">
              <a:buNone/>
            </a:lvl6pPr>
            <a:lvl7pPr marL="13167360" indent="0" algn="ctr">
              <a:buNone/>
            </a:lvl7pPr>
            <a:lvl8pPr marL="15361920" indent="0" algn="ctr">
              <a:buNone/>
            </a:lvl8pPr>
            <a:lvl9pPr marL="1755648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365760" y="29129755"/>
            <a:ext cx="9875520" cy="3291840"/>
          </a:xfrm>
        </p:spPr>
        <p:txBody>
          <a:bodyPr>
            <a:noAutofit/>
          </a:bodyPr>
          <a:lstStyle>
            <a:lvl1pPr algn="ctr">
              <a:defRPr sz="96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0009886" y="1135385"/>
            <a:ext cx="28163520" cy="1752600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38404800" y="1097280"/>
            <a:ext cx="4023360" cy="1828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A7E5C-5A30-4364-B51F-05156D5AFC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55360" y="2926083"/>
            <a:ext cx="9875520" cy="26479502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60" y="2926080"/>
            <a:ext cx="26700480" cy="26479507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55360" y="29992332"/>
            <a:ext cx="10607040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567" y="29991396"/>
            <a:ext cx="26752718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29262326" y="0"/>
            <a:ext cx="1536192" cy="329184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8912" tIns="219456" rIns="438912" bIns="219456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9481782" y="2926080"/>
            <a:ext cx="1097280" cy="2999232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8912" tIns="219456" rIns="438912" bIns="219456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9481782" y="0"/>
            <a:ext cx="1097280" cy="256032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8912" tIns="219456" rIns="438912" bIns="219456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28750262" y="693418"/>
            <a:ext cx="2560320" cy="1173485"/>
          </a:xfrm>
        </p:spPr>
        <p:txBody>
          <a:bodyPr/>
          <a:lstStyle/>
          <a:p>
            <a:pPr>
              <a:defRPr/>
            </a:pPr>
            <a:fld id="{3543C18F-8266-4BEB-8D28-BAE53EF2AC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92475" y="2925536"/>
            <a:ext cx="37306250" cy="5486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92476" y="9510033"/>
            <a:ext cx="18576925" cy="98093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2021801" y="9510033"/>
            <a:ext cx="18576925" cy="98093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292476" y="19450050"/>
            <a:ext cx="18576925" cy="981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021801" y="19450050"/>
            <a:ext cx="18576925" cy="9810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48E88-0A91-43D9-B9CE-2CECB1506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3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0710" y="1097280"/>
            <a:ext cx="39136320" cy="475488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A299556-36E0-4349-9F67-76B5D438F0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2940710" y="7680960"/>
            <a:ext cx="39136320" cy="2157984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3683" y="13167362"/>
            <a:ext cx="34190942" cy="8031480"/>
          </a:xfrm>
        </p:spPr>
        <p:txBody>
          <a:bodyPr anchor="t"/>
          <a:lstStyle>
            <a:lvl1pPr marL="0" indent="0">
              <a:buNone/>
              <a:defRPr sz="13400">
                <a:solidFill>
                  <a:schemeClr val="tx2"/>
                </a:solidFill>
              </a:defRPr>
            </a:lvl1pPr>
            <a:lvl2pPr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7315200"/>
            <a:ext cx="43891200" cy="54864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7680960"/>
            <a:ext cx="6217920" cy="475488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583680" y="7680960"/>
            <a:ext cx="37307520" cy="47548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0" y="7680960"/>
            <a:ext cx="36576000" cy="4754880"/>
          </a:xfrm>
        </p:spPr>
        <p:txBody>
          <a:bodyPr/>
          <a:lstStyle>
            <a:lvl1pPr algn="l">
              <a:buNone/>
              <a:defRPr sz="211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8412480"/>
            <a:ext cx="6217920" cy="3368045"/>
          </a:xfrm>
        </p:spPr>
        <p:txBody>
          <a:bodyPr>
            <a:noAutofit/>
          </a:bodyPr>
          <a:lstStyle>
            <a:lvl1pPr>
              <a:defRPr sz="115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E960665-C1DB-4661-A0D1-D3456D1B6D6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926080" y="7629922"/>
            <a:ext cx="18653760" cy="21945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23255525" y="7629922"/>
            <a:ext cx="18653760" cy="21945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8AF3B29D-86FC-4184-81E7-1D3C7CDCAE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0" y="1310640"/>
            <a:ext cx="39136320" cy="417576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2926080" y="11704320"/>
            <a:ext cx="18653760" cy="1719072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23042880" y="11704320"/>
            <a:ext cx="18653760" cy="1719072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90A6939B-3A55-433D-B616-D5F97C7320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2926080" y="8412480"/>
            <a:ext cx="18653760" cy="3072384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96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23042880" y="8412480"/>
            <a:ext cx="18653760" cy="3072384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96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32C9D79-58FD-42BC-BB62-0875ED567D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29992320"/>
            <a:ext cx="2560320" cy="1828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517CD66-3F4B-4A92-92B4-CA1A373B70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0" y="1310640"/>
            <a:ext cx="38770560" cy="4175760"/>
          </a:xfrm>
        </p:spPr>
        <p:txBody>
          <a:bodyPr anchor="ctr"/>
          <a:lstStyle>
            <a:lvl1pPr algn="l">
              <a:buNone/>
              <a:defRPr sz="211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2926080" y="8412480"/>
            <a:ext cx="7680960" cy="2084832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58368" tIns="877824" rIns="658368" bIns="438912"/>
          <a:lstStyle>
            <a:lvl1pPr marL="0" indent="0">
              <a:spcAft>
                <a:spcPts val="4800"/>
              </a:spcAft>
              <a:buNone/>
              <a:defRPr sz="8600"/>
            </a:lvl1pPr>
            <a:lvl2pPr>
              <a:buNone/>
              <a:defRPr sz="5800"/>
            </a:lvl2pPr>
            <a:lvl3pPr>
              <a:buNone/>
              <a:defRPr sz="4800"/>
            </a:lvl3pPr>
            <a:lvl4pPr>
              <a:buNone/>
              <a:defRPr sz="4300"/>
            </a:lvl4pPr>
            <a:lvl5pPr>
              <a:buNone/>
              <a:defRPr sz="43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338560" y="8412480"/>
            <a:ext cx="30723840" cy="2121408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0" y="26334720"/>
            <a:ext cx="35112960" cy="3291840"/>
          </a:xfrm>
        </p:spPr>
        <p:txBody>
          <a:bodyPr/>
          <a:lstStyle>
            <a:lvl1pPr marL="0" indent="0">
              <a:buFontTx/>
              <a:buNone/>
              <a:defRPr sz="8200"/>
            </a:lvl1pPr>
            <a:lvl2pPr>
              <a:buFontTx/>
              <a:buNone/>
              <a:defRPr sz="5800"/>
            </a:lvl2pPr>
            <a:lvl3pPr>
              <a:buFontTx/>
              <a:buNone/>
              <a:defRPr sz="4800"/>
            </a:lvl3pPr>
            <a:lvl4pPr>
              <a:buFontTx/>
              <a:buNone/>
              <a:defRPr sz="4300"/>
            </a:lvl4pPr>
            <a:lvl5pPr>
              <a:buFontTx/>
              <a:buNone/>
              <a:defRPr sz="43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43891" y="21945600"/>
            <a:ext cx="43891200" cy="425744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43891" y="22384512"/>
            <a:ext cx="7022592" cy="342351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7417613" y="22340621"/>
            <a:ext cx="36473587" cy="342351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0" y="22311360"/>
            <a:ext cx="35112960" cy="3291840"/>
          </a:xfrm>
        </p:spPr>
        <p:txBody>
          <a:bodyPr anchor="ctr"/>
          <a:lstStyle>
            <a:lvl1pPr algn="l">
              <a:buNone/>
              <a:defRPr sz="134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6949440" y="0"/>
            <a:ext cx="482803" cy="32962291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29992320" y="29992322"/>
            <a:ext cx="12801600" cy="1752600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22402795"/>
            <a:ext cx="6949440" cy="3185174"/>
          </a:xfrm>
        </p:spPr>
        <p:txBody>
          <a:bodyPr rtlCol="0"/>
          <a:lstStyle>
            <a:lvl1pPr>
              <a:defRPr sz="13400"/>
            </a:lvl1pPr>
          </a:lstStyle>
          <a:p>
            <a:pPr>
              <a:defRPr/>
            </a:pPr>
            <a:fld id="{BB846621-BB12-4AB3-AB3D-5A1C94EB05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7680960" y="29991391"/>
            <a:ext cx="21945600" cy="1752600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90765" y="0"/>
            <a:ext cx="36400435" cy="21930970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154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2926080" y="1097280"/>
            <a:ext cx="39136320" cy="4754880"/>
          </a:xfrm>
          <a:prstGeom prst="rect">
            <a:avLst/>
          </a:prstGeom>
        </p:spPr>
        <p:txBody>
          <a:bodyPr vert="horz" lIns="438912" tIns="219456" rIns="438912" bIns="219456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940710" y="7680960"/>
            <a:ext cx="39136320" cy="21726144"/>
          </a:xfrm>
          <a:prstGeom prst="rect">
            <a:avLst/>
          </a:prstGeom>
        </p:spPr>
        <p:txBody>
          <a:bodyPr vert="horz" lIns="438912" tIns="219456" rIns="438912" bIns="219456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29260800" y="29992322"/>
            <a:ext cx="12801600" cy="1752600"/>
          </a:xfrm>
          <a:prstGeom prst="rect">
            <a:avLst/>
          </a:prstGeom>
        </p:spPr>
        <p:txBody>
          <a:bodyPr vert="horz" lIns="438912" tIns="219456" rIns="438912" bIns="219456" anchor="ctr" anchorCtr="0"/>
          <a:lstStyle>
            <a:lvl1pPr algn="l" eaLnBrk="1" latinLnBrk="0" hangingPunct="1">
              <a:defRPr kumimoji="0" sz="67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926083" y="29991391"/>
            <a:ext cx="26021198" cy="1752600"/>
          </a:xfrm>
          <a:prstGeom prst="rect">
            <a:avLst/>
          </a:prstGeom>
        </p:spPr>
        <p:txBody>
          <a:bodyPr vert="horz" lIns="438912" tIns="219456" rIns="438912" bIns="219456" anchor="ctr"/>
          <a:lstStyle>
            <a:lvl1pPr algn="r" eaLnBrk="1" latinLnBrk="0" hangingPunct="1">
              <a:defRPr kumimoji="0" sz="67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5925312"/>
            <a:ext cx="43891200" cy="153619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6144768"/>
            <a:ext cx="2560320" cy="109728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834640" y="6144768"/>
            <a:ext cx="41056560" cy="10972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38912" tIns="219456" rIns="438912" bIns="21945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6106666"/>
            <a:ext cx="2560320" cy="1173485"/>
          </a:xfrm>
          <a:prstGeom prst="rect">
            <a:avLst/>
          </a:prstGeom>
        </p:spPr>
        <p:txBody>
          <a:bodyPr vert="horz" lIns="438912" tIns="219456" rIns="438912" bIns="219456" anchor="ctr" anchorCtr="0">
            <a:normAutofit/>
          </a:bodyPr>
          <a:lstStyle>
            <a:lvl1pPr algn="ctr" eaLnBrk="1" latinLnBrk="0" hangingPunct="1">
              <a:defRPr kumimoji="0" sz="67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9500AB7-84FB-4391-A40C-47BCC3CC07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</p:sldLayoutIdLst>
  <p:txStyles>
    <p:titleStyle>
      <a:lvl1pPr algn="l" rtl="0" eaLnBrk="1" latinLnBrk="0" hangingPunct="1">
        <a:spcBef>
          <a:spcPct val="0"/>
        </a:spcBef>
        <a:buNone/>
        <a:defRPr kumimoji="0" sz="211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36192" indent="-1536192" algn="l" rtl="0" eaLnBrk="1" latinLnBrk="0" hangingPunct="1">
        <a:spcBef>
          <a:spcPts val="3360"/>
        </a:spcBef>
        <a:buClr>
          <a:schemeClr val="accent2"/>
        </a:buClr>
        <a:buSzPct val="60000"/>
        <a:buFont typeface="Wingdings"/>
        <a:buChar char=""/>
        <a:defRPr kumimoji="0" sz="13900" kern="1200">
          <a:solidFill>
            <a:schemeClr val="tx1"/>
          </a:solidFill>
          <a:latin typeface="+mn-lt"/>
          <a:ea typeface="+mn-ea"/>
          <a:cs typeface="+mn-cs"/>
        </a:defRPr>
      </a:lvl1pPr>
      <a:lvl2pPr marL="3072384" indent="-1316736" algn="l" rtl="0" eaLnBrk="1" latinLnBrk="0" hangingPunct="1">
        <a:spcBef>
          <a:spcPts val="2640"/>
        </a:spcBef>
        <a:buClr>
          <a:schemeClr val="accent1"/>
        </a:buClr>
        <a:buSzPct val="70000"/>
        <a:buFont typeface="Wingdings 2"/>
        <a:buChar char=""/>
        <a:defRPr kumimoji="0" sz="125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indent="-1097280" algn="l" rtl="0" eaLnBrk="1" latinLnBrk="0" hangingPunct="1">
        <a:spcBef>
          <a:spcPts val="2400"/>
        </a:spcBef>
        <a:buClr>
          <a:schemeClr val="accent2"/>
        </a:buClr>
        <a:buSzPct val="75000"/>
        <a:buFont typeface="Wingdings"/>
        <a:buChar char=""/>
        <a:defRPr kumimoji="0"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indent="-1097280" algn="l" rtl="0" eaLnBrk="1" latinLnBrk="0" hangingPunct="1">
        <a:spcBef>
          <a:spcPts val="1920"/>
        </a:spcBef>
        <a:buClr>
          <a:schemeClr val="accent3"/>
        </a:buClr>
        <a:buSzPct val="75000"/>
        <a:buFont typeface="Wingdings"/>
        <a:buChar char="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indent="-1097280" algn="l" rtl="0" eaLnBrk="1" latinLnBrk="0" hangingPunct="1">
        <a:spcBef>
          <a:spcPts val="1920"/>
        </a:spcBef>
        <a:buClr>
          <a:schemeClr val="accent4"/>
        </a:buClr>
        <a:buSzPct val="65000"/>
        <a:buFont typeface="Wingdings"/>
        <a:buChar char="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0094976" indent="-109728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8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1411712" indent="-10972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8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2728448" indent="-10972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8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4045184" indent="-109728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8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diagramData" Target="../diagrams/data1.xml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microsoft.com/office/2007/relationships/diagramDrawing" Target="../diagrams/drawing1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4.gif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5" name="Rectangle 526"/>
          <p:cNvSpPr>
            <a:spLocks noChangeArrowheads="1"/>
          </p:cNvSpPr>
          <p:nvPr/>
        </p:nvSpPr>
        <p:spPr bwMode="auto">
          <a:xfrm>
            <a:off x="1260937" y="29747051"/>
            <a:ext cx="1085486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3200" dirty="0" err="1" smtClean="0">
                <a:cs typeface="Times New Roman" pitchFamily="18" charset="0"/>
              </a:rPr>
              <a:t>Nunan</a:t>
            </a:r>
            <a:r>
              <a:rPr lang="en-US" sz="3200" dirty="0" smtClean="0">
                <a:cs typeface="Times New Roman" pitchFamily="18" charset="0"/>
              </a:rPr>
              <a:t> et al. 2003. FEMS </a:t>
            </a:r>
            <a:r>
              <a:rPr lang="en-US" sz="3200" dirty="0" err="1" smtClean="0">
                <a:cs typeface="Times New Roman" pitchFamily="18" charset="0"/>
              </a:rPr>
              <a:t>Microbiol</a:t>
            </a:r>
            <a:r>
              <a:rPr lang="en-US" sz="3200" dirty="0" smtClean="0">
                <a:cs typeface="Times New Roman" pitchFamily="18" charset="0"/>
              </a:rPr>
              <a:t>. Ecol. 44:203–215.</a:t>
            </a:r>
          </a:p>
          <a:p>
            <a:pPr>
              <a:spcAft>
                <a:spcPts val="600"/>
              </a:spcAft>
              <a:defRPr/>
            </a:pPr>
            <a:r>
              <a:rPr lang="en-US" sz="3200" dirty="0"/>
              <a:t>2</a:t>
            </a:r>
            <a:r>
              <a:rPr lang="en-US" sz="3200" dirty="0" smtClean="0"/>
              <a:t>. </a:t>
            </a:r>
            <a:r>
              <a:rPr lang="en-US" sz="3200" dirty="0" err="1" smtClean="0"/>
              <a:t>Mieczen</a:t>
            </a:r>
            <a:r>
              <a:rPr lang="en-US" sz="3200" dirty="0" smtClean="0"/>
              <a:t> </a:t>
            </a:r>
            <a:r>
              <a:rPr lang="en-US" sz="3200" dirty="0"/>
              <a:t>et al, </a:t>
            </a:r>
            <a:r>
              <a:rPr lang="en-US" sz="3200" dirty="0" smtClean="0"/>
              <a:t>2013, </a:t>
            </a:r>
            <a:r>
              <a:rPr lang="en-US" sz="3200" i="1" dirty="0"/>
              <a:t>Polish </a:t>
            </a:r>
            <a:r>
              <a:rPr lang="en-US" sz="3200" i="1" dirty="0" smtClean="0"/>
              <a:t>Polar </a:t>
            </a:r>
            <a:r>
              <a:rPr lang="en-US" sz="3200" i="1" dirty="0"/>
              <a:t>Research, 34 (2): </a:t>
            </a:r>
            <a:r>
              <a:rPr lang="en-US" sz="3200" i="1" dirty="0" smtClean="0"/>
              <a:t>201-212.</a:t>
            </a:r>
            <a:endParaRPr lang="en-US" sz="3200" dirty="0" smtClean="0"/>
          </a:p>
          <a:p>
            <a:pPr>
              <a:spcAft>
                <a:spcPts val="600"/>
              </a:spcAft>
              <a:defRPr/>
            </a:pPr>
            <a:r>
              <a:rPr lang="en-US" sz="3200" dirty="0"/>
              <a:t>3</a:t>
            </a:r>
            <a:r>
              <a:rPr lang="en-US" sz="3200" dirty="0" smtClean="0"/>
              <a:t>. </a:t>
            </a:r>
            <a:r>
              <a:rPr lang="en-US" sz="3200" dirty="0" smtClean="0"/>
              <a:t>Darbyshire 2005</a:t>
            </a:r>
            <a:r>
              <a:rPr lang="en-US" sz="3200" i="1" dirty="0" smtClean="0"/>
              <a:t>. FEMS </a:t>
            </a:r>
            <a:r>
              <a:rPr lang="en-US" sz="3200" i="1" dirty="0" err="1" smtClean="0"/>
              <a:t>Microbiol</a:t>
            </a:r>
            <a:r>
              <a:rPr lang="en-US" sz="3200" i="1" dirty="0" smtClean="0"/>
              <a:t>. </a:t>
            </a:r>
            <a:r>
              <a:rPr lang="en-US" sz="3200" i="1" dirty="0" err="1" smtClean="0"/>
              <a:t>Lett</a:t>
            </a:r>
            <a:r>
              <a:rPr lang="en-US" sz="3200" i="1" dirty="0" smtClean="0"/>
              <a:t>. </a:t>
            </a:r>
            <a:r>
              <a:rPr lang="en-US" sz="3200" dirty="0" smtClean="0"/>
              <a:t>244 (2005) </a:t>
            </a:r>
            <a:r>
              <a:rPr lang="en-US" sz="3200" dirty="0" smtClean="0"/>
              <a:t>329–333</a:t>
            </a:r>
            <a:r>
              <a:rPr lang="en-US" sz="3200" dirty="0"/>
              <a:t>.</a:t>
            </a:r>
            <a:endParaRPr lang="en-US" sz="3200" dirty="0" smtClean="0"/>
          </a:p>
        </p:txBody>
      </p:sp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336925" y="5272088"/>
            <a:ext cx="1841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sz="7200" b="1">
              <a:latin typeface="Arial" charset="0"/>
            </a:endParaRPr>
          </a:p>
        </p:txBody>
      </p:sp>
      <p:sp>
        <p:nvSpPr>
          <p:cNvPr id="22531" name="Text Box 18"/>
          <p:cNvSpPr txBox="1">
            <a:spLocks noChangeArrowheads="1"/>
          </p:cNvSpPr>
          <p:nvPr/>
        </p:nvSpPr>
        <p:spPr bwMode="auto">
          <a:xfrm>
            <a:off x="1371600" y="7445375"/>
            <a:ext cx="13487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sz="3200">
              <a:latin typeface="Century" charset="0"/>
              <a:cs typeface="Arial" charset="0"/>
            </a:endParaRPr>
          </a:p>
        </p:txBody>
      </p:sp>
      <p:sp>
        <p:nvSpPr>
          <p:cNvPr id="22533" name="Text Box 25"/>
          <p:cNvSpPr txBox="1">
            <a:spLocks noChangeArrowheads="1"/>
          </p:cNvSpPr>
          <p:nvPr/>
        </p:nvSpPr>
        <p:spPr bwMode="auto">
          <a:xfrm>
            <a:off x="4267200" y="522288"/>
            <a:ext cx="18608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sz="2400"/>
          </a:p>
        </p:txBody>
      </p:sp>
      <p:sp>
        <p:nvSpPr>
          <p:cNvPr id="22534" name="Rectangle 27"/>
          <p:cNvSpPr txBox="1">
            <a:spLocks noChangeArrowheads="1"/>
          </p:cNvSpPr>
          <p:nvPr/>
        </p:nvSpPr>
        <p:spPr bwMode="auto">
          <a:xfrm>
            <a:off x="1784350" y="753269"/>
            <a:ext cx="38830250" cy="267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0258" tIns="235129" rIns="470258" bIns="235129" anchor="ctr"/>
          <a:lstStyle>
            <a:lvl1pPr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7200" b="1" dirty="0"/>
              <a:t>Cloning Wars: Comparison of Cloning Kits for Soil Ciliate Phylogenetic Analysis</a:t>
            </a:r>
            <a:endParaRPr lang="en-US" sz="7200" b="1" dirty="0"/>
          </a:p>
        </p:txBody>
      </p:sp>
      <p:sp>
        <p:nvSpPr>
          <p:cNvPr id="22539" name="Text Box 222"/>
          <p:cNvSpPr txBox="1">
            <a:spLocks noChangeArrowheads="1"/>
          </p:cNvSpPr>
          <p:nvPr/>
        </p:nvSpPr>
        <p:spPr bwMode="auto">
          <a:xfrm>
            <a:off x="11605711" y="28422600"/>
            <a:ext cx="16208877" cy="69953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6600CC"/>
                </a:solidFill>
              </a:rPr>
              <a:t>	</a:t>
            </a:r>
            <a:r>
              <a:rPr lang="en-US" sz="6000" b="1" dirty="0" smtClean="0">
                <a:solidFill>
                  <a:srgbClr val="6600CC"/>
                </a:solidFill>
              </a:rPr>
              <a:t>Acknowledgements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1" name="Rectangle 288"/>
          <p:cNvSpPr>
            <a:spLocks noChangeArrowheads="1"/>
          </p:cNvSpPr>
          <p:nvPr/>
        </p:nvSpPr>
        <p:spPr bwMode="auto">
          <a:xfrm>
            <a:off x="990600" y="6858000"/>
            <a:ext cx="41910000" cy="25450800"/>
          </a:xfrm>
          <a:prstGeom prst="rect">
            <a:avLst/>
          </a:prstGeom>
          <a:noFill/>
          <a:ln w="254000">
            <a:solidFill>
              <a:srgbClr val="99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Rectangle 289"/>
          <p:cNvSpPr>
            <a:spLocks noChangeArrowheads="1"/>
          </p:cNvSpPr>
          <p:nvPr/>
        </p:nvSpPr>
        <p:spPr bwMode="auto">
          <a:xfrm>
            <a:off x="990600" y="706437"/>
            <a:ext cx="41910000" cy="6075363"/>
          </a:xfrm>
          <a:prstGeom prst="rect">
            <a:avLst/>
          </a:prstGeom>
          <a:noFill/>
          <a:ln w="254000">
            <a:solidFill>
              <a:srgbClr val="99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371600" y="23766482"/>
            <a:ext cx="1082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Characterize soil ciliate communities </a:t>
            </a:r>
            <a:r>
              <a:rPr lang="en-US" dirty="0" smtClean="0"/>
              <a:t>using </a:t>
            </a:r>
            <a:r>
              <a:rPr lang="en-US" dirty="0" smtClean="0"/>
              <a:t>molecular (DNA based) methods. 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P</a:t>
            </a:r>
            <a:r>
              <a:rPr lang="en-US" dirty="0" smtClean="0"/>
              <a:t>resence </a:t>
            </a:r>
            <a:r>
              <a:rPr lang="en-US" dirty="0" smtClean="0"/>
              <a:t>of ciliate species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Relative abundance</a:t>
            </a:r>
            <a:r>
              <a:rPr lang="en-US" dirty="0" smtClean="0"/>
              <a:t> of different species</a:t>
            </a:r>
            <a:endParaRPr lang="en-US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Method development: develop cloning protocol that allows us to produce clone libraries for a range of soil textures. </a:t>
            </a:r>
          </a:p>
        </p:txBody>
      </p:sp>
      <p:sp>
        <p:nvSpPr>
          <p:cNvPr id="50" name="Rectangle 526"/>
          <p:cNvSpPr>
            <a:spLocks noChangeArrowheads="1"/>
          </p:cNvSpPr>
          <p:nvPr/>
        </p:nvSpPr>
        <p:spPr bwMode="auto">
          <a:xfrm>
            <a:off x="1828800" y="7467600"/>
            <a:ext cx="9067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Introduction</a:t>
            </a:r>
            <a:endParaRPr lang="en-US" sz="6000" b="1" dirty="0">
              <a:solidFill>
                <a:srgbClr val="6600CC"/>
              </a:solidFill>
            </a:endParaRPr>
          </a:p>
        </p:txBody>
      </p:sp>
      <p:sp>
        <p:nvSpPr>
          <p:cNvPr id="51" name="Rectangle 526"/>
          <p:cNvSpPr>
            <a:spLocks noChangeArrowheads="1"/>
          </p:cNvSpPr>
          <p:nvPr/>
        </p:nvSpPr>
        <p:spPr bwMode="auto">
          <a:xfrm>
            <a:off x="1295400" y="22377737"/>
            <a:ext cx="10744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Research Objectives</a:t>
            </a:r>
            <a:endParaRPr lang="en-US" sz="6000" b="1" dirty="0">
              <a:solidFill>
                <a:srgbClr val="6600CC"/>
              </a:solidFill>
            </a:endParaRPr>
          </a:p>
        </p:txBody>
      </p:sp>
      <p:sp>
        <p:nvSpPr>
          <p:cNvPr id="56" name="Rectangle 526"/>
          <p:cNvSpPr>
            <a:spLocks noChangeArrowheads="1"/>
          </p:cNvSpPr>
          <p:nvPr/>
        </p:nvSpPr>
        <p:spPr bwMode="auto">
          <a:xfrm>
            <a:off x="28879800" y="7239000"/>
            <a:ext cx="13411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Results</a:t>
            </a:r>
            <a:endParaRPr lang="en-US" sz="6000" b="1" dirty="0">
              <a:solidFill>
                <a:srgbClr val="6600CC"/>
              </a:solidFill>
            </a:endParaRPr>
          </a:p>
        </p:txBody>
      </p:sp>
      <p:sp>
        <p:nvSpPr>
          <p:cNvPr id="57" name="Rectangle 526"/>
          <p:cNvSpPr>
            <a:spLocks noChangeArrowheads="1"/>
          </p:cNvSpPr>
          <p:nvPr/>
        </p:nvSpPr>
        <p:spPr bwMode="auto">
          <a:xfrm>
            <a:off x="28763913" y="28549937"/>
            <a:ext cx="134111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Conclusions and Future Work</a:t>
            </a:r>
            <a:endParaRPr lang="en-US" sz="6000" b="1" dirty="0">
              <a:solidFill>
                <a:srgbClr val="6600CC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036220" y="28270200"/>
            <a:ext cx="11191875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526"/>
          <p:cNvSpPr>
            <a:spLocks noChangeArrowheads="1"/>
          </p:cNvSpPr>
          <p:nvPr/>
        </p:nvSpPr>
        <p:spPr bwMode="auto">
          <a:xfrm>
            <a:off x="4114800" y="28473737"/>
            <a:ext cx="5181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References</a:t>
            </a:r>
            <a:endParaRPr lang="en-US" sz="6000" b="1" dirty="0">
              <a:solidFill>
                <a:srgbClr val="6600CC"/>
              </a:solidFill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12270707" y="28270200"/>
            <a:ext cx="16037594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1524000" y="20179605"/>
            <a:ext cx="10363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Fig. 1. a)</a:t>
            </a:r>
            <a:r>
              <a:rPr lang="en-US" sz="2800" dirty="0" smtClean="0"/>
              <a:t> Microscopic image of a ciliate. </a:t>
            </a:r>
            <a:r>
              <a:rPr lang="en-US" sz="2800" dirty="0" smtClean="0"/>
              <a:t>[2].   </a:t>
            </a:r>
            <a:r>
              <a:rPr lang="en-US" sz="2800" b="1" dirty="0" smtClean="0"/>
              <a:t>b) </a:t>
            </a:r>
            <a:r>
              <a:rPr lang="en-US" sz="2800" dirty="0"/>
              <a:t>Soil thin section image showing bacteria absorbed to soil grains </a:t>
            </a:r>
            <a:r>
              <a:rPr lang="en-US" sz="2800" dirty="0" smtClean="0"/>
              <a:t>[1].  </a:t>
            </a:r>
            <a:r>
              <a:rPr lang="en-US" sz="2800" b="1" dirty="0" smtClean="0"/>
              <a:t>c)</a:t>
            </a:r>
            <a:r>
              <a:rPr lang="en-US" sz="2800" i="1" dirty="0" smtClean="0"/>
              <a:t> </a:t>
            </a:r>
            <a:r>
              <a:rPr lang="en-US" sz="2800" dirty="0" smtClean="0"/>
              <a:t>Hypotrich</a:t>
            </a:r>
            <a:r>
              <a:rPr lang="en-US" sz="2800" i="1" dirty="0" smtClean="0"/>
              <a:t> </a:t>
            </a:r>
            <a:r>
              <a:rPr lang="en-US" sz="2800" dirty="0" smtClean="0"/>
              <a:t>ciliate in a pore throat. Scale bar is 10</a:t>
            </a:r>
            <a:r>
              <a:rPr lang="el-GR" sz="2800" dirty="0" smtClean="0"/>
              <a:t>μ</a:t>
            </a:r>
            <a:r>
              <a:rPr lang="en-US" sz="2800" dirty="0" smtClean="0"/>
              <a:t>m. </a:t>
            </a:r>
            <a:r>
              <a:rPr lang="en-US" sz="2800" dirty="0" smtClean="0"/>
              <a:t>[3].</a:t>
            </a:r>
            <a:endParaRPr lang="en-US" sz="2800" dirty="0"/>
          </a:p>
        </p:txBody>
      </p:sp>
      <p:pic>
        <p:nvPicPr>
          <p:cNvPr id="72" name="Picture 522" descr="BC Logo00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F5F4"/>
              </a:clrFrom>
              <a:clrTo>
                <a:srgbClr val="F1F5F4">
                  <a:alpha val="0"/>
                </a:srgbClr>
              </a:clrTo>
            </a:clrChange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500" y="1835318"/>
            <a:ext cx="4102100" cy="266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0" descr="http://poliinformatics.org/wordpress/wp-content/uploads/2013/01/NSF-logo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1600200"/>
            <a:ext cx="3429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" name="TextBox 109"/>
          <p:cNvSpPr txBox="1"/>
          <p:nvPr/>
        </p:nvSpPr>
        <p:spPr>
          <a:xfrm>
            <a:off x="14303029" y="29414212"/>
            <a:ext cx="13182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NSF Grant #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1238929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NSF Grant # 1436222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Benedict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College S.U.R.I. Program 2015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Jason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Jennings, US Forest Service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Linda Lee and John Seaman, Savannah River Ecological Laboratory </a:t>
            </a:r>
          </a:p>
          <a:p>
            <a:endParaRPr lang="en-US" sz="3200" dirty="0"/>
          </a:p>
        </p:txBody>
      </p:sp>
      <p:pic>
        <p:nvPicPr>
          <p:cNvPr id="12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88250" y="15218229"/>
            <a:ext cx="3581400" cy="2383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" name="Rectangle 121"/>
          <p:cNvSpPr/>
          <p:nvPr/>
        </p:nvSpPr>
        <p:spPr>
          <a:xfrm>
            <a:off x="2057400" y="15163800"/>
            <a:ext cx="9112250" cy="487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xtBox 125"/>
          <p:cNvSpPr txBox="1"/>
          <p:nvPr/>
        </p:nvSpPr>
        <p:spPr>
          <a:xfrm>
            <a:off x="2137001" y="19190027"/>
            <a:ext cx="803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a)</a:t>
            </a:r>
            <a:endParaRPr lang="en-US" sz="3200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7512050" y="19367252"/>
            <a:ext cx="803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c)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1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8250" y="17602201"/>
            <a:ext cx="3581400" cy="240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1" name="Straight Connector 130"/>
          <p:cNvCxnSpPr/>
          <p:nvPr/>
        </p:nvCxnSpPr>
        <p:spPr>
          <a:xfrm>
            <a:off x="990600" y="22021800"/>
            <a:ext cx="11191875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tangle 27"/>
          <p:cNvSpPr txBox="1">
            <a:spLocks noChangeArrowheads="1"/>
          </p:cNvSpPr>
          <p:nvPr/>
        </p:nvSpPr>
        <p:spPr bwMode="auto">
          <a:xfrm>
            <a:off x="1784350" y="3786566"/>
            <a:ext cx="38830250" cy="162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0258" tIns="235129" rIns="470258" bIns="235129" anchor="ctr"/>
          <a:lstStyle>
            <a:lvl1pPr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sz="4400" b="1" dirty="0" smtClean="0">
                <a:solidFill>
                  <a:prstClr val="black"/>
                </a:solidFill>
              </a:rPr>
              <a:t>Hunter </a:t>
            </a:r>
            <a:r>
              <a:rPr lang="en-US" sz="4400" b="1" dirty="0" smtClean="0">
                <a:solidFill>
                  <a:prstClr val="black"/>
                </a:solidFill>
              </a:rPr>
              <a:t>Howard</a:t>
            </a:r>
            <a:r>
              <a:rPr lang="en-US" sz="4400" b="1" baseline="30000" dirty="0">
                <a:solidFill>
                  <a:prstClr val="black"/>
                </a:solidFill>
              </a:rPr>
              <a:t>1</a:t>
            </a:r>
            <a:r>
              <a:rPr lang="en-US" sz="4400" b="1" dirty="0" smtClean="0">
                <a:solidFill>
                  <a:prstClr val="black"/>
                </a:solidFill>
              </a:rPr>
              <a:t>, </a:t>
            </a:r>
            <a:r>
              <a:rPr lang="en-US" sz="4400" b="1" dirty="0">
                <a:solidFill>
                  <a:prstClr val="black"/>
                </a:solidFill>
              </a:rPr>
              <a:t>Genesis </a:t>
            </a:r>
            <a:r>
              <a:rPr lang="en-US" sz="4400" b="1" dirty="0" smtClean="0">
                <a:solidFill>
                  <a:prstClr val="black"/>
                </a:solidFill>
              </a:rPr>
              <a:t>Jones</a:t>
            </a:r>
            <a:r>
              <a:rPr lang="en-US" sz="4400" b="1" baseline="30000" dirty="0">
                <a:solidFill>
                  <a:prstClr val="black"/>
                </a:solidFill>
              </a:rPr>
              <a:t>1</a:t>
            </a:r>
            <a:r>
              <a:rPr lang="en-US" sz="4400" b="1" dirty="0" smtClean="0">
                <a:solidFill>
                  <a:prstClr val="black"/>
                </a:solidFill>
              </a:rPr>
              <a:t>, Dr. </a:t>
            </a:r>
            <a:r>
              <a:rPr lang="en-US" sz="4400" b="1" dirty="0" smtClean="0"/>
              <a:t>Jessica Furrer</a:t>
            </a:r>
            <a:r>
              <a:rPr lang="en-US" sz="4400" b="1" dirty="0"/>
              <a:t> </a:t>
            </a:r>
            <a:r>
              <a:rPr lang="en-US" sz="4400" b="1" dirty="0" smtClean="0"/>
              <a:t>Chau</a:t>
            </a:r>
            <a:r>
              <a:rPr lang="en-US" sz="4400" b="1" baseline="30000" dirty="0"/>
              <a:t>2</a:t>
            </a:r>
            <a:endParaRPr lang="en-US" sz="4400" b="1" dirty="0" smtClean="0"/>
          </a:p>
          <a:p>
            <a:pPr algn="ctr" eaLnBrk="1" hangingPunct="1">
              <a:spcAft>
                <a:spcPts val="600"/>
              </a:spcAft>
            </a:pPr>
            <a:r>
              <a:rPr lang="en-US" sz="4400" baseline="30000" dirty="0" smtClean="0"/>
              <a:t>1</a:t>
            </a:r>
            <a:r>
              <a:rPr lang="en-US" sz="4400" dirty="0" smtClean="0"/>
              <a:t>Benedict College, Dept. </a:t>
            </a:r>
            <a:r>
              <a:rPr lang="en-US" sz="4400" dirty="0"/>
              <a:t>of Biology, Chemistry and Environmental Health Science, </a:t>
            </a:r>
            <a:r>
              <a:rPr lang="en-US" sz="4400" dirty="0" smtClean="0"/>
              <a:t>Columbia SC</a:t>
            </a:r>
          </a:p>
          <a:p>
            <a:pPr algn="ctr" eaLnBrk="1" hangingPunct="1">
              <a:spcAft>
                <a:spcPts val="600"/>
              </a:spcAft>
            </a:pPr>
            <a:r>
              <a:rPr lang="en-US" sz="4400" baseline="30000" dirty="0" smtClean="0"/>
              <a:t>2</a:t>
            </a:r>
            <a:r>
              <a:rPr lang="en-US" sz="4400" dirty="0" smtClean="0"/>
              <a:t>Benedict College, Dept. of </a:t>
            </a:r>
            <a:r>
              <a:rPr lang="en-US" sz="4400" dirty="0"/>
              <a:t>Physics and </a:t>
            </a:r>
            <a:r>
              <a:rPr lang="en-US" sz="4400" dirty="0" smtClean="0"/>
              <a:t>Engineering, Columbia SC, </a:t>
            </a:r>
            <a:r>
              <a:rPr lang="en-US" sz="4400" dirty="0">
                <a:solidFill>
                  <a:srgbClr val="0070C0"/>
                </a:solidFill>
              </a:rPr>
              <a:t>chauj@benedict.edu</a:t>
            </a:r>
          </a:p>
          <a:p>
            <a:pPr algn="ctr" eaLnBrk="1" hangingPunct="1">
              <a:spcAft>
                <a:spcPts val="600"/>
              </a:spcAft>
            </a:pPr>
            <a:endParaRPr lang="en-US" sz="4400" dirty="0" smtClean="0"/>
          </a:p>
        </p:txBody>
      </p:sp>
      <p:sp>
        <p:nvSpPr>
          <p:cNvPr id="87" name="Rectangle 526"/>
          <p:cNvSpPr>
            <a:spLocks noChangeArrowheads="1"/>
          </p:cNvSpPr>
          <p:nvPr/>
        </p:nvSpPr>
        <p:spPr bwMode="auto">
          <a:xfrm>
            <a:off x="12884842" y="7467600"/>
            <a:ext cx="1462335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6600CC"/>
                </a:solidFill>
              </a:rPr>
              <a:t>Materials and Methods</a:t>
            </a:r>
            <a:endParaRPr lang="en-US" sz="6000" b="1" dirty="0">
              <a:solidFill>
                <a:srgbClr val="66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82523" y="9601199"/>
            <a:ext cx="14963777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Two different cloning kits were used to obtain sequences from soil ciliate communities (Figure 2)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pGEM-T Easy Vector System (Promega, Madison, WI)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TOPO TA Cloning Kit for Sequencing (Lifetech, Carlsbad, CA)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Kits use similar procedures but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differ as outlined below (Figure 2)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We optimized the protocol for the </a:t>
            </a:r>
            <a:r>
              <a:rPr lang="en-US" dirty="0" smtClean="0"/>
              <a:t>TOPO TA kit in order to maximize colonies obtained.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Optimize PCR reaction components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V</a:t>
            </a:r>
            <a:r>
              <a:rPr lang="en-US" dirty="0" smtClean="0"/>
              <a:t>arying </a:t>
            </a:r>
            <a:r>
              <a:rPr lang="en-US" dirty="0"/>
              <a:t>the insert to vector ratio (1:1 and </a:t>
            </a:r>
            <a:r>
              <a:rPr lang="en-US" dirty="0" smtClean="0"/>
              <a:t>3:1)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Varying </a:t>
            </a:r>
            <a:r>
              <a:rPr lang="en-US" dirty="0" smtClean="0"/>
              <a:t>the </a:t>
            </a:r>
            <a:r>
              <a:rPr lang="en-US" dirty="0"/>
              <a:t>volume of transformed bacteria spread onto plates. </a:t>
            </a:r>
            <a:r>
              <a:rPr lang="en-US" dirty="0" smtClean="0">
                <a:latin typeface="Times New Roman" panose="02020603050405020304" pitchFamily="18" charset="0"/>
              </a:rPr>
              <a:t>	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Following cloning, DNA samples were sent for commercial sequencing (</a:t>
            </a:r>
            <a:r>
              <a:rPr lang="en-US" dirty="0" err="1" smtClean="0"/>
              <a:t>Retrogen</a:t>
            </a:r>
            <a:r>
              <a:rPr lang="en-US" dirty="0" smtClean="0"/>
              <a:t>, San Diego, CA)</a:t>
            </a:r>
            <a:endParaRPr lang="en-US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422600" y="9011773"/>
            <a:ext cx="1417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The Promega kit gave inconsistent results for our soil </a:t>
            </a:r>
            <a:r>
              <a:rPr lang="en-US" dirty="0" smtClean="0"/>
              <a:t>system </a:t>
            </a:r>
            <a:r>
              <a:rPr lang="en-US" dirty="0" smtClean="0"/>
              <a:t>(</a:t>
            </a:r>
            <a:r>
              <a:rPr lang="en-US" dirty="0" smtClean="0"/>
              <a:t>Table</a:t>
            </a:r>
            <a:r>
              <a:rPr lang="en-US" dirty="0" smtClean="0"/>
              <a:t> 1). 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9810076" y="29619476"/>
            <a:ext cx="115887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conclusion, the Lifetech </a:t>
            </a:r>
            <a:r>
              <a:rPr lang="en-US" dirty="0" smtClean="0"/>
              <a:t>kit: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Produced a </a:t>
            </a:r>
            <a:r>
              <a:rPr lang="en-US" dirty="0"/>
              <a:t>higher number of good quality </a:t>
            </a:r>
            <a:r>
              <a:rPr lang="en-US" dirty="0" smtClean="0"/>
              <a:t>colonies.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 Produced higher </a:t>
            </a:r>
            <a:r>
              <a:rPr lang="en-US" dirty="0"/>
              <a:t>quantities of plasmid </a:t>
            </a:r>
            <a:r>
              <a:rPr lang="en-US" dirty="0" smtClean="0"/>
              <a:t>DNA</a:t>
            </a:r>
            <a:r>
              <a:rPr lang="en-US" dirty="0" smtClean="0"/>
              <a:t>. </a:t>
            </a:r>
            <a:endParaRPr lang="en-US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Is </a:t>
            </a:r>
            <a:r>
              <a:rPr lang="en-US" dirty="0" smtClean="0"/>
              <a:t>a </a:t>
            </a:r>
            <a:r>
              <a:rPr lang="en-US" dirty="0"/>
              <a:t>better system for our soil ciliate metagenome </a:t>
            </a:r>
            <a:r>
              <a:rPr lang="en-US" dirty="0" smtClean="0"/>
              <a:t>analysis.</a:t>
            </a: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039600" y="8700013"/>
            <a:ext cx="14661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           Promega and Lifetech Cloning Kits</a:t>
            </a: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769590297"/>
              </p:ext>
            </p:extLst>
          </p:nvPr>
        </p:nvGraphicFramePr>
        <p:xfrm>
          <a:off x="12915322" y="15849600"/>
          <a:ext cx="14782800" cy="1242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71600" y="8839200"/>
            <a:ext cx="106584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Ciliates are </a:t>
            </a:r>
            <a:r>
              <a:rPr lang="en-US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protozoa, single celled eukaryotes characterized by hair-like organelles called cilia.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They feed on bacteria and algae, and are found </a:t>
            </a:r>
            <a:r>
              <a:rPr lang="en-US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in </a:t>
            </a:r>
            <a:r>
              <a:rPr lang="en-US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 range of habitats including soils (Figure 1).</a:t>
            </a:r>
            <a:endParaRPr lang="en-US" dirty="0" smtClean="0">
              <a:solidFill>
                <a:srgbClr val="FF33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We </a:t>
            </a:r>
            <a:r>
              <a:rPr lang="en-US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extract DNA from soil, and use ciliate specific primers to amplify the DNA for cloning.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Cloning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for soil metagenomes can be challenging since samples contain multiple sequences as well as chemical inhibitors that may interfere with downstream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processing. 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0677195" y="8255958"/>
            <a:ext cx="9098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           Promega </a:t>
            </a:r>
            <a:r>
              <a:rPr lang="en-US" sz="4400" b="1" dirty="0" smtClean="0"/>
              <a:t>pGEM</a:t>
            </a:r>
            <a:r>
              <a:rPr lang="en-US" sz="4400" b="1" dirty="0" smtClean="0"/>
              <a:t>-T </a:t>
            </a:r>
            <a:r>
              <a:rPr lang="en-US" sz="4400" b="1" dirty="0" smtClean="0"/>
              <a:t>Easy </a:t>
            </a:r>
            <a:r>
              <a:rPr lang="en-US" sz="4400" b="1" dirty="0" smtClean="0"/>
              <a:t>Kit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0404043" y="13720297"/>
            <a:ext cx="9098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           Lifetech TOPO TA Kit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73399" y="14633346"/>
            <a:ext cx="1422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The Lifetech kit and standard PCR reaction gave similar DNA quantity when analyzed, so we used the Lifetech PCR </a:t>
            </a:r>
            <a:r>
              <a:rPr lang="en-US" dirty="0" smtClean="0"/>
              <a:t>recipe (</a:t>
            </a:r>
            <a:r>
              <a:rPr lang="en-US" dirty="0" smtClean="0"/>
              <a:t>Figure</a:t>
            </a:r>
            <a:r>
              <a:rPr lang="en-US" dirty="0"/>
              <a:t> </a:t>
            </a:r>
            <a:r>
              <a:rPr lang="en-US" dirty="0" smtClean="0"/>
              <a:t>3</a:t>
            </a:r>
            <a:r>
              <a:rPr lang="en-US" dirty="0" smtClean="0"/>
              <a:t>).</a:t>
            </a:r>
            <a:endParaRPr lang="en-US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An insert to vector </a:t>
            </a:r>
            <a:r>
              <a:rPr lang="en-US" dirty="0"/>
              <a:t>ratio of 3:1 </a:t>
            </a:r>
            <a:r>
              <a:rPr lang="en-US" dirty="0" smtClean="0"/>
              <a:t>produced </a:t>
            </a:r>
            <a:r>
              <a:rPr lang="en-US" dirty="0"/>
              <a:t>more colonies </a:t>
            </a:r>
            <a:r>
              <a:rPr lang="en-US" dirty="0" smtClean="0"/>
              <a:t>(</a:t>
            </a:r>
            <a:r>
              <a:rPr lang="en-US" dirty="0" smtClean="0"/>
              <a:t>Table 2</a:t>
            </a:r>
            <a:r>
              <a:rPr lang="en-US" dirty="0" smtClean="0"/>
              <a:t>). </a:t>
            </a:r>
            <a:endParaRPr lang="en-US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Plasmid </a:t>
            </a:r>
            <a:r>
              <a:rPr lang="en-US" dirty="0"/>
              <a:t>extraction was successful but </a:t>
            </a:r>
            <a:r>
              <a:rPr lang="en-US" dirty="0" smtClean="0"/>
              <a:t>52 of the 57 </a:t>
            </a:r>
            <a:r>
              <a:rPr lang="en-US" dirty="0" smtClean="0"/>
              <a:t>plasmids </a:t>
            </a:r>
            <a:r>
              <a:rPr lang="en-US" dirty="0"/>
              <a:t>did not contain the PCR product </a:t>
            </a:r>
            <a:r>
              <a:rPr lang="en-US" dirty="0" smtClean="0"/>
              <a:t>insert</a:t>
            </a:r>
            <a:r>
              <a:rPr lang="en-US" dirty="0"/>
              <a:t> </a:t>
            </a:r>
            <a:r>
              <a:rPr lang="en-US" dirty="0" smtClean="0"/>
              <a:t>(Figure </a:t>
            </a:r>
            <a:r>
              <a:rPr lang="en-US" dirty="0"/>
              <a:t>4</a:t>
            </a:r>
            <a:r>
              <a:rPr lang="en-US" dirty="0" smtClean="0"/>
              <a:t>). </a:t>
            </a:r>
            <a:endParaRPr lang="en-US" dirty="0">
              <a:solidFill>
                <a:srgbClr val="FF33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kern="1200" dirty="0">
              <a:solidFill>
                <a:schemeClr val="tx1"/>
              </a:solidFill>
              <a:latin typeface="Times New Roman" charset="0"/>
              <a:ea typeface="ＭＳ Ｐゴシック" charset="-128"/>
              <a:cs typeface="+mn-cs"/>
            </a:endParaRPr>
          </a:p>
        </p:txBody>
      </p:sp>
      <p:pic>
        <p:nvPicPr>
          <p:cNvPr id="1026" name="Picture 2" descr="https://tothepoles.files.wordpress.com/2013/11/ciliate1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163800"/>
            <a:ext cx="5530850" cy="492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11980" y="18149644"/>
            <a:ext cx="5211453" cy="38641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126911" y="21994958"/>
            <a:ext cx="9958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Fig. </a:t>
            </a:r>
            <a:r>
              <a:rPr lang="en-US" sz="1400" b="1" dirty="0" smtClean="0"/>
              <a:t>4.  </a:t>
            </a:r>
            <a:r>
              <a:rPr lang="en-US" sz="1400" dirty="0" smtClean="0"/>
              <a:t>L3 Plasmid extracted analyzed by gel electrophoresis.</a:t>
            </a:r>
            <a:endParaRPr lang="en-US" sz="14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12270707" y="6781800"/>
            <a:ext cx="0" cy="25450801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15568479" y="19492779"/>
            <a:ext cx="25441542" cy="3810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8289250" y="28270200"/>
            <a:ext cx="14697075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412946"/>
              </p:ext>
            </p:extLst>
          </p:nvPr>
        </p:nvGraphicFramePr>
        <p:xfrm>
          <a:off x="30056380" y="10042357"/>
          <a:ext cx="10826262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8754"/>
                <a:gridCol w="3608754"/>
                <a:gridCol w="3608754"/>
              </a:tblGrid>
              <a:tr h="2847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Date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Soil</a:t>
                      </a:r>
                      <a:r>
                        <a:rPr lang="en-US" sz="1800" baseline="0" dirty="0" smtClean="0"/>
                        <a:t> Sample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Results</a:t>
                      </a:r>
                      <a:endParaRPr lang="en-US" sz="1800" dirty="0"/>
                    </a:p>
                  </a:txBody>
                  <a:tcPr/>
                </a:tc>
              </a:tr>
              <a:tr h="31720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November</a:t>
                      </a:r>
                      <a:r>
                        <a:rPr lang="en-US" sz="1800" baseline="0" dirty="0" smtClean="0"/>
                        <a:t> 27</a:t>
                      </a:r>
                      <a:r>
                        <a:rPr lang="en-US" sz="1800" baseline="30000" dirty="0" smtClean="0"/>
                        <a:t>th</a:t>
                      </a:r>
                      <a:r>
                        <a:rPr lang="en-US" sz="1800" baseline="0" dirty="0" smtClean="0"/>
                        <a:t>, 2014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Picked</a:t>
                      </a:r>
                      <a:r>
                        <a:rPr lang="en-US" sz="1800" baseline="0" dirty="0" smtClean="0"/>
                        <a:t> colonies, 40 sequences</a:t>
                      </a:r>
                      <a:endParaRPr lang="en-US" sz="1800" dirty="0"/>
                    </a:p>
                  </a:txBody>
                  <a:tcPr anchor="ctr"/>
                </a:tc>
              </a:tr>
              <a:tr h="31720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January</a:t>
                      </a:r>
                      <a:r>
                        <a:rPr lang="en-US" sz="1800" baseline="0" dirty="0" smtClean="0"/>
                        <a:t> 29</a:t>
                      </a:r>
                      <a:r>
                        <a:rPr lang="en-US" sz="1800" baseline="30000" dirty="0" smtClean="0"/>
                        <a:t>th</a:t>
                      </a:r>
                      <a:r>
                        <a:rPr lang="en-US" sz="1800" baseline="0" dirty="0" smtClean="0"/>
                        <a:t>, 2015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L3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Picked colonies, 89 sequences</a:t>
                      </a:r>
                      <a:endParaRPr lang="en-US" sz="1800" dirty="0"/>
                    </a:p>
                  </a:txBody>
                  <a:tcPr anchor="ctr">
                    <a:lnB w="12700" cmpd="sng">
                      <a:noFill/>
                    </a:lnB>
                  </a:tcPr>
                </a:tc>
              </a:tr>
              <a:tr h="6072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June 2</a:t>
                      </a:r>
                      <a:r>
                        <a:rPr lang="en-US" sz="1800" baseline="30000" dirty="0" smtClean="0"/>
                        <a:t>nd</a:t>
                      </a:r>
                      <a:r>
                        <a:rPr lang="en-US" sz="1800" dirty="0" smtClean="0"/>
                        <a:t>, 2015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R1</a:t>
                      </a:r>
                      <a:endParaRPr lang="en-US" sz="180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Many small colonies;</a:t>
                      </a:r>
                      <a:r>
                        <a:rPr lang="en-US" sz="1800" baseline="0" dirty="0" smtClean="0"/>
                        <a:t> Colony PCR- low quantity, and bad sequences</a:t>
                      </a:r>
                      <a:endParaRPr lang="en-US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72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June 22</a:t>
                      </a:r>
                      <a:r>
                        <a:rPr lang="en-US" sz="1800" baseline="30000" dirty="0" smtClean="0"/>
                        <a:t>nd</a:t>
                      </a:r>
                      <a:r>
                        <a:rPr lang="en-US" sz="1800" dirty="0" smtClean="0"/>
                        <a:t>, 2015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R1</a:t>
                      </a:r>
                      <a:endParaRPr lang="en-US" sz="180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Mostly blue colonies, plasmid extraction- ½</a:t>
                      </a:r>
                      <a:r>
                        <a:rPr lang="en-US" sz="1800" baseline="0" dirty="0" smtClean="0"/>
                        <a:t> of sequences had no insert</a:t>
                      </a:r>
                      <a:endParaRPr lang="en-US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945442"/>
              </p:ext>
            </p:extLst>
          </p:nvPr>
        </p:nvGraphicFramePr>
        <p:xfrm>
          <a:off x="30139609" y="22837730"/>
          <a:ext cx="11617991" cy="3069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0565"/>
                <a:gridCol w="3880565"/>
                <a:gridCol w="3856861"/>
              </a:tblGrid>
              <a:tr h="9413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Ratio (I:V)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</a:t>
                      </a:r>
                      <a:r>
                        <a:rPr lang="en-US" sz="2000" dirty="0" smtClean="0"/>
                        <a:t>Culture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smtClean="0"/>
                        <a:t>volume plated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Number of colonies</a:t>
                      </a:r>
                      <a:endParaRPr lang="en-US" sz="2000" dirty="0"/>
                    </a:p>
                  </a:txBody>
                  <a:tcPr anchor="ctr"/>
                </a:tc>
              </a:tr>
              <a:tr h="53208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1:1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100µL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</a:t>
                      </a:r>
                      <a:endParaRPr lang="en-US" sz="2000" dirty="0"/>
                    </a:p>
                  </a:txBody>
                  <a:tcPr anchor="ctr"/>
                </a:tc>
              </a:tr>
              <a:tr h="53208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1:1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50µL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42</a:t>
                      </a:r>
                      <a:endParaRPr lang="en-US" sz="2000" dirty="0"/>
                    </a:p>
                  </a:txBody>
                  <a:tcPr anchor="ctr"/>
                </a:tc>
              </a:tr>
              <a:tr h="53208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3:1</a:t>
                      </a:r>
                      <a:endParaRPr lang="en-US" sz="2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100µL</a:t>
                      </a:r>
                      <a:endParaRPr lang="en-US" sz="2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90</a:t>
                      </a:r>
                      <a:endParaRPr lang="en-US" sz="20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53208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3:1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50µL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55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0380597" y="26119418"/>
            <a:ext cx="11834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Table 2. </a:t>
            </a:r>
            <a:r>
              <a:rPr lang="en-US" sz="1800" b="1" dirty="0" smtClean="0"/>
              <a:t> </a:t>
            </a:r>
            <a:r>
              <a:rPr lang="en-US" sz="1800" dirty="0" smtClean="0"/>
              <a:t>Results of variation r</a:t>
            </a:r>
            <a:r>
              <a:rPr lang="en-US" sz="1800" dirty="0" smtClean="0"/>
              <a:t>atio </a:t>
            </a:r>
            <a:r>
              <a:rPr lang="en-US" sz="1800" dirty="0" smtClean="0"/>
              <a:t>of </a:t>
            </a:r>
            <a:r>
              <a:rPr lang="en-US" sz="1800" dirty="0" smtClean="0"/>
              <a:t>insert to vector</a:t>
            </a:r>
            <a:r>
              <a:rPr lang="en-US" sz="1800" dirty="0" smtClean="0"/>
              <a:t>, volume cultured </a:t>
            </a:r>
            <a:r>
              <a:rPr lang="en-US" sz="1800" dirty="0" smtClean="0"/>
              <a:t>and how many colonies were obtained.</a:t>
            </a:r>
            <a:endParaRPr lang="en-US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33152401" y="13116738"/>
            <a:ext cx="4865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Table 1</a:t>
            </a:r>
            <a:r>
              <a:rPr lang="en-US" sz="1800" b="1" dirty="0" smtClean="0"/>
              <a:t>.</a:t>
            </a:r>
            <a:r>
              <a:rPr lang="en-US" sz="1800" dirty="0" smtClean="0"/>
              <a:t> </a:t>
            </a:r>
            <a:r>
              <a:rPr lang="en-US" sz="1800" dirty="0"/>
              <a:t>R</a:t>
            </a:r>
            <a:r>
              <a:rPr lang="en-US" sz="1800" dirty="0" smtClean="0"/>
              <a:t>esults </a:t>
            </a:r>
            <a:r>
              <a:rPr lang="en-US" sz="1800" dirty="0" smtClean="0"/>
              <a:t>from Promega kit.</a:t>
            </a:r>
            <a:endParaRPr lang="en-US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303030" y="27657623"/>
            <a:ext cx="11598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Fig. 2. Comparison of Promega and Lifetech kits.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213839" y="21685613"/>
            <a:ext cx="473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Fig. 3. </a:t>
            </a:r>
            <a:r>
              <a:rPr lang="en-US" sz="1400" dirty="0" smtClean="0"/>
              <a:t>Comparison of standard and TOPO PCR formulas.</a:t>
            </a:r>
            <a:endParaRPr lang="en-US" sz="1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597" y="18366479"/>
            <a:ext cx="3739202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13032</TotalTime>
  <Words>814</Words>
  <Application>Microsoft Office PowerPoint</Application>
  <PresentationFormat>Custom</PresentationFormat>
  <Paragraphs>106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ＭＳ Ｐゴシック</vt:lpstr>
      <vt:lpstr>Arial</vt:lpstr>
      <vt:lpstr>Calibri</vt:lpstr>
      <vt:lpstr>Century</vt:lpstr>
      <vt:lpstr>Times New Roman</vt:lpstr>
      <vt:lpstr>Tw Cen MT</vt:lpstr>
      <vt:lpstr>Wingdings</vt:lpstr>
      <vt:lpstr>Wingdings 2</vt:lpstr>
      <vt:lpstr>Median</vt:lpstr>
      <vt:lpstr>PowerPoint Presentation</vt:lpstr>
    </vt:vector>
  </TitlesOfParts>
  <Company>BENEDICT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Bacoats Open Lab</dc:creator>
  <cp:lastModifiedBy>Student</cp:lastModifiedBy>
  <cp:revision>496</cp:revision>
  <cp:lastPrinted>2014-04-22T16:37:49Z</cp:lastPrinted>
  <dcterms:created xsi:type="dcterms:W3CDTF">2011-07-13T12:52:11Z</dcterms:created>
  <dcterms:modified xsi:type="dcterms:W3CDTF">2015-07-22T17:00:24Z</dcterms:modified>
</cp:coreProperties>
</file>