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590"/>
  </p:normalViewPr>
  <p:slideViewPr>
    <p:cSldViewPr snapToGrid="0" snapToObjects="1">
      <p:cViewPr varScale="1">
        <p:scale>
          <a:sx n="105" d="100"/>
          <a:sy n="105" d="100"/>
        </p:scale>
        <p:origin x="84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B8136-4330-4480-80D9-0F6FD9706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124712"/>
            <a:ext cx="11036808" cy="3172968"/>
          </a:xfrm>
        </p:spPr>
        <p:txBody>
          <a:bodyPr anchor="b">
            <a:normAutofit/>
          </a:bodyPr>
          <a:lstStyle>
            <a:lvl1pPr algn="l"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E5739-DD96-45FB-B609-3E3447A52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727448"/>
            <a:ext cx="11036808" cy="1481328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FF558-51F9-42A2-9944-DBE23DA8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72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11/3/20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C0E86-A7F7-4BDC-A637-254E5252D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10ADE-E9DA-4E57-BF57-1CCB65219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680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06CE56-3881-4ADA-8CEF-D18B02C242A3}"/>
              </a:ext>
            </a:extLst>
          </p:cNvPr>
          <p:cNvSpPr/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F3C543-62EC-4433-9C93-A2CD8764E9B4}"/>
              </a:ext>
            </a:extLst>
          </p:cNvPr>
          <p:cNvSpPr/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9618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32C18-E430-4EC7-BD7C-99D86D01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C5012F-7119-4D94-9717-3862E1C93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D9A4A-D287-4207-9037-70DB007A1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CFCAC-80DB-43BB-B3F1-AC22BACEE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79730-3487-4D94-A0DC-C2168496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650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43C89D-929E-4CD1-BCCC-72A14C033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D450EA-A577-4B76-A12F-650BEB20F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2603B-9ACE-4FA9-805B-9B91EB63D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E18AC-D6A9-4A61-885D-68E2B684A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97AE4-AA47-4E14-8FFE-171FAE47F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079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6FBB9D-1CAA-4D05-AB33-BABDFE17B843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27B71-B4B6-4823-80A1-68C40B475118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6DB05-9FB5-4B07-8675-74C23D4FD89D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358CF-0758-490A-A084-C46443B9A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71183-B3CE-4F45-92FB-98290CA0E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168128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DED67-27EC-4D43-A21C-093C1DB048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47CE3-4890-4BC1-94DB-5D49D02C9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C5AD3-D79A-4D46-B25B-822FE0252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836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5AEDC5C-2E87-49C6-AB07-A95E5F39ED8E}"/>
              </a:ext>
            </a:extLst>
          </p:cNvPr>
          <p:cNvSpPr/>
          <p:nvPr/>
        </p:nvSpPr>
        <p:spPr>
          <a:xfrm>
            <a:off x="558210" y="4981421"/>
            <a:ext cx="11134956" cy="82296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7D88DE-E462-4C8A-BF99-609390DFB781}"/>
              </a:ext>
            </a:extLst>
          </p:cNvPr>
          <p:cNvSpPr/>
          <p:nvPr/>
        </p:nvSpPr>
        <p:spPr>
          <a:xfrm>
            <a:off x="498834" y="5118581"/>
            <a:ext cx="146304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E44900-E8BF-4B12-8BCB-41076E2B6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84" y="640080"/>
            <a:ext cx="10890504" cy="4114800"/>
          </a:xfrm>
        </p:spPr>
        <p:txBody>
          <a:bodyPr anchor="b">
            <a:normAutofit/>
          </a:bodyPr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741F9-B00F-4463-A257-6B66DABD9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5102352"/>
            <a:ext cx="10607040" cy="585216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BFA7D-4401-4285-802B-1579165F0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909C5-AA19-4195-8376-9002D5DF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C3F32-46E0-47C8-8565-5969A475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655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76262E-36A0-40C6-ADE6-90CD9FB9B9EA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2677A9B-4D1D-4D80-912C-24570140A650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DC8C98-510F-48C9-82B2-9E4F760A68DF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A078AE-0BC3-48F9-87EC-2DB0CCE7E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A20DF-0829-4336-B59F-FF9D7AA9D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5568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35D01C-CF67-4DF6-B96C-FFC9D5BF84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5936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BBD797-6031-4F82-8726-EAB757027F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3F71C-B897-4909-A75E-8716AD49C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78BC14-5BB1-405F-A6F3-C07230F08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521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B671BDE-E45C-41A1-9B98-4A607D703855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9500CE-917A-4D03-A7DF-71D8EBBC1537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D0D377-28B0-417D-886B-9483AF064975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8F91F8-0767-40B5-A3AA-72931FC19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AE0554-8BEE-4BF6-9519-51B8475D3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5568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4A358D-C930-48E0-B372-06A826B74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15568" y="3203688"/>
            <a:ext cx="4937760" cy="29685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6615E-4966-4150-83B6-C47591B36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45936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09F6B-C17B-4B4F-9F35-5068BDC4E2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45936" y="3203687"/>
            <a:ext cx="4937760" cy="29685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BC356D-052B-4A9B-8B2F-6665FD32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11/3/20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5E5FA-26A9-467C-93E3-8476142D1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79E50C-1E40-4B48-871B-E392428D2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069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C0689C4-0DB3-408B-A956-40326B4AE4C4}"/>
              </a:ext>
            </a:extLst>
          </p:cNvPr>
          <p:cNvSpPr/>
          <p:nvPr/>
        </p:nvSpPr>
        <p:spPr>
          <a:xfrm>
            <a:off x="665853" y="1533525"/>
            <a:ext cx="10917063" cy="379095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E1D10E-1C30-41BF-8C3B-C460C9B5597B}"/>
              </a:ext>
            </a:extLst>
          </p:cNvPr>
          <p:cNvSpPr/>
          <p:nvPr/>
        </p:nvSpPr>
        <p:spPr>
          <a:xfrm>
            <a:off x="609084" y="2971798"/>
            <a:ext cx="128016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9454F2-0EE5-4888-AF4C-82F825E62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992" y="1938528"/>
            <a:ext cx="10177272" cy="2990088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C91241-A315-4643-91E5-CF2C25CC9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11/3/20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706D86-5479-487D-94C8-76093D84F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739411-CED6-43D4-868D-A65C4161A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977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C447E0-1D4D-4EF2-B81B-4B2400EE3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11/3/20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984CA0-2A78-4600-9F3D-19B09E790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40955-B18E-49D3-AE7B-B331200E3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811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FA417FE-CD1A-486F-A4AC-E4000A2FB18E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18F0F5-812B-472C-9408-B80F2553F5E0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F7751B-CD8F-4F5B-A903-1DCE5D1E8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55C8A-A0BB-441D-976F-EB56D4382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192" y="1709928"/>
            <a:ext cx="6729984" cy="4096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E6A51-A2E5-4BFA-B571-9FDFE1BBF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29000"/>
            <a:ext cx="3099816" cy="20665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92778A-DD4C-4651-9C53-8B0C44CD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11/3/20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6C7F66-2DFA-4146-BE1A-CE2890FE4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85D185-B1B6-4D62-81BE-BE82C80AC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89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68B77B5-211C-456E-B79F-306CC3619347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3C338-194D-4F23-ABEC-60A7EA96F302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C04DCC-0E3E-4F05-9FAC-9FA6CA4B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A29649-B19F-499E-8E9A-3577EAC8F0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65192" y="1161288"/>
            <a:ext cx="6729984" cy="4645152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C9EF2E-A8CD-41A1-B11A-0D8842797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38144"/>
            <a:ext cx="3099816" cy="2057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4257B5-0DE0-401F-9171-E8687A97DB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8CD9AD-D667-4FD4-AA34-428AA0BCD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770FB6-F273-4BA6-8B97-9835AC53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986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325BDE-35A4-4AAD-960B-C1415864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59C78-0CC4-4552-93DD-49B4194D0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4A3C-9C54-46A6-B3EF-5B36362423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C24A9-CCB6-4F8D-B8DB-C2F3692CFA5A}" type="datetimeFigureOut">
              <a:rPr lang="en-US" smtClean="0"/>
              <a:t>11/3/20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A696-7B4B-4181-A961-7D66556D5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38CB5-8F4A-401D-A3A9-B27DC15B7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282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5" r:id="rId6"/>
    <p:sldLayoutId id="2147483680" r:id="rId7"/>
    <p:sldLayoutId id="2147483681" r:id="rId8"/>
    <p:sldLayoutId id="2147483682" r:id="rId9"/>
    <p:sldLayoutId id="2147483684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7B352FC-1F44-4AB9-A2BD-FBF231C6B1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BDC7BC-3BBD-464B-80CC-6CCD1ABADE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833" b="897"/>
          <a:stretch/>
        </p:blipFill>
        <p:spPr>
          <a:xfrm>
            <a:off x="-2" y="-1"/>
            <a:ext cx="12192001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ADDB668-2CA4-4D2B-9C34-3487CA33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1553" y="4716089"/>
            <a:ext cx="6288261" cy="1573149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>
            <a:solidFill>
              <a:schemeClr val="tx2">
                <a:lumMod val="10000"/>
                <a:lumOff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E18424-F813-3743-BB27-9937E4C52A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6210" y="4909985"/>
            <a:ext cx="3212386" cy="1185353"/>
          </a:xfrm>
        </p:spPr>
        <p:txBody>
          <a:bodyPr anchor="ctr">
            <a:normAutofit/>
          </a:bodyPr>
          <a:lstStyle/>
          <a:p>
            <a:r>
              <a:rPr lang="en-US" sz="2600" dirty="0"/>
              <a:t>Motivational Interviewing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B8C7D5-E1A9-CF47-B6C7-A2C902000A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10734" y="4909984"/>
            <a:ext cx="2228641" cy="1185353"/>
          </a:xfrm>
        </p:spPr>
        <p:txBody>
          <a:bodyPr anchor="ctr">
            <a:normAutofit/>
          </a:bodyPr>
          <a:lstStyle/>
          <a:p>
            <a:r>
              <a:rPr lang="en-US" sz="1700" dirty="0"/>
              <a:t>Week 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68BC19-F052-4108-93E1-6A3D1DEC07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4784" y="5175711"/>
            <a:ext cx="128016" cy="6539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FD337D-4D6B-4C8B-B6F5-121097E098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728936" y="5498088"/>
            <a:ext cx="1021458" cy="914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52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5DCB5928-DC7D-4612-9922-441966E156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6" name="Freeform: Shape 15">
            <a:extLst>
              <a:ext uri="{FF2B5EF4-FFF2-40B4-BE49-F238E27FC236}">
                <a16:creationId xmlns:a16="http://schemas.microsoft.com/office/drawing/2014/main" id="{682C1161-1736-45EC-99B7-33F3CAE9D5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59047" cy="6858000"/>
          </a:xfrm>
          <a:custGeom>
            <a:avLst/>
            <a:gdLst>
              <a:gd name="connsiteX0" fmla="*/ 0 w 4959047"/>
              <a:gd name="connsiteY0" fmla="*/ 0 h 6858000"/>
              <a:gd name="connsiteX1" fmla="*/ 4110127 w 4959047"/>
              <a:gd name="connsiteY1" fmla="*/ 0 h 6858000"/>
              <a:gd name="connsiteX2" fmla="*/ 4179024 w 4959047"/>
              <a:gd name="connsiteY2" fmla="*/ 123368 h 6858000"/>
              <a:gd name="connsiteX3" fmla="*/ 4959047 w 4959047"/>
              <a:gd name="connsiteY3" fmla="*/ 3429000 h 6858000"/>
              <a:gd name="connsiteX4" fmla="*/ 4179024 w 4959047"/>
              <a:gd name="connsiteY4" fmla="*/ 6734633 h 6858000"/>
              <a:gd name="connsiteX5" fmla="*/ 4110127 w 4959047"/>
              <a:gd name="connsiteY5" fmla="*/ 6858000 h 6858000"/>
              <a:gd name="connsiteX6" fmla="*/ 0 w 495904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9047" h="6858000">
                <a:moveTo>
                  <a:pt x="0" y="0"/>
                </a:moveTo>
                <a:lnTo>
                  <a:pt x="4110127" y="0"/>
                </a:lnTo>
                <a:lnTo>
                  <a:pt x="4179024" y="123368"/>
                </a:lnTo>
                <a:cubicBezTo>
                  <a:pt x="4668929" y="1045156"/>
                  <a:pt x="4959047" y="2189404"/>
                  <a:pt x="4959047" y="3429000"/>
                </a:cubicBezTo>
                <a:cubicBezTo>
                  <a:pt x="4959047" y="4668597"/>
                  <a:pt x="4668929" y="5812845"/>
                  <a:pt x="4179024" y="6734633"/>
                </a:cubicBezTo>
                <a:lnTo>
                  <a:pt x="411012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8" name="Freeform: Shape 17">
            <a:extLst>
              <a:ext uri="{FF2B5EF4-FFF2-40B4-BE49-F238E27FC236}">
                <a16:creationId xmlns:a16="http://schemas.microsoft.com/office/drawing/2014/main" id="{84D4DDB8-B68F-45B0-9F62-C4279996F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48887" cy="6858000"/>
          </a:xfrm>
          <a:custGeom>
            <a:avLst/>
            <a:gdLst>
              <a:gd name="connsiteX0" fmla="*/ 0 w 4948887"/>
              <a:gd name="connsiteY0" fmla="*/ 0 h 6858000"/>
              <a:gd name="connsiteX1" fmla="*/ 4099967 w 4948887"/>
              <a:gd name="connsiteY1" fmla="*/ 0 h 6858000"/>
              <a:gd name="connsiteX2" fmla="*/ 4168864 w 4948887"/>
              <a:gd name="connsiteY2" fmla="*/ 123368 h 6858000"/>
              <a:gd name="connsiteX3" fmla="*/ 4948887 w 4948887"/>
              <a:gd name="connsiteY3" fmla="*/ 3429000 h 6858000"/>
              <a:gd name="connsiteX4" fmla="*/ 4168864 w 4948887"/>
              <a:gd name="connsiteY4" fmla="*/ 6734633 h 6858000"/>
              <a:gd name="connsiteX5" fmla="*/ 4099967 w 4948887"/>
              <a:gd name="connsiteY5" fmla="*/ 6858000 h 6858000"/>
              <a:gd name="connsiteX6" fmla="*/ 0 w 4948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8887" h="6858000">
                <a:moveTo>
                  <a:pt x="0" y="0"/>
                </a:moveTo>
                <a:lnTo>
                  <a:pt x="4099967" y="0"/>
                </a:lnTo>
                <a:lnTo>
                  <a:pt x="4168864" y="123368"/>
                </a:lnTo>
                <a:cubicBezTo>
                  <a:pt x="4658769" y="1045156"/>
                  <a:pt x="4948887" y="2189404"/>
                  <a:pt x="4948887" y="3429000"/>
                </a:cubicBezTo>
                <a:cubicBezTo>
                  <a:pt x="4948887" y="4668597"/>
                  <a:pt x="4658769" y="5812845"/>
                  <a:pt x="4168864" y="6734633"/>
                </a:cubicBezTo>
                <a:lnTo>
                  <a:pt x="4099967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ACB194-595C-024B-A2AA-758CE61AA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/>
              <a:t>Socratic questioning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B4880B-0C49-6C45-AEE4-2B2A35E15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81" y="4872922"/>
            <a:ext cx="3933306" cy="1208141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000" dirty="0"/>
              <a:t>Teach by asking instead of telling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402336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Graphic 6" descr="Head with Gears">
            <a:extLst>
              <a:ext uri="{FF2B5EF4-FFF2-40B4-BE49-F238E27FC236}">
                <a16:creationId xmlns:a16="http://schemas.microsoft.com/office/drawing/2014/main" id="{8F785987-5A2F-455C-913A-617EA9273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91084" y="625684"/>
            <a:ext cx="5455380" cy="5455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757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C799903-48D5-4A31-A1A2-541072D977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8EFFF109-FC58-4FD3-BE05-9775A1310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818889" cy="6858000"/>
          </a:xfrm>
          <a:custGeom>
            <a:avLst/>
            <a:gdLst>
              <a:gd name="connsiteX0" fmla="*/ 0 w 4818889"/>
              <a:gd name="connsiteY0" fmla="*/ 0 h 6858000"/>
              <a:gd name="connsiteX1" fmla="*/ 3605911 w 4818889"/>
              <a:gd name="connsiteY1" fmla="*/ 0 h 6858000"/>
              <a:gd name="connsiteX2" fmla="*/ 3668894 w 4818889"/>
              <a:gd name="connsiteY2" fmla="*/ 69271 h 6858000"/>
              <a:gd name="connsiteX3" fmla="*/ 4818889 w 4818889"/>
              <a:gd name="connsiteY3" fmla="*/ 3429000 h 6858000"/>
              <a:gd name="connsiteX4" fmla="*/ 3668894 w 4818889"/>
              <a:gd name="connsiteY4" fmla="*/ 6788730 h 6858000"/>
              <a:gd name="connsiteX5" fmla="*/ 3605911 w 4818889"/>
              <a:gd name="connsiteY5" fmla="*/ 6858000 h 6858000"/>
              <a:gd name="connsiteX6" fmla="*/ 0 w 4818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8889" h="6858000">
                <a:moveTo>
                  <a:pt x="0" y="0"/>
                </a:moveTo>
                <a:lnTo>
                  <a:pt x="3605911" y="0"/>
                </a:lnTo>
                <a:lnTo>
                  <a:pt x="3668894" y="69271"/>
                </a:lnTo>
                <a:cubicBezTo>
                  <a:pt x="4379420" y="929100"/>
                  <a:pt x="4818889" y="2116944"/>
                  <a:pt x="4818889" y="3429000"/>
                </a:cubicBezTo>
                <a:cubicBezTo>
                  <a:pt x="4818889" y="4741056"/>
                  <a:pt x="4379420" y="5928900"/>
                  <a:pt x="3668894" y="6788730"/>
                </a:cubicBezTo>
                <a:lnTo>
                  <a:pt x="360591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E1B96AD6-92A9-4273-A62B-96A1C3E0B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811477" cy="6858000"/>
          </a:xfrm>
          <a:custGeom>
            <a:avLst/>
            <a:gdLst>
              <a:gd name="connsiteX0" fmla="*/ 0 w 4811477"/>
              <a:gd name="connsiteY0" fmla="*/ 0 h 6858000"/>
              <a:gd name="connsiteX1" fmla="*/ 3598499 w 4811477"/>
              <a:gd name="connsiteY1" fmla="*/ 0 h 6858000"/>
              <a:gd name="connsiteX2" fmla="*/ 3661482 w 4811477"/>
              <a:gd name="connsiteY2" fmla="*/ 69271 h 6858000"/>
              <a:gd name="connsiteX3" fmla="*/ 4811477 w 4811477"/>
              <a:gd name="connsiteY3" fmla="*/ 3429000 h 6858000"/>
              <a:gd name="connsiteX4" fmla="*/ 3661482 w 4811477"/>
              <a:gd name="connsiteY4" fmla="*/ 6788730 h 6858000"/>
              <a:gd name="connsiteX5" fmla="*/ 3598499 w 4811477"/>
              <a:gd name="connsiteY5" fmla="*/ 6858000 h 6858000"/>
              <a:gd name="connsiteX6" fmla="*/ 0 w 481147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477" h="6858000">
                <a:moveTo>
                  <a:pt x="0" y="0"/>
                </a:moveTo>
                <a:lnTo>
                  <a:pt x="3598499" y="0"/>
                </a:lnTo>
                <a:lnTo>
                  <a:pt x="3661482" y="69271"/>
                </a:lnTo>
                <a:cubicBezTo>
                  <a:pt x="4372008" y="929100"/>
                  <a:pt x="4811477" y="2116944"/>
                  <a:pt x="4811477" y="3429000"/>
                </a:cubicBezTo>
                <a:cubicBezTo>
                  <a:pt x="4811477" y="4741056"/>
                  <a:pt x="4372008" y="5928900"/>
                  <a:pt x="3661482" y="6788730"/>
                </a:cubicBezTo>
                <a:lnTo>
                  <a:pt x="359849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1DD370-A7EB-E541-95FE-B3FBB4D95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1161288"/>
            <a:ext cx="3602736" cy="4526280"/>
          </a:xfrm>
        </p:spPr>
        <p:txBody>
          <a:bodyPr>
            <a:normAutofit/>
          </a:bodyPr>
          <a:lstStyle/>
          <a:p>
            <a:r>
              <a:rPr lang="en-US" dirty="0"/>
              <a:t>Brief History of “talk therapy”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63EEC44-1BA3-44ED-81FC-A644B04B2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102049"/>
            <a:ext cx="128016" cy="6539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B023A4-B18A-B64A-9DFA-28A50F2B0C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4149" y="932688"/>
            <a:ext cx="5916603" cy="4992624"/>
          </a:xfrm>
        </p:spPr>
        <p:txBody>
          <a:bodyPr anchor="ctr">
            <a:normAutofit/>
          </a:bodyPr>
          <a:lstStyle/>
          <a:p>
            <a:r>
              <a:rPr lang="en-US" sz="2000" dirty="0" err="1"/>
              <a:t>Freaud</a:t>
            </a:r>
            <a:endParaRPr lang="en-US" sz="2000" dirty="0"/>
          </a:p>
          <a:p>
            <a:r>
              <a:rPr lang="en-US" sz="2000" dirty="0"/>
              <a:t>Psychoanalysis</a:t>
            </a:r>
          </a:p>
          <a:p>
            <a:r>
              <a:rPr lang="en-US" sz="2000" dirty="0"/>
              <a:t>Cognitive behavioral therapy</a:t>
            </a:r>
          </a:p>
        </p:txBody>
      </p:sp>
    </p:spTree>
    <p:extLst>
      <p:ext uri="{BB962C8B-B14F-4D97-AF65-F5344CB8AC3E}">
        <p14:creationId xmlns:p14="http://schemas.microsoft.com/office/powerpoint/2010/main" val="721403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E43CC-6E12-CB42-82B7-85ADBBDA6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Directive style ( Ellis)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909D9E-8210-1944-BB34-4841609574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approach where the therapeutic process is directed along the lines considered relevant by the therapist.</a:t>
            </a:r>
          </a:p>
          <a:p>
            <a:r>
              <a:rPr lang="en-US" dirty="0"/>
              <a:t>Based upon the assumption that the counselor by nature of expertise and education is better suited to manage the therapeutic process and to guide the client’s behavior</a:t>
            </a:r>
          </a:p>
        </p:txBody>
      </p:sp>
    </p:spTree>
    <p:extLst>
      <p:ext uri="{BB962C8B-B14F-4D97-AF65-F5344CB8AC3E}">
        <p14:creationId xmlns:p14="http://schemas.microsoft.com/office/powerpoint/2010/main" val="1024252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B04E-BB2D-3D4C-B133-0464FCAB6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Non-directive therapy ( Rogers)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DB6662-7031-F84E-8620-43929E1F63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Non-directive or client centered does not try to solve the issues for the client but rather establishes conditions and guidelines for the client to resolve their issues</a:t>
            </a:r>
          </a:p>
        </p:txBody>
      </p:sp>
    </p:spTree>
    <p:extLst>
      <p:ext uri="{BB962C8B-B14F-4D97-AF65-F5344CB8AC3E}">
        <p14:creationId xmlns:p14="http://schemas.microsoft.com/office/powerpoint/2010/main" val="2605631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C799903-48D5-4A31-A1A2-541072D977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8EFFF109-FC58-4FD3-BE05-9775A1310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818889" cy="6858000"/>
          </a:xfrm>
          <a:custGeom>
            <a:avLst/>
            <a:gdLst>
              <a:gd name="connsiteX0" fmla="*/ 0 w 4818889"/>
              <a:gd name="connsiteY0" fmla="*/ 0 h 6858000"/>
              <a:gd name="connsiteX1" fmla="*/ 3605911 w 4818889"/>
              <a:gd name="connsiteY1" fmla="*/ 0 h 6858000"/>
              <a:gd name="connsiteX2" fmla="*/ 3668894 w 4818889"/>
              <a:gd name="connsiteY2" fmla="*/ 69271 h 6858000"/>
              <a:gd name="connsiteX3" fmla="*/ 4818889 w 4818889"/>
              <a:gd name="connsiteY3" fmla="*/ 3429000 h 6858000"/>
              <a:gd name="connsiteX4" fmla="*/ 3668894 w 4818889"/>
              <a:gd name="connsiteY4" fmla="*/ 6788730 h 6858000"/>
              <a:gd name="connsiteX5" fmla="*/ 3605911 w 4818889"/>
              <a:gd name="connsiteY5" fmla="*/ 6858000 h 6858000"/>
              <a:gd name="connsiteX6" fmla="*/ 0 w 4818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8889" h="6858000">
                <a:moveTo>
                  <a:pt x="0" y="0"/>
                </a:moveTo>
                <a:lnTo>
                  <a:pt x="3605911" y="0"/>
                </a:lnTo>
                <a:lnTo>
                  <a:pt x="3668894" y="69271"/>
                </a:lnTo>
                <a:cubicBezTo>
                  <a:pt x="4379420" y="929100"/>
                  <a:pt x="4818889" y="2116944"/>
                  <a:pt x="4818889" y="3429000"/>
                </a:cubicBezTo>
                <a:cubicBezTo>
                  <a:pt x="4818889" y="4741056"/>
                  <a:pt x="4379420" y="5928900"/>
                  <a:pt x="3668894" y="6788730"/>
                </a:cubicBezTo>
                <a:lnTo>
                  <a:pt x="360591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E1B96AD6-92A9-4273-A62B-96A1C3E0B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811477" cy="6858000"/>
          </a:xfrm>
          <a:custGeom>
            <a:avLst/>
            <a:gdLst>
              <a:gd name="connsiteX0" fmla="*/ 0 w 4811477"/>
              <a:gd name="connsiteY0" fmla="*/ 0 h 6858000"/>
              <a:gd name="connsiteX1" fmla="*/ 3598499 w 4811477"/>
              <a:gd name="connsiteY1" fmla="*/ 0 h 6858000"/>
              <a:gd name="connsiteX2" fmla="*/ 3661482 w 4811477"/>
              <a:gd name="connsiteY2" fmla="*/ 69271 h 6858000"/>
              <a:gd name="connsiteX3" fmla="*/ 4811477 w 4811477"/>
              <a:gd name="connsiteY3" fmla="*/ 3429000 h 6858000"/>
              <a:gd name="connsiteX4" fmla="*/ 3661482 w 4811477"/>
              <a:gd name="connsiteY4" fmla="*/ 6788730 h 6858000"/>
              <a:gd name="connsiteX5" fmla="*/ 3598499 w 4811477"/>
              <a:gd name="connsiteY5" fmla="*/ 6858000 h 6858000"/>
              <a:gd name="connsiteX6" fmla="*/ 0 w 481147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477" h="6858000">
                <a:moveTo>
                  <a:pt x="0" y="0"/>
                </a:moveTo>
                <a:lnTo>
                  <a:pt x="3598499" y="0"/>
                </a:lnTo>
                <a:lnTo>
                  <a:pt x="3661482" y="69271"/>
                </a:lnTo>
                <a:cubicBezTo>
                  <a:pt x="4372008" y="929100"/>
                  <a:pt x="4811477" y="2116944"/>
                  <a:pt x="4811477" y="3429000"/>
                </a:cubicBezTo>
                <a:cubicBezTo>
                  <a:pt x="4811477" y="4741056"/>
                  <a:pt x="4372008" y="5928900"/>
                  <a:pt x="3661482" y="6788730"/>
                </a:cubicBezTo>
                <a:lnTo>
                  <a:pt x="359849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D969F6-A95D-2F46-BC20-C95F17D79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1161288"/>
            <a:ext cx="3602736" cy="4526280"/>
          </a:xfrm>
        </p:spPr>
        <p:txBody>
          <a:bodyPr>
            <a:normAutofit/>
          </a:bodyPr>
          <a:lstStyle/>
          <a:p>
            <a:r>
              <a:rPr lang="en-US" dirty="0"/>
              <a:t>techniques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63EEC44-1BA3-44ED-81FC-A644B04B2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102049"/>
            <a:ext cx="128016" cy="6539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6E9957-BDBC-E349-9D8E-B92D25311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4149" y="932688"/>
            <a:ext cx="5916603" cy="4992624"/>
          </a:xfrm>
        </p:spPr>
        <p:txBody>
          <a:bodyPr anchor="ctr">
            <a:normAutofit/>
          </a:bodyPr>
          <a:lstStyle/>
          <a:p>
            <a:r>
              <a:rPr lang="en-US" sz="2000" dirty="0"/>
              <a:t>Simple reflection</a:t>
            </a:r>
          </a:p>
          <a:p>
            <a:r>
              <a:rPr lang="en-US" sz="2000"/>
              <a:t>Open-ended questions</a:t>
            </a:r>
          </a:p>
        </p:txBody>
      </p:sp>
    </p:spTree>
    <p:extLst>
      <p:ext uri="{BB962C8B-B14F-4D97-AF65-F5344CB8AC3E}">
        <p14:creationId xmlns:p14="http://schemas.microsoft.com/office/powerpoint/2010/main" val="3801992474"/>
      </p:ext>
    </p:extLst>
  </p:cSld>
  <p:clrMapOvr>
    <a:masterClrMapping/>
  </p:clrMapOvr>
</p:sld>
</file>

<file path=ppt/theme/theme1.xml><?xml version="1.0" encoding="utf-8"?>
<a:theme xmlns:a="http://schemas.openxmlformats.org/drawingml/2006/main" name="AccentBoxVTI">
  <a:themeElements>
    <a:clrScheme name="AnalogousFromLightSeedLeftStep">
      <a:dk1>
        <a:srgbClr val="000000"/>
      </a:dk1>
      <a:lt1>
        <a:srgbClr val="FFFFFF"/>
      </a:lt1>
      <a:dk2>
        <a:srgbClr val="223C2B"/>
      </a:dk2>
      <a:lt2>
        <a:srgbClr val="E8E6E2"/>
      </a:lt2>
      <a:accent1>
        <a:srgbClr val="92A4C4"/>
      </a:accent1>
      <a:accent2>
        <a:srgbClr val="7AA9B6"/>
      </a:accent2>
      <a:accent3>
        <a:srgbClr val="80AAA1"/>
      </a:accent3>
      <a:accent4>
        <a:srgbClr val="77AE8C"/>
      </a:accent4>
      <a:accent5>
        <a:srgbClr val="83AC81"/>
      </a:accent5>
      <a:accent6>
        <a:srgbClr val="8DAA74"/>
      </a:accent6>
      <a:hlink>
        <a:srgbClr val="96805A"/>
      </a:hlink>
      <a:folHlink>
        <a:srgbClr val="7F7F7F"/>
      </a:folHlink>
    </a:clrScheme>
    <a:fontScheme name="Avenir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ntBoxVTI" id="{9F778A78-DC9A-453A-A82D-A75CAD503E15}" vid="{EA961113-7CC4-4569-8A6A-7BC2C1E2F4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110</Words>
  <Application>Microsoft Macintosh PowerPoint</Application>
  <PresentationFormat>Widescreen</PresentationFormat>
  <Paragraphs>16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Avenir Next LT Pro</vt:lpstr>
      <vt:lpstr>Calibri</vt:lpstr>
      <vt:lpstr>AccentBoxVTI</vt:lpstr>
      <vt:lpstr>Motivational Interviewing</vt:lpstr>
      <vt:lpstr>Socratic questioning</vt:lpstr>
      <vt:lpstr>Brief History of “talk therapy”</vt:lpstr>
      <vt:lpstr>Directive style ( Ellis)</vt:lpstr>
      <vt:lpstr>Non-directive therapy ( Rogers)</vt:lpstr>
      <vt:lpstr>techniques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Motivational Interviewing</dc:title>
  <dc:creator>Robyn Greene</dc:creator>
  <cp:lastModifiedBy>Robyn Greene</cp:lastModifiedBy>
  <cp:revision>1</cp:revision>
  <dcterms:created xsi:type="dcterms:W3CDTF">2020-11-03T15:11:54Z</dcterms:created>
  <dcterms:modified xsi:type="dcterms:W3CDTF">2020-11-03T15:16:07Z</dcterms:modified>
</cp:coreProperties>
</file>