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40"/>
  </p:handoutMasterIdLst>
  <p:sldIdLst>
    <p:sldId id="303" r:id="rId2"/>
    <p:sldId id="304"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a Carcamo" initials="D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06"/>
  </p:normalViewPr>
  <p:slideViewPr>
    <p:cSldViewPr snapToGrid="0" snapToObjects="1">
      <p:cViewPr varScale="1">
        <p:scale>
          <a:sx n="74" d="100"/>
          <a:sy n="74" d="100"/>
        </p:scale>
        <p:origin x="12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Dionisio" userId="37d052d4be97a24f" providerId="LiveId" clId="{BC2BA152-4910-4F6B-9B3A-ECA0D951A24B}"/>
    <pc:docChg chg="modSld">
      <pc:chgData name="Michelle Dionisio" userId="37d052d4be97a24f" providerId="LiveId" clId="{BC2BA152-4910-4F6B-9B3A-ECA0D951A24B}" dt="2019-07-30T22:27:31.446" v="3" actId="20577"/>
      <pc:docMkLst>
        <pc:docMk/>
      </pc:docMkLst>
      <pc:sldChg chg="modSp">
        <pc:chgData name="Michelle Dionisio" userId="37d052d4be97a24f" providerId="LiveId" clId="{BC2BA152-4910-4F6B-9B3A-ECA0D951A24B}" dt="2019-07-30T22:27:31.446" v="3" actId="20577"/>
        <pc:sldMkLst>
          <pc:docMk/>
          <pc:sldMk cId="2750887223" sldId="303"/>
        </pc:sldMkLst>
        <pc:spChg chg="mod">
          <ac:chgData name="Michelle Dionisio" userId="37d052d4be97a24f" providerId="LiveId" clId="{BC2BA152-4910-4F6B-9B3A-ECA0D951A24B}" dt="2019-07-30T22:27:31.446" v="3" actId="20577"/>
          <ac:spMkLst>
            <pc:docMk/>
            <pc:sldMk cId="2750887223" sldId="303"/>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4/30/2020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2019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Clinical Coding Workout</a:t>
            </a:r>
            <a:r>
              <a:rPr lang="en-US"/>
              <a:t/>
            </a:r>
            <a:br>
              <a:rPr lang="en-US"/>
            </a:br>
            <a:r>
              <a:rPr lang="en-US"/>
              <a:t>2020 </a:t>
            </a:r>
            <a:r>
              <a:rPr lang="en-US" dirty="0"/>
              <a:t>Edition</a:t>
            </a:r>
          </a:p>
        </p:txBody>
      </p:sp>
      <p:sp>
        <p:nvSpPr>
          <p:cNvPr id="3" name="Subtitle 2"/>
          <p:cNvSpPr>
            <a:spLocks noGrp="1"/>
          </p:cNvSpPr>
          <p:nvPr>
            <p:ph type="subTitle" idx="1"/>
          </p:nvPr>
        </p:nvSpPr>
        <p:spPr/>
        <p:txBody>
          <a:bodyPr>
            <a:normAutofit/>
          </a:bodyPr>
          <a:lstStyle/>
          <a:p>
            <a:pPr>
              <a:spcBef>
                <a:spcPts val="0"/>
              </a:spcBef>
            </a:pPr>
            <a:r>
              <a:rPr lang="en-US" b="1" dirty="0"/>
              <a:t>Chapter 7:</a:t>
            </a:r>
          </a:p>
          <a:p>
            <a:pPr>
              <a:spcBef>
                <a:spcPts val="0"/>
              </a:spcBef>
            </a:pPr>
            <a:r>
              <a:rPr lang="en-US" dirty="0"/>
              <a:t>Case Studies from Inpatient Health Records</a:t>
            </a:r>
          </a:p>
        </p:txBody>
      </p:sp>
    </p:spTree>
    <p:extLst>
      <p:ext uri="{BB962C8B-B14F-4D97-AF65-F5344CB8AC3E}">
        <p14:creationId xmlns:p14="http://schemas.microsoft.com/office/powerpoint/2010/main" val="2750887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458200" cy="1143000"/>
          </a:xfrm>
        </p:spPr>
        <p:txBody>
          <a:bodyPr/>
          <a:lstStyle/>
          <a:p>
            <a:r>
              <a:rPr lang="en-US" dirty="0"/>
              <a:t>Case 7.11 </a:t>
            </a:r>
            <a:r>
              <a:rPr lang="en-US" sz="2800" dirty="0"/>
              <a:t>(Disorders of the Digestive System)</a:t>
            </a:r>
            <a:endParaRPr lang="en-US" dirty="0"/>
          </a:p>
        </p:txBody>
      </p:sp>
      <p:sp>
        <p:nvSpPr>
          <p:cNvPr id="3" name="Content Placeholder 2"/>
          <p:cNvSpPr>
            <a:spLocks noGrp="1"/>
          </p:cNvSpPr>
          <p:nvPr>
            <p:ph idx="1"/>
          </p:nvPr>
        </p:nvSpPr>
        <p:spPr>
          <a:xfrm>
            <a:off x="381000" y="1524000"/>
            <a:ext cx="8610600" cy="4648200"/>
          </a:xfrm>
        </p:spPr>
        <p:txBody>
          <a:bodyPr/>
          <a:lstStyle/>
          <a:p>
            <a:pPr marL="0">
              <a:spcBef>
                <a:spcPts val="0"/>
              </a:spcBef>
              <a:buNone/>
            </a:pPr>
            <a:r>
              <a:rPr lang="en-US" sz="2800" dirty="0"/>
              <a:t>Read through case 7.11 in the textbook and assign the following codes (assign POA indicator):</a:t>
            </a:r>
          </a:p>
          <a:p>
            <a:pPr marL="0">
              <a:spcBef>
                <a:spcPts val="0"/>
              </a:spcBef>
              <a:buNone/>
            </a:pPr>
            <a:endParaRPr lang="en-US" sz="2800" dirty="0"/>
          </a:p>
          <a:p>
            <a:pPr marL="457200" lvl="1">
              <a:spcBef>
                <a:spcPts val="0"/>
              </a:spcBef>
              <a:buNone/>
            </a:pPr>
            <a:r>
              <a:rPr lang="en-US" sz="2400" dirty="0"/>
              <a:t>ICD-10-CM Principal Diagnosis:</a:t>
            </a:r>
          </a:p>
          <a:p>
            <a:pPr marL="457200" lvl="1">
              <a:spcBef>
                <a:spcPts val="0"/>
              </a:spcBef>
              <a:buNone/>
            </a:pPr>
            <a:r>
              <a:rPr lang="en-US" sz="2400" dirty="0"/>
              <a:t>ICD-10-CM Additional Diagnoses:</a:t>
            </a:r>
          </a:p>
          <a:p>
            <a:pPr marL="457200" lvl="1">
              <a:spcBef>
                <a:spcPts val="0"/>
              </a:spcBef>
              <a:buNone/>
            </a:pPr>
            <a:r>
              <a:rPr lang="en-US" sz="2400" dirty="0"/>
              <a:t>ICD-10-PCS Principal Procedure:</a:t>
            </a:r>
          </a:p>
          <a:p>
            <a:pPr marL="457200" lvl="1">
              <a:spcBef>
                <a:spcPts val="0"/>
              </a:spcBef>
              <a:buNone/>
            </a:pPr>
            <a:r>
              <a:rPr lang="en-US" sz="2400" dirty="0"/>
              <a:t>ICD-10-PCS Additional Procedures:</a:t>
            </a:r>
          </a:p>
          <a:p>
            <a:endParaRPr lang="en-US" sz="2800" dirty="0"/>
          </a:p>
        </p:txBody>
      </p:sp>
    </p:spTree>
    <p:extLst>
      <p:ext uri="{BB962C8B-B14F-4D97-AF65-F5344CB8AC3E}">
        <p14:creationId xmlns:p14="http://schemas.microsoft.com/office/powerpoint/2010/main" val="3027528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7.11 Answer and Rationale</a:t>
            </a:r>
          </a:p>
        </p:txBody>
      </p:sp>
      <p:sp>
        <p:nvSpPr>
          <p:cNvPr id="3" name="Content Placeholder 2"/>
          <p:cNvSpPr>
            <a:spLocks noGrp="1"/>
          </p:cNvSpPr>
          <p:nvPr>
            <p:ph idx="1"/>
          </p:nvPr>
        </p:nvSpPr>
        <p:spPr>
          <a:xfrm>
            <a:off x="228600" y="1371600"/>
            <a:ext cx="8686800" cy="4648200"/>
          </a:xfrm>
        </p:spPr>
        <p:txBody>
          <a:bodyPr/>
          <a:lstStyle/>
          <a:p>
            <a:pPr>
              <a:buNone/>
            </a:pPr>
            <a:endParaRPr lang="en-US" sz="2800" b="1" dirty="0"/>
          </a:p>
          <a:p>
            <a:pPr>
              <a:buNone/>
            </a:pPr>
            <a:r>
              <a:rPr lang="en-US" sz="2800" b="1" dirty="0"/>
              <a:t>ICD-10-CM Principal Diagnosis: K80.01-Y</a:t>
            </a:r>
          </a:p>
          <a:p>
            <a:pPr>
              <a:buNone/>
            </a:pPr>
            <a:r>
              <a:rPr lang="en-US" sz="2800" b="1" dirty="0"/>
              <a:t>ICD-10-CM Additional Diagnoses: K85.10-Y</a:t>
            </a:r>
          </a:p>
          <a:p>
            <a:pPr marL="4763" lvl="1" indent="-4763">
              <a:buNone/>
            </a:pPr>
            <a:r>
              <a:rPr lang="en-US" sz="2000" u="sng" dirty="0"/>
              <a:t>Rationale</a:t>
            </a:r>
            <a:r>
              <a:rPr lang="en-US" sz="2000" dirty="0"/>
              <a:t>: The cholecystitis is documented as acute with gallstones and obstruction. Though the physician suspected a stone in the bile duct, none was found and the diagnosis after study was “evidence of bile duct obstruction.” The POA indicator Y (yes) is assigned to the diagnosis codes as all conditions were present on admission.</a:t>
            </a:r>
          </a:p>
          <a:p>
            <a:endParaRPr lang="en-US" dirty="0"/>
          </a:p>
          <a:p>
            <a:pPr marL="0" indent="0">
              <a:buNone/>
            </a:pPr>
            <a:r>
              <a:rPr lang="en-US" sz="2800" dirty="0"/>
              <a:t>(continued)</a:t>
            </a:r>
          </a:p>
        </p:txBody>
      </p:sp>
    </p:spTree>
    <p:extLst>
      <p:ext uri="{BB962C8B-B14F-4D97-AF65-F5344CB8AC3E}">
        <p14:creationId xmlns:p14="http://schemas.microsoft.com/office/powerpoint/2010/main" val="3365102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0"/>
            <a:ext cx="8610600" cy="4114800"/>
          </a:xfrm>
        </p:spPr>
        <p:txBody>
          <a:bodyPr>
            <a:normAutofit lnSpcReduction="10000"/>
          </a:bodyPr>
          <a:lstStyle/>
          <a:p>
            <a:pPr>
              <a:buNone/>
            </a:pPr>
            <a:endParaRPr lang="en-US" sz="2800" b="1" dirty="0"/>
          </a:p>
          <a:p>
            <a:pPr>
              <a:buNone/>
            </a:pPr>
            <a:r>
              <a:rPr lang="en-US" sz="2800" b="1" dirty="0"/>
              <a:t>ICD-10-PCS Principal Procedure: 0FT40ZZ</a:t>
            </a:r>
          </a:p>
          <a:p>
            <a:pPr marL="0" indent="0">
              <a:buNone/>
            </a:pPr>
            <a:r>
              <a:rPr lang="en-US" sz="2800" b="1" dirty="0"/>
              <a:t>ICD-10-PCS Additional Procedures: 0FJB0ZZ, 0DHA0UZ, BF101ZZ</a:t>
            </a:r>
          </a:p>
          <a:p>
            <a:pPr marL="0" indent="0">
              <a:buNone/>
            </a:pPr>
            <a:r>
              <a:rPr lang="en-US" sz="2000" u="sng" dirty="0"/>
              <a:t>Rationale</a:t>
            </a:r>
            <a:r>
              <a:rPr lang="en-US" sz="2000" dirty="0"/>
              <a:t>: The root operation for the cholecystectomy is Resection since the entire gallbladder was taken out. The root operation for the exploration of the common bile duct is Inspection, which his defined as visually and/or manually exploring a body part. The feeding jejunostomy is coded with the root operation Insertion and the intraoperative cholangiogram is coded to the root type fluoroscopy in the Imaging section of ICD-10-PCS. Temporary postoperative wound drains are considered integral to the performance of a procedure and are not coded as devices. Therefore, the placement of the Jackson-Pratt drain is not coded. </a:t>
            </a:r>
          </a:p>
          <a:p>
            <a:endParaRPr lang="en-US" sz="2800" dirty="0"/>
          </a:p>
        </p:txBody>
      </p:sp>
      <p:sp>
        <p:nvSpPr>
          <p:cNvPr id="4" name="Title 1"/>
          <p:cNvSpPr>
            <a:spLocks noGrp="1"/>
          </p:cNvSpPr>
          <p:nvPr>
            <p:ph type="title"/>
          </p:nvPr>
        </p:nvSpPr>
        <p:spPr>
          <a:xfrm>
            <a:off x="228600" y="381000"/>
            <a:ext cx="8610600" cy="1143000"/>
          </a:xfrm>
        </p:spPr>
        <p:txBody>
          <a:bodyPr/>
          <a:lstStyle/>
          <a:p>
            <a:r>
              <a:rPr lang="en-US" dirty="0"/>
              <a:t>Case 7.11 Answer and Rationale </a:t>
            </a:r>
            <a:r>
              <a:rPr lang="en-US" sz="2400" i="1" dirty="0"/>
              <a:t>(continued)</a:t>
            </a:r>
            <a:endParaRPr lang="en-US" i="1" dirty="0"/>
          </a:p>
        </p:txBody>
      </p:sp>
    </p:spTree>
    <p:extLst>
      <p:ext uri="{BB962C8B-B14F-4D97-AF65-F5344CB8AC3E}">
        <p14:creationId xmlns:p14="http://schemas.microsoft.com/office/powerpoint/2010/main" val="487582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fontScale="90000"/>
          </a:bodyPr>
          <a:lstStyle/>
          <a:p>
            <a:r>
              <a:rPr lang="en-US" dirty="0"/>
              <a:t>Case 7.15 </a:t>
            </a:r>
            <a:r>
              <a:rPr lang="en-US" sz="3200" dirty="0"/>
              <a:t>(Endocrine, Nutritional, and Metabolic Diseases and Immunity Disorders)</a:t>
            </a:r>
            <a:endParaRPr lang="en-US" dirty="0"/>
          </a:p>
        </p:txBody>
      </p:sp>
      <p:sp>
        <p:nvSpPr>
          <p:cNvPr id="3" name="Content Placeholder 2"/>
          <p:cNvSpPr>
            <a:spLocks noGrp="1"/>
          </p:cNvSpPr>
          <p:nvPr>
            <p:ph idx="1"/>
          </p:nvPr>
        </p:nvSpPr>
        <p:spPr>
          <a:xfrm>
            <a:off x="304800" y="1981200"/>
            <a:ext cx="8610600" cy="4495800"/>
          </a:xfrm>
        </p:spPr>
        <p:txBody>
          <a:bodyPr/>
          <a:lstStyle/>
          <a:p>
            <a:pPr marL="0">
              <a:spcBef>
                <a:spcPts val="0"/>
              </a:spcBef>
              <a:buNone/>
            </a:pPr>
            <a:r>
              <a:rPr lang="en-US" sz="2800" dirty="0"/>
              <a:t>Read through case 7.15 in the textbook and assign the following codes (assign POA indicator):</a:t>
            </a:r>
          </a:p>
          <a:p>
            <a:pPr marL="0">
              <a:spcBef>
                <a:spcPts val="0"/>
              </a:spcBef>
              <a:buNone/>
            </a:pPr>
            <a:endParaRPr lang="en-US" sz="2800" dirty="0"/>
          </a:p>
          <a:p>
            <a:pPr marL="457200" lvl="1">
              <a:spcBef>
                <a:spcPts val="0"/>
              </a:spcBef>
              <a:buNone/>
            </a:pPr>
            <a:r>
              <a:rPr lang="en-US" sz="2400" dirty="0"/>
              <a:t>ICD-10-CM Principal Diagnosis:</a:t>
            </a:r>
          </a:p>
          <a:p>
            <a:pPr marL="457200" lvl="1">
              <a:spcBef>
                <a:spcPts val="0"/>
              </a:spcBef>
              <a:buNone/>
            </a:pPr>
            <a:r>
              <a:rPr lang="en-US" sz="2400" dirty="0"/>
              <a:t>ICD-10-CM Additional Diagnoses:</a:t>
            </a:r>
          </a:p>
          <a:p>
            <a:pPr marL="457200" lvl="1">
              <a:spcBef>
                <a:spcPts val="0"/>
              </a:spcBef>
              <a:buNone/>
            </a:pPr>
            <a:r>
              <a:rPr lang="en-US" sz="2400" dirty="0"/>
              <a:t>ICD-10-CM Procedure Code(s):</a:t>
            </a:r>
          </a:p>
          <a:p>
            <a:pPr lvl="1"/>
            <a:endParaRPr lang="en-US" dirty="0"/>
          </a:p>
          <a:p>
            <a:endParaRPr lang="en-US" dirty="0"/>
          </a:p>
        </p:txBody>
      </p:sp>
    </p:spTree>
    <p:extLst>
      <p:ext uri="{BB962C8B-B14F-4D97-AF65-F5344CB8AC3E}">
        <p14:creationId xmlns:p14="http://schemas.microsoft.com/office/powerpoint/2010/main" val="1256748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10600" cy="1143000"/>
          </a:xfrm>
        </p:spPr>
        <p:txBody>
          <a:bodyPr/>
          <a:lstStyle/>
          <a:p>
            <a:r>
              <a:rPr lang="en-US" dirty="0"/>
              <a:t>Case 7.15 Answer and Rationale</a:t>
            </a:r>
          </a:p>
        </p:txBody>
      </p:sp>
      <p:sp>
        <p:nvSpPr>
          <p:cNvPr id="3" name="Content Placeholder 2"/>
          <p:cNvSpPr>
            <a:spLocks noGrp="1"/>
          </p:cNvSpPr>
          <p:nvPr>
            <p:ph idx="1"/>
          </p:nvPr>
        </p:nvSpPr>
        <p:spPr>
          <a:xfrm>
            <a:off x="304800" y="1219200"/>
            <a:ext cx="8610600" cy="4648200"/>
          </a:xfrm>
        </p:spPr>
        <p:txBody>
          <a:bodyPr>
            <a:normAutofit fontScale="92500" lnSpcReduction="10000"/>
          </a:bodyPr>
          <a:lstStyle/>
          <a:p>
            <a:pPr>
              <a:buNone/>
            </a:pPr>
            <a:endParaRPr lang="en-US" sz="2000" b="1" dirty="0"/>
          </a:p>
          <a:p>
            <a:pPr>
              <a:buNone/>
            </a:pPr>
            <a:r>
              <a:rPr lang="en-US" sz="2000" b="1" dirty="0"/>
              <a:t>ICD-10-CM Principal Diagnosis: E11.65-Y</a:t>
            </a:r>
          </a:p>
          <a:p>
            <a:pPr marL="0" indent="0">
              <a:buNone/>
            </a:pPr>
            <a:r>
              <a:rPr lang="en-US" sz="2000" b="1" dirty="0"/>
              <a:t>ICD-10-CM Additional Diagnoses:</a:t>
            </a:r>
            <a:r>
              <a:rPr lang="en-US" sz="2000" dirty="0"/>
              <a:t> </a:t>
            </a:r>
            <a:r>
              <a:rPr lang="en-US" sz="2000" b="1" dirty="0"/>
              <a:t>E11.40-Y, E11.21-Y, Z79.4, C34.90-Y, </a:t>
            </a:r>
            <a:br>
              <a:rPr lang="en-US" sz="2000" b="1" dirty="0"/>
            </a:br>
            <a:r>
              <a:rPr lang="en-US" sz="2000" b="1" dirty="0"/>
              <a:t>E78.5-Y, R16.0-Y</a:t>
            </a:r>
          </a:p>
          <a:p>
            <a:pPr marL="0">
              <a:buNone/>
            </a:pPr>
            <a:endParaRPr lang="en-US" sz="1600" u="sng" dirty="0"/>
          </a:p>
          <a:p>
            <a:pPr marL="0" indent="0">
              <a:buNone/>
            </a:pPr>
            <a:r>
              <a:rPr lang="en-US" sz="1600" u="sng" dirty="0"/>
              <a:t>ICD-10-CM Rationale</a:t>
            </a:r>
            <a:r>
              <a:rPr lang="en-US" sz="1500" dirty="0"/>
              <a:t>:  </a:t>
            </a:r>
            <a:r>
              <a:rPr lang="en-US" sz="1600" dirty="0"/>
              <a:t>Guideline C.2.e.3 (CMS 2020a) states that when a patient is admitted for the purpose of chemotherapy and develops complications, the principal diagnosis is Z51.11, Encounter for chemotherapy. In this case, the patient initially presented to the facility as an outpatient for chemotherapy, but then was admitted as an inpatient to control his diabetes. The documentation states that the patient’s Type 2 diabetes is poorly controlled. In the Alphabetic Index the main term is Diabetes, diabetic, subterm poorly controlled, which directs the coding professional to </a:t>
            </a:r>
            <a:r>
              <a:rPr lang="en-US" sz="1600" i="1" dirty="0"/>
              <a:t>code </a:t>
            </a:r>
            <a:r>
              <a:rPr lang="en-US" sz="1600" dirty="0"/>
              <a:t>to Diabetes, by type, with hyperglycemia.</a:t>
            </a:r>
          </a:p>
          <a:p>
            <a:pPr marL="0" indent="0">
              <a:buNone/>
            </a:pPr>
            <a:r>
              <a:rPr lang="en-US" sz="1600" dirty="0"/>
              <a:t>The patient has previously had surgery for the lung cancer; however, the cancer is still under treatment, so the Z code for “history of” is not appropriate and the cancer code of C34.90 is reported. All diagnosis codes are present on admission and require a POA indicator of Y (yes), except Z79.4. No POA indicator is assigned as category Z79 is listed on the POA Exempt list.</a:t>
            </a:r>
            <a:endParaRPr lang="en-US" sz="1400" dirty="0"/>
          </a:p>
          <a:p>
            <a:pPr marL="0" indent="0">
              <a:buNone/>
            </a:pPr>
            <a:endParaRPr lang="en-US" sz="1600" dirty="0"/>
          </a:p>
          <a:p>
            <a:pPr marL="0" indent="0">
              <a:buNone/>
            </a:pPr>
            <a:r>
              <a:rPr lang="en-US" sz="1600" dirty="0"/>
              <a:t>(continued)</a:t>
            </a:r>
          </a:p>
        </p:txBody>
      </p:sp>
    </p:spTree>
    <p:extLst>
      <p:ext uri="{BB962C8B-B14F-4D97-AF65-F5344CB8AC3E}">
        <p14:creationId xmlns:p14="http://schemas.microsoft.com/office/powerpoint/2010/main" val="593355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71600"/>
            <a:ext cx="8610600" cy="4114800"/>
          </a:xfrm>
        </p:spPr>
        <p:txBody>
          <a:bodyPr/>
          <a:lstStyle/>
          <a:p>
            <a:pPr>
              <a:buNone/>
            </a:pPr>
            <a:endParaRPr lang="en-US" sz="2400" b="1" dirty="0"/>
          </a:p>
          <a:p>
            <a:pPr marL="0" indent="0">
              <a:buNone/>
            </a:pPr>
            <a:r>
              <a:rPr lang="en-US" sz="2400" b="1" dirty="0"/>
              <a:t>ICD-10-PCS Procedures: </a:t>
            </a:r>
            <a:r>
              <a:rPr lang="en-US" sz="2400" dirty="0"/>
              <a:t>No reportable procedure; medical treatment only. </a:t>
            </a:r>
          </a:p>
          <a:p>
            <a:pPr marL="0" indent="0">
              <a:buNone/>
            </a:pPr>
            <a:r>
              <a:rPr lang="en-US" sz="2000" u="sng" dirty="0"/>
              <a:t>Rationale</a:t>
            </a:r>
            <a:r>
              <a:rPr lang="en-US" sz="2000" dirty="0"/>
              <a:t>: There is no documentation to indicate that chemotherapy was administered during this inpatient hospitalization.</a:t>
            </a:r>
          </a:p>
          <a:p>
            <a:endParaRPr lang="en-US" sz="2000" dirty="0"/>
          </a:p>
          <a:p>
            <a:endParaRPr lang="en-US" sz="2400" dirty="0"/>
          </a:p>
        </p:txBody>
      </p:sp>
      <p:sp>
        <p:nvSpPr>
          <p:cNvPr id="4" name="Title 1"/>
          <p:cNvSpPr>
            <a:spLocks noGrp="1"/>
          </p:cNvSpPr>
          <p:nvPr>
            <p:ph type="title"/>
          </p:nvPr>
        </p:nvSpPr>
        <p:spPr>
          <a:xfrm>
            <a:off x="304801" y="701674"/>
            <a:ext cx="8738888" cy="891129"/>
          </a:xfrm>
        </p:spPr>
        <p:txBody>
          <a:bodyPr>
            <a:normAutofit/>
          </a:bodyPr>
          <a:lstStyle/>
          <a:p>
            <a:r>
              <a:rPr lang="en-US" dirty="0"/>
              <a:t>Case 7.15 Answer and Rationale </a:t>
            </a:r>
            <a:r>
              <a:rPr lang="en-US" sz="2400" i="1" dirty="0"/>
              <a:t>(continued)</a:t>
            </a:r>
            <a:endParaRPr lang="en-US" i="1" dirty="0"/>
          </a:p>
        </p:txBody>
      </p:sp>
    </p:spTree>
    <p:extLst>
      <p:ext uri="{BB962C8B-B14F-4D97-AF65-F5344CB8AC3E}">
        <p14:creationId xmlns:p14="http://schemas.microsoft.com/office/powerpoint/2010/main" val="14079361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fontScale="90000"/>
          </a:bodyPr>
          <a:lstStyle/>
          <a:p>
            <a:r>
              <a:rPr lang="en-US" dirty="0"/>
              <a:t>Case 7.19 </a:t>
            </a:r>
            <a:r>
              <a:rPr lang="en-US" sz="3200" dirty="0"/>
              <a:t>(Disorders of the Genitourinary System)</a:t>
            </a:r>
            <a:endParaRPr lang="en-US" dirty="0"/>
          </a:p>
        </p:txBody>
      </p:sp>
      <p:sp>
        <p:nvSpPr>
          <p:cNvPr id="3" name="Content Placeholder 2"/>
          <p:cNvSpPr>
            <a:spLocks noGrp="1"/>
          </p:cNvSpPr>
          <p:nvPr>
            <p:ph idx="1"/>
          </p:nvPr>
        </p:nvSpPr>
        <p:spPr>
          <a:xfrm>
            <a:off x="304800" y="1828800"/>
            <a:ext cx="8610600" cy="4114800"/>
          </a:xfrm>
        </p:spPr>
        <p:txBody>
          <a:bodyPr/>
          <a:lstStyle/>
          <a:p>
            <a:pPr marL="0">
              <a:spcBef>
                <a:spcPts val="0"/>
              </a:spcBef>
              <a:buNone/>
            </a:pPr>
            <a:r>
              <a:rPr lang="en-US" sz="2400" dirty="0"/>
              <a:t>Read through case 7.19 in the textbook and select the correct answer from the following codes:</a:t>
            </a:r>
          </a:p>
          <a:p>
            <a:pPr marL="0">
              <a:spcBef>
                <a:spcPts val="0"/>
              </a:spcBef>
              <a:buNone/>
            </a:pPr>
            <a:endParaRPr lang="en-US" sz="2400" dirty="0"/>
          </a:p>
          <a:p>
            <a:pPr marL="0">
              <a:spcBef>
                <a:spcPts val="0"/>
              </a:spcBef>
              <a:buNone/>
            </a:pPr>
            <a:r>
              <a:rPr lang="en-US" sz="2000" dirty="0"/>
              <a:t>ICD-10-CM Diagnosis and ICD-10-PCS Procedure Codes:</a:t>
            </a:r>
          </a:p>
          <a:p>
            <a:pPr lvl="1">
              <a:buNone/>
            </a:pPr>
            <a:r>
              <a:rPr lang="en-US" sz="2000" dirty="0"/>
              <a:t>a.	T86.12, N19, 0TY10Z0, 5A1D60Z</a:t>
            </a:r>
          </a:p>
          <a:p>
            <a:pPr>
              <a:buNone/>
            </a:pPr>
            <a:r>
              <a:rPr lang="en-US" sz="2000" dirty="0"/>
              <a:t>	    b. N19, T86.12, 0TY10Z0, 5A1D60Z</a:t>
            </a:r>
          </a:p>
          <a:p>
            <a:pPr>
              <a:buNone/>
            </a:pPr>
            <a:r>
              <a:rPr lang="en-US" sz="2000" dirty="0"/>
              <a:t>	    c. N19, Z99.2, 0TY10Z0, 5A1D60Z</a:t>
            </a:r>
          </a:p>
          <a:p>
            <a:pPr>
              <a:buNone/>
            </a:pPr>
            <a:r>
              <a:rPr lang="en-US" sz="2000" dirty="0"/>
              <a:t>	    d. T86.12, N19, 0TY10Z0, 0TT10ZZ, 5A1D60Z</a:t>
            </a:r>
          </a:p>
          <a:p>
            <a:pPr>
              <a:buNone/>
            </a:pPr>
            <a:endParaRPr lang="en-US" sz="2000" dirty="0"/>
          </a:p>
          <a:p>
            <a:endParaRPr lang="en-US" dirty="0"/>
          </a:p>
        </p:txBody>
      </p:sp>
    </p:spTree>
    <p:extLst>
      <p:ext uri="{BB962C8B-B14F-4D97-AF65-F5344CB8AC3E}">
        <p14:creationId xmlns:p14="http://schemas.microsoft.com/office/powerpoint/2010/main" val="812974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lstStyle/>
          <a:p>
            <a:r>
              <a:rPr lang="en-US" dirty="0"/>
              <a:t>Case 7.19 Answer</a:t>
            </a:r>
          </a:p>
        </p:txBody>
      </p:sp>
      <p:sp>
        <p:nvSpPr>
          <p:cNvPr id="3" name="Content Placeholder 2"/>
          <p:cNvSpPr>
            <a:spLocks noGrp="1"/>
          </p:cNvSpPr>
          <p:nvPr>
            <p:ph idx="1"/>
          </p:nvPr>
        </p:nvSpPr>
        <p:spPr>
          <a:xfrm>
            <a:off x="304800" y="1447800"/>
            <a:ext cx="8610600" cy="4114800"/>
          </a:xfrm>
        </p:spPr>
        <p:txBody>
          <a:bodyPr/>
          <a:lstStyle/>
          <a:p>
            <a:pPr marL="457200" indent="-457200">
              <a:buAutoNum type="alphaLcPeriod"/>
            </a:pPr>
            <a:r>
              <a:rPr lang="en-US" sz="2000" dirty="0"/>
              <a:t>T86.12, N19, 0TY10Z0, 5A1D60Z</a:t>
            </a:r>
          </a:p>
          <a:p>
            <a:pPr marL="457200" indent="-457200">
              <a:buNone/>
            </a:pPr>
            <a:r>
              <a:rPr lang="en-US" sz="2000" dirty="0"/>
              <a:t>	Rationale: The complication of the transplanted kidney is the principal diagnosis with the kidney failure listed as a secondary diagnosis.</a:t>
            </a:r>
          </a:p>
          <a:p>
            <a:pPr marL="0" indent="0">
              <a:buNone/>
            </a:pPr>
            <a:endParaRPr lang="en-US" sz="2000" dirty="0"/>
          </a:p>
        </p:txBody>
      </p:sp>
    </p:spTree>
    <p:extLst>
      <p:ext uri="{BB962C8B-B14F-4D97-AF65-F5344CB8AC3E}">
        <p14:creationId xmlns:p14="http://schemas.microsoft.com/office/powerpoint/2010/main" val="3391543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lstStyle/>
          <a:p>
            <a:r>
              <a:rPr lang="en-US" dirty="0"/>
              <a:t>Case 7.23 </a:t>
            </a:r>
            <a:r>
              <a:rPr lang="en-US" sz="3200" dirty="0"/>
              <a:t>(Infectious Disease)</a:t>
            </a:r>
            <a:endParaRPr lang="en-US" dirty="0"/>
          </a:p>
        </p:txBody>
      </p:sp>
      <p:sp>
        <p:nvSpPr>
          <p:cNvPr id="4" name="Content Placeholder 2"/>
          <p:cNvSpPr>
            <a:spLocks noGrp="1"/>
          </p:cNvSpPr>
          <p:nvPr>
            <p:ph idx="1"/>
          </p:nvPr>
        </p:nvSpPr>
        <p:spPr>
          <a:xfrm>
            <a:off x="228600" y="1447800"/>
            <a:ext cx="8610600" cy="4114800"/>
          </a:xfrm>
        </p:spPr>
        <p:txBody>
          <a:bodyPr/>
          <a:lstStyle/>
          <a:p>
            <a:pPr marL="0">
              <a:spcBef>
                <a:spcPts val="0"/>
              </a:spcBef>
              <a:buNone/>
            </a:pPr>
            <a:r>
              <a:rPr lang="en-US" sz="2800" dirty="0"/>
              <a:t>Read through case 7.23 in the textbook and select the correct answer from the following codes:</a:t>
            </a:r>
          </a:p>
          <a:p>
            <a:pPr marL="285750" lvl="1">
              <a:buNone/>
            </a:pPr>
            <a:r>
              <a:rPr lang="en-US" sz="2400" dirty="0"/>
              <a:t>ICD-10-CM Diagnosis and ICD-10-PCS Procedure Codes:</a:t>
            </a:r>
          </a:p>
          <a:p>
            <a:pPr marL="911225" lvl="2" indent="-457200">
              <a:buAutoNum type="alphaLcPeriod"/>
            </a:pPr>
            <a:r>
              <a:rPr lang="en-US" sz="2000" dirty="0"/>
              <a:t>K05.10, B00.9, Q21.0, M30.3, J02.0</a:t>
            </a:r>
          </a:p>
          <a:p>
            <a:pPr marL="911225" lvl="2" indent="-457200">
              <a:buAutoNum type="alphaLcPeriod"/>
            </a:pPr>
            <a:r>
              <a:rPr lang="en-US" sz="2000" dirty="0"/>
              <a:t>B00.2, Q21.0, M30.3, J02.0, R59.9, H10.9, R21</a:t>
            </a:r>
          </a:p>
          <a:p>
            <a:pPr marL="911225" lvl="2" indent="-457200">
              <a:buAutoNum type="alphaLcPeriod"/>
            </a:pPr>
            <a:r>
              <a:rPr lang="en-US" sz="2000" dirty="0"/>
              <a:t>B00.2, Q21.0, M30.3, J02.9</a:t>
            </a:r>
          </a:p>
          <a:p>
            <a:pPr marL="911225" lvl="2" indent="-457200">
              <a:buAutoNum type="alphaLcPeriod"/>
            </a:pPr>
            <a:r>
              <a:rPr lang="en-US" sz="2000" dirty="0"/>
              <a:t>B00.2, M30.3, J02.0</a:t>
            </a:r>
          </a:p>
          <a:p>
            <a:pPr>
              <a:buNone/>
            </a:pPr>
            <a:endParaRPr lang="en-US" sz="4000" dirty="0"/>
          </a:p>
        </p:txBody>
      </p:sp>
    </p:spTree>
    <p:extLst>
      <p:ext uri="{BB962C8B-B14F-4D97-AF65-F5344CB8AC3E}">
        <p14:creationId xmlns:p14="http://schemas.microsoft.com/office/powerpoint/2010/main" val="710290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lstStyle/>
          <a:p>
            <a:r>
              <a:rPr lang="en-US" dirty="0"/>
              <a:t>Case 7.23 Answer and Rationale</a:t>
            </a:r>
          </a:p>
        </p:txBody>
      </p:sp>
      <p:sp>
        <p:nvSpPr>
          <p:cNvPr id="3" name="Content Placeholder 2"/>
          <p:cNvSpPr>
            <a:spLocks noGrp="1"/>
          </p:cNvSpPr>
          <p:nvPr>
            <p:ph idx="1"/>
          </p:nvPr>
        </p:nvSpPr>
        <p:spPr>
          <a:xfrm>
            <a:off x="228600" y="1447800"/>
            <a:ext cx="8610600" cy="4114800"/>
          </a:xfrm>
        </p:spPr>
        <p:txBody>
          <a:bodyPr/>
          <a:lstStyle/>
          <a:p>
            <a:pPr>
              <a:buNone/>
            </a:pPr>
            <a:endParaRPr lang="en-US" sz="2400" b="1" dirty="0"/>
          </a:p>
          <a:p>
            <a:pPr marL="461963" indent="-461963">
              <a:buAutoNum type="alphaLcPeriod" startAt="3"/>
            </a:pPr>
            <a:r>
              <a:rPr lang="en-US" sz="2400" b="1" dirty="0"/>
              <a:t>B00.2, Q21.0, M30.3, J02.9</a:t>
            </a:r>
          </a:p>
          <a:p>
            <a:pPr marL="0" indent="0">
              <a:buNone/>
            </a:pPr>
            <a:r>
              <a:rPr lang="en-US" sz="2000" u="sng" dirty="0"/>
              <a:t>ICD-10-CM Rationale</a:t>
            </a:r>
            <a:r>
              <a:rPr lang="en-US" sz="2000" dirty="0"/>
              <a:t>: For code B00.2, the Alphabetic Index main term is Gingivostomatitis, subterm herpes viral. For code Q21.0, the Alphabetic Index main term is Defect, subterm ventricular septal. For code M30.3, the Alphabetic Index main term is Kawasaki’s syndrome. For code J02.9, the Alphabetic Index main term is Pharyngitis. </a:t>
            </a:r>
          </a:p>
          <a:p>
            <a:endParaRPr lang="en-US" sz="2800" dirty="0"/>
          </a:p>
        </p:txBody>
      </p:sp>
    </p:spTree>
    <p:extLst>
      <p:ext uri="{BB962C8B-B14F-4D97-AF65-F5344CB8AC3E}">
        <p14:creationId xmlns:p14="http://schemas.microsoft.com/office/powerpoint/2010/main" val="917807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304800" y="457200"/>
            <a:ext cx="8610600" cy="1143000"/>
          </a:xfrm>
        </p:spPr>
        <p:txBody>
          <a:bodyPr/>
          <a:lstStyle/>
          <a:p>
            <a:r>
              <a:rPr lang="en-US" dirty="0"/>
              <a:t>Chapter 7 Overview</a:t>
            </a:r>
          </a:p>
        </p:txBody>
      </p:sp>
      <p:sp>
        <p:nvSpPr>
          <p:cNvPr id="151555" name="Rectangle 3"/>
          <p:cNvSpPr>
            <a:spLocks noGrp="1" noChangeArrowheads="1"/>
          </p:cNvSpPr>
          <p:nvPr>
            <p:ph idx="1"/>
          </p:nvPr>
        </p:nvSpPr>
        <p:spPr>
          <a:xfrm>
            <a:off x="304800" y="1219200"/>
            <a:ext cx="8610600" cy="4648200"/>
          </a:xfrm>
        </p:spPr>
        <p:txBody>
          <a:bodyPr>
            <a:normAutofit lnSpcReduction="10000"/>
          </a:bodyPr>
          <a:lstStyle/>
          <a:p>
            <a:endParaRPr lang="en-US" sz="2400" dirty="0"/>
          </a:p>
          <a:p>
            <a:r>
              <a:rPr lang="en-US" sz="2400" dirty="0"/>
              <a:t>The exercises in this chapter are designed to practice applying</a:t>
            </a:r>
            <a:br>
              <a:rPr lang="en-US" sz="2400" dirty="0"/>
            </a:br>
            <a:r>
              <a:rPr lang="en-US" sz="2400" dirty="0"/>
              <a:t>ICD-10-CM and ICD-10-PCS coding guidelines and to provide practice in assigning ICD-10-CM and ICD-10-PCS codes to inpatient cases. </a:t>
            </a:r>
          </a:p>
          <a:p>
            <a:r>
              <a:rPr lang="en-US" sz="2400" dirty="0"/>
              <a:t>Sequence the principal diagnosis and the principal procedure in the first position. </a:t>
            </a:r>
          </a:p>
          <a:p>
            <a:r>
              <a:rPr lang="en-US" sz="2400" dirty="0"/>
              <a:t>Assign present on admission (POA) indicators as necessary.</a:t>
            </a:r>
          </a:p>
          <a:p>
            <a:r>
              <a:rPr lang="en-US" sz="2400" dirty="0"/>
              <a:t>Assign the MS-DRG to the indicated cases.</a:t>
            </a:r>
          </a:p>
          <a:p>
            <a:r>
              <a:rPr lang="en-US" sz="2400" dirty="0"/>
              <a:t>Because ICD-10-CM and ICD-10-PCS index diagnoses and procedures in many different ways, the rationale for the selection of a particular code may be different from the approach that you use. </a:t>
            </a:r>
          </a:p>
          <a:p>
            <a:pPr>
              <a:buNone/>
            </a:pPr>
            <a:endParaRPr lang="en-US" sz="2400" dirty="0"/>
          </a:p>
        </p:txBody>
      </p:sp>
    </p:spTree>
    <p:extLst>
      <p:ext uri="{BB962C8B-B14F-4D97-AF65-F5344CB8AC3E}">
        <p14:creationId xmlns:p14="http://schemas.microsoft.com/office/powerpoint/2010/main" val="782179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745" y="701674"/>
            <a:ext cx="8701943" cy="891129"/>
          </a:xfrm>
        </p:spPr>
        <p:txBody>
          <a:bodyPr>
            <a:normAutofit/>
          </a:bodyPr>
          <a:lstStyle/>
          <a:p>
            <a:r>
              <a:rPr lang="en-US" dirty="0"/>
              <a:t>Case 7.27 </a:t>
            </a:r>
            <a:r>
              <a:rPr lang="en-US" sz="3200" dirty="0"/>
              <a:t>(Behavioral Health Conditions)</a:t>
            </a:r>
            <a:endParaRPr lang="en-US" dirty="0"/>
          </a:p>
        </p:txBody>
      </p:sp>
      <p:sp>
        <p:nvSpPr>
          <p:cNvPr id="4" name="Content Placeholder 2"/>
          <p:cNvSpPr>
            <a:spLocks noGrp="1"/>
          </p:cNvSpPr>
          <p:nvPr>
            <p:ph idx="1"/>
          </p:nvPr>
        </p:nvSpPr>
        <p:spPr>
          <a:xfrm>
            <a:off x="228600" y="1600200"/>
            <a:ext cx="8610600" cy="4114800"/>
          </a:xfrm>
        </p:spPr>
        <p:txBody>
          <a:bodyPr/>
          <a:lstStyle/>
          <a:p>
            <a:pPr marL="0">
              <a:spcBef>
                <a:spcPts val="0"/>
              </a:spcBef>
              <a:buNone/>
            </a:pPr>
            <a:r>
              <a:rPr lang="en-US" sz="2800" dirty="0"/>
              <a:t>Read through case 7.27 in the textbook and select the correct answer from the following codes:</a:t>
            </a:r>
          </a:p>
          <a:p>
            <a:pPr marL="0">
              <a:spcBef>
                <a:spcPts val="0"/>
              </a:spcBef>
              <a:buNone/>
            </a:pPr>
            <a:endParaRPr lang="en-US" sz="2800" dirty="0"/>
          </a:p>
          <a:p>
            <a:pPr marL="0">
              <a:spcBef>
                <a:spcPts val="0"/>
              </a:spcBef>
              <a:buNone/>
            </a:pPr>
            <a:r>
              <a:rPr lang="en-US" sz="2400" dirty="0"/>
              <a:t>ICD-10-CM Diagnosis and ICD-10-PCS Procedure Codes:</a:t>
            </a:r>
          </a:p>
          <a:p>
            <a:pPr marL="911225" lvl="2" indent="-457200">
              <a:buFont typeface="+mj-lt"/>
              <a:buAutoNum type="alphaLcPeriod"/>
            </a:pPr>
            <a:r>
              <a:rPr lang="en-US" sz="2000" dirty="0"/>
              <a:t>F20.0, I42.9, I10, J44.9, E11.9, GZ3ZZZZ</a:t>
            </a:r>
          </a:p>
          <a:p>
            <a:pPr marL="911225" lvl="2" indent="-457200">
              <a:buFont typeface="+mj-lt"/>
              <a:buAutoNum type="alphaLcPeriod"/>
            </a:pPr>
            <a:r>
              <a:rPr lang="en-US" sz="2000" dirty="0"/>
              <a:t>F20.0, I11.9, J44.9, E10.9, Z79.84, GZ3ZZZZ</a:t>
            </a:r>
          </a:p>
          <a:p>
            <a:pPr marL="911225" lvl="2" indent="-457200">
              <a:buFont typeface="+mj-lt"/>
              <a:buAutoNum type="alphaLcPeriod"/>
            </a:pPr>
            <a:r>
              <a:rPr lang="en-US" sz="2000" dirty="0"/>
              <a:t>F20.0, I11.9, J44.9, E11.9, Z79.84, GZ3ZZZZ</a:t>
            </a:r>
          </a:p>
          <a:p>
            <a:pPr marL="911225" lvl="2" indent="-457200">
              <a:buFont typeface="+mj-lt"/>
              <a:buAutoNum type="alphaLcPeriod"/>
            </a:pPr>
            <a:r>
              <a:rPr lang="en-US" sz="2000" dirty="0"/>
              <a:t>F20.2, I11.9, J44.9, E11.9, GZ3ZZZZ</a:t>
            </a:r>
          </a:p>
          <a:p>
            <a:pPr lvl="2">
              <a:buNone/>
            </a:pPr>
            <a:endParaRPr lang="en-US" sz="2000" dirty="0"/>
          </a:p>
          <a:p>
            <a:pPr lvl="1">
              <a:buNone/>
            </a:pPr>
            <a:r>
              <a:rPr lang="en-US" sz="2400" dirty="0"/>
              <a:t>	</a:t>
            </a:r>
          </a:p>
          <a:p>
            <a:endParaRPr lang="en-US" dirty="0"/>
          </a:p>
        </p:txBody>
      </p:sp>
    </p:spTree>
    <p:extLst>
      <p:ext uri="{BB962C8B-B14F-4D97-AF65-F5344CB8AC3E}">
        <p14:creationId xmlns:p14="http://schemas.microsoft.com/office/powerpoint/2010/main" val="1436167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5019" y="701674"/>
            <a:ext cx="8378670" cy="891129"/>
          </a:xfrm>
        </p:spPr>
        <p:txBody>
          <a:bodyPr>
            <a:normAutofit/>
          </a:bodyPr>
          <a:lstStyle/>
          <a:p>
            <a:r>
              <a:rPr lang="en-US" dirty="0"/>
              <a:t>Case 7.27 Answer and Rationale</a:t>
            </a:r>
          </a:p>
        </p:txBody>
      </p:sp>
      <p:sp>
        <p:nvSpPr>
          <p:cNvPr id="3" name="Content Placeholder 2"/>
          <p:cNvSpPr>
            <a:spLocks noGrp="1"/>
          </p:cNvSpPr>
          <p:nvPr>
            <p:ph idx="1"/>
          </p:nvPr>
        </p:nvSpPr>
        <p:spPr>
          <a:xfrm>
            <a:off x="304800" y="1371600"/>
            <a:ext cx="8610600" cy="4114800"/>
          </a:xfrm>
        </p:spPr>
        <p:txBody>
          <a:bodyPr/>
          <a:lstStyle/>
          <a:p>
            <a:pPr>
              <a:buNone/>
            </a:pPr>
            <a:endParaRPr lang="en-US" sz="2400" b="1" dirty="0"/>
          </a:p>
          <a:p>
            <a:pPr marL="800100" indent="-457200">
              <a:buAutoNum type="alphaLcPeriod" startAt="3"/>
            </a:pPr>
            <a:r>
              <a:rPr lang="en-US" sz="2400" b="1" dirty="0"/>
              <a:t>F20.0, I11.9, J44.9, E11.9, Z79.84, GZ3ZZZZ</a:t>
            </a:r>
          </a:p>
          <a:p>
            <a:pPr marL="341313" indent="1588">
              <a:buNone/>
            </a:pPr>
            <a:r>
              <a:rPr lang="en-US" sz="2000" u="sng" dirty="0"/>
              <a:t>Rationale</a:t>
            </a:r>
            <a:r>
              <a:rPr lang="en-US" sz="2000" dirty="0"/>
              <a:t>: For code F20.0, the Alphabetic Index main term is Schizophrenia, subterm paranoid (type). For code I11.9, the Alphabetic Index main term is Cardiomyopathy, subterm hypertensive—see Hypertension, heart. For code J44.9, the Alphabetic Index main term is Disease, </a:t>
            </a:r>
            <a:r>
              <a:rPr lang="en-US" sz="2000" dirty="0" err="1"/>
              <a:t>subterms</a:t>
            </a:r>
            <a:r>
              <a:rPr lang="en-US" sz="2000" dirty="0"/>
              <a:t> lung, obstructive (chronic). For code E11.9, the Alphabetic Index main term is Diabetes, diabetic, subterm type 2. Category E11 specifies use additional code Z79.84 for patients on oral hypoglycemics. The Alphabetic Index main term is Medication Management for the ICD-10-PCS code.</a:t>
            </a:r>
          </a:p>
          <a:p>
            <a:endParaRPr lang="en-US" sz="2800" dirty="0"/>
          </a:p>
        </p:txBody>
      </p:sp>
    </p:spTree>
    <p:extLst>
      <p:ext uri="{BB962C8B-B14F-4D97-AF65-F5344CB8AC3E}">
        <p14:creationId xmlns:p14="http://schemas.microsoft.com/office/powerpoint/2010/main" val="14377269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a:bodyPr>
          <a:lstStyle/>
          <a:p>
            <a:r>
              <a:rPr lang="en-US" dirty="0"/>
              <a:t>Case 7.29 </a:t>
            </a:r>
            <a:r>
              <a:rPr lang="en-US" sz="2800" dirty="0"/>
              <a:t>(Disorders of the Musculoskeletal System and Connective Tissue)</a:t>
            </a:r>
            <a:endParaRPr lang="en-US" dirty="0"/>
          </a:p>
        </p:txBody>
      </p:sp>
      <p:sp>
        <p:nvSpPr>
          <p:cNvPr id="4" name="Content Placeholder 2"/>
          <p:cNvSpPr>
            <a:spLocks noGrp="1"/>
          </p:cNvSpPr>
          <p:nvPr>
            <p:ph idx="1"/>
          </p:nvPr>
        </p:nvSpPr>
        <p:spPr/>
        <p:txBody>
          <a:bodyPr/>
          <a:lstStyle/>
          <a:p>
            <a:pPr marL="0">
              <a:spcBef>
                <a:spcPts val="0"/>
              </a:spcBef>
              <a:buNone/>
            </a:pPr>
            <a:r>
              <a:rPr lang="en-US" sz="2800" dirty="0"/>
              <a:t>Read through case 7.29 in the textbook and assign the following codes (assign POA indicator):</a:t>
            </a:r>
          </a:p>
          <a:p>
            <a:pPr marL="0">
              <a:spcBef>
                <a:spcPts val="0"/>
              </a:spcBef>
              <a:buNone/>
            </a:pPr>
            <a:endParaRPr lang="en-US" sz="2800" dirty="0"/>
          </a:p>
          <a:p>
            <a:pPr marL="457200" lvl="1">
              <a:spcBef>
                <a:spcPts val="0"/>
              </a:spcBef>
              <a:buNone/>
            </a:pPr>
            <a:r>
              <a:rPr lang="en-US" sz="2400" dirty="0"/>
              <a:t>ICD-10-CM Principal Diagnosis:</a:t>
            </a:r>
          </a:p>
          <a:p>
            <a:pPr marL="457200" lvl="1">
              <a:spcBef>
                <a:spcPts val="0"/>
              </a:spcBef>
              <a:buNone/>
            </a:pPr>
            <a:r>
              <a:rPr lang="en-US" sz="2400" dirty="0"/>
              <a:t>ICD-10-CM Additional Diagnoses:</a:t>
            </a:r>
          </a:p>
          <a:p>
            <a:pPr marL="457200" lvl="1">
              <a:spcBef>
                <a:spcPts val="0"/>
              </a:spcBef>
              <a:buNone/>
            </a:pPr>
            <a:r>
              <a:rPr lang="en-US" sz="2400" dirty="0"/>
              <a:t>ICD-10-PCS Procedure Code(s):</a:t>
            </a:r>
          </a:p>
          <a:p>
            <a:endParaRPr lang="en-US" sz="2800" dirty="0"/>
          </a:p>
        </p:txBody>
      </p:sp>
    </p:spTree>
    <p:extLst>
      <p:ext uri="{BB962C8B-B14F-4D97-AF65-F5344CB8AC3E}">
        <p14:creationId xmlns:p14="http://schemas.microsoft.com/office/powerpoint/2010/main" val="19539195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7.29 Answer and Rationale</a:t>
            </a:r>
          </a:p>
        </p:txBody>
      </p:sp>
      <p:sp>
        <p:nvSpPr>
          <p:cNvPr id="3" name="Content Placeholder 2"/>
          <p:cNvSpPr>
            <a:spLocks noGrp="1"/>
          </p:cNvSpPr>
          <p:nvPr>
            <p:ph idx="1"/>
          </p:nvPr>
        </p:nvSpPr>
        <p:spPr>
          <a:xfrm>
            <a:off x="304800" y="1447800"/>
            <a:ext cx="8610600" cy="4114800"/>
          </a:xfrm>
        </p:spPr>
        <p:txBody>
          <a:bodyPr>
            <a:normAutofit/>
          </a:bodyPr>
          <a:lstStyle/>
          <a:p>
            <a:pPr>
              <a:buNone/>
            </a:pPr>
            <a:r>
              <a:rPr lang="en-US" sz="2400" b="1" dirty="0"/>
              <a:t>ICD-10-CM Principal Diagnosis:  S83.212A-Y</a:t>
            </a:r>
          </a:p>
          <a:p>
            <a:pPr>
              <a:buNone/>
            </a:pPr>
            <a:r>
              <a:rPr lang="en-US" sz="2400" b="1" dirty="0"/>
              <a:t>ICD-10-CM Additional Diagnoses: W03.XXXA-Y</a:t>
            </a:r>
          </a:p>
          <a:p>
            <a:pPr marL="0" indent="0">
              <a:buNone/>
            </a:pPr>
            <a:r>
              <a:rPr lang="en-US" sz="2000" u="sng" dirty="0"/>
              <a:t>Rationale</a:t>
            </a:r>
            <a:r>
              <a:rPr lang="en-US" sz="2000" dirty="0"/>
              <a:t>: The seventh character of “A” for initial encounter is assigned since the patient is receiving active treatment for the injury. Examples of active treatment are: surgical treatment, emergency department encounter and evaluation and treatment by a new physician. Per ICD-10-CM coding guidelines the place of occurrence, activity, and external cause status codes are not assigned since this is not the initial encounter for this injury.</a:t>
            </a:r>
          </a:p>
          <a:p>
            <a:pPr>
              <a:buNone/>
            </a:pPr>
            <a:r>
              <a:rPr lang="en-US" sz="2400" b="1" dirty="0"/>
              <a:t>ICD-10-PCS Procedures: 0SBD4ZZ</a:t>
            </a:r>
          </a:p>
          <a:p>
            <a:pPr marL="0" indent="0">
              <a:buNone/>
            </a:pPr>
            <a:r>
              <a:rPr lang="en-US" sz="2000" u="sng" dirty="0"/>
              <a:t>Rationale</a:t>
            </a:r>
            <a:r>
              <a:rPr lang="en-US" sz="2000" dirty="0"/>
              <a:t>: The root operation is Excision since only a portion of the left meniscus was removed. The approach is percutaneous endoscopic.</a:t>
            </a:r>
          </a:p>
          <a:p>
            <a:endParaRPr lang="en-US" sz="2800" dirty="0"/>
          </a:p>
        </p:txBody>
      </p:sp>
    </p:spTree>
    <p:extLst>
      <p:ext uri="{BB962C8B-B14F-4D97-AF65-F5344CB8AC3E}">
        <p14:creationId xmlns:p14="http://schemas.microsoft.com/office/powerpoint/2010/main" val="4002666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7.37 </a:t>
            </a:r>
            <a:r>
              <a:rPr lang="en-US" sz="3200" dirty="0"/>
              <a:t>(Neoplasms)</a:t>
            </a:r>
            <a:endParaRPr lang="en-US" dirty="0"/>
          </a:p>
        </p:txBody>
      </p:sp>
      <p:sp>
        <p:nvSpPr>
          <p:cNvPr id="4" name="Content Placeholder 2"/>
          <p:cNvSpPr>
            <a:spLocks noGrp="1"/>
          </p:cNvSpPr>
          <p:nvPr>
            <p:ph idx="1"/>
          </p:nvPr>
        </p:nvSpPr>
        <p:spPr>
          <a:xfrm>
            <a:off x="304800" y="1600200"/>
            <a:ext cx="8610600" cy="4114800"/>
          </a:xfrm>
        </p:spPr>
        <p:txBody>
          <a:bodyPr/>
          <a:lstStyle/>
          <a:p>
            <a:pPr marL="0">
              <a:spcBef>
                <a:spcPts val="0"/>
              </a:spcBef>
              <a:buNone/>
            </a:pPr>
            <a:r>
              <a:rPr lang="en-US" sz="2800" dirty="0"/>
              <a:t>Read through case 7.37 in the textbook and select the correct code assignment from the following:</a:t>
            </a:r>
          </a:p>
          <a:p>
            <a:pPr marL="914400" lvl="1" indent="-457200">
              <a:buFont typeface="+mj-lt"/>
              <a:buAutoNum type="alphaLcPeriod"/>
            </a:pPr>
            <a:r>
              <a:rPr lang="en-US" sz="2000" dirty="0"/>
              <a:t>C79.31, C64.1, R56.9, I25.10</a:t>
            </a:r>
          </a:p>
          <a:p>
            <a:pPr marL="914400" lvl="1" indent="-457200">
              <a:buFont typeface="+mj-lt"/>
              <a:buAutoNum type="alphaLcPeriod"/>
            </a:pPr>
            <a:r>
              <a:rPr lang="en-US" sz="2000" dirty="0"/>
              <a:t>R56.9, C79.31, C64.1, I25.10</a:t>
            </a:r>
          </a:p>
          <a:p>
            <a:pPr marL="914400" lvl="1" indent="-457200">
              <a:buFont typeface="+mj-lt"/>
              <a:buAutoNum type="alphaLcPeriod"/>
            </a:pPr>
            <a:r>
              <a:rPr lang="en-US" sz="2000" dirty="0"/>
              <a:t>C64.1, C79.31, R56.9, I25.10</a:t>
            </a:r>
          </a:p>
          <a:p>
            <a:pPr marL="914400" lvl="1" indent="-457200">
              <a:buFont typeface="+mj-lt"/>
              <a:buAutoNum type="alphaLcPeriod"/>
            </a:pPr>
            <a:r>
              <a:rPr lang="en-US" sz="2000" dirty="0"/>
              <a:t>C79.31, C64.1, I25.10</a:t>
            </a:r>
          </a:p>
          <a:p>
            <a:pPr lvl="2">
              <a:buNone/>
            </a:pPr>
            <a:endParaRPr lang="en-US" sz="2000" dirty="0"/>
          </a:p>
          <a:p>
            <a:pPr marL="285750" lvl="1">
              <a:buNone/>
            </a:pPr>
            <a:r>
              <a:rPr lang="en-US" sz="2400" dirty="0"/>
              <a:t>MS-DRG Exercise:</a:t>
            </a:r>
          </a:p>
          <a:p>
            <a:pPr marL="682625" lvl="2"/>
            <a:r>
              <a:rPr lang="en-US" sz="2000" dirty="0"/>
              <a:t>What is the correct MS-DRG for this case?</a:t>
            </a:r>
          </a:p>
          <a:p>
            <a:pPr marL="682625" lvl="2"/>
            <a:r>
              <a:rPr lang="en-US" sz="2000" dirty="0"/>
              <a:t>Which MDC does this MS-DRG belong to?</a:t>
            </a:r>
          </a:p>
          <a:p>
            <a:endParaRPr lang="en-US" sz="2000" dirty="0"/>
          </a:p>
        </p:txBody>
      </p:sp>
    </p:spTree>
    <p:extLst>
      <p:ext uri="{BB962C8B-B14F-4D97-AF65-F5344CB8AC3E}">
        <p14:creationId xmlns:p14="http://schemas.microsoft.com/office/powerpoint/2010/main" val="240370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a:bodyPr>
          <a:lstStyle/>
          <a:p>
            <a:r>
              <a:rPr lang="en-US" dirty="0"/>
              <a:t>Case 7.37 Answer and Rationale</a:t>
            </a:r>
          </a:p>
        </p:txBody>
      </p:sp>
      <p:sp>
        <p:nvSpPr>
          <p:cNvPr id="3" name="Content Placeholder 2"/>
          <p:cNvSpPr>
            <a:spLocks noGrp="1"/>
          </p:cNvSpPr>
          <p:nvPr>
            <p:ph idx="1"/>
          </p:nvPr>
        </p:nvSpPr>
        <p:spPr>
          <a:xfrm>
            <a:off x="381000" y="1295400"/>
            <a:ext cx="8610600" cy="4114800"/>
          </a:xfrm>
        </p:spPr>
        <p:txBody>
          <a:bodyPr/>
          <a:lstStyle/>
          <a:p>
            <a:pPr marL="800100" indent="-457200">
              <a:buAutoNum type="alphaLcPeriod"/>
            </a:pPr>
            <a:endParaRPr lang="en-US" sz="2400" b="1" dirty="0"/>
          </a:p>
          <a:p>
            <a:pPr marL="230188" indent="-230188">
              <a:buAutoNum type="alphaLcPeriod"/>
            </a:pPr>
            <a:r>
              <a:rPr lang="en-US" sz="2400" b="1" dirty="0"/>
              <a:t>  C79.31, C64.1, R56.9, I25.10</a:t>
            </a:r>
          </a:p>
          <a:p>
            <a:pPr marL="0" indent="0">
              <a:buNone/>
            </a:pPr>
            <a:r>
              <a:rPr lang="en-US" sz="2000" u="sng" dirty="0"/>
              <a:t>Rationale</a:t>
            </a:r>
            <a:r>
              <a:rPr lang="en-US" sz="2000" dirty="0"/>
              <a:t>: For code C79.31, go to the Neoplasm Table and locate the main term Neoplasm, subterms brain NEC, malignant secondary. For code C64.1, the Alphabetic Index main term is Hypernephroma. For code R56.9, the Alphabetic Index main term is Seizure. For code I25.10, the Alphabetic Index main term is Arteriosclerosis, arteriosclerotic, </a:t>
            </a:r>
            <a:r>
              <a:rPr lang="en-US" sz="2000" dirty="0" err="1"/>
              <a:t>subterms</a:t>
            </a:r>
            <a:r>
              <a:rPr lang="en-US" sz="2000" dirty="0"/>
              <a:t> coronary (artery).</a:t>
            </a:r>
          </a:p>
          <a:p>
            <a:pPr marL="0" indent="0">
              <a:buNone/>
            </a:pPr>
            <a:r>
              <a:rPr lang="en-US" sz="2400" b="1" dirty="0"/>
              <a:t>MS-DRG Exercise:</a:t>
            </a:r>
          </a:p>
          <a:p>
            <a:pPr marL="0" lvl="1" indent="0"/>
            <a:r>
              <a:rPr lang="en-US" sz="2000" dirty="0"/>
              <a:t>055, Nervous System Neoplasms without MCC</a:t>
            </a:r>
          </a:p>
          <a:p>
            <a:pPr marL="0" lvl="1" indent="0"/>
            <a:r>
              <a:rPr lang="en-US" sz="2000" dirty="0"/>
              <a:t>MDC 1, Diseases and Disorders of the Nervous System</a:t>
            </a:r>
          </a:p>
          <a:p>
            <a:pPr lvl="1"/>
            <a:endParaRPr lang="en-US" dirty="0"/>
          </a:p>
        </p:txBody>
      </p:sp>
    </p:spTree>
    <p:extLst>
      <p:ext uri="{BB962C8B-B14F-4D97-AF65-F5344CB8AC3E}">
        <p14:creationId xmlns:p14="http://schemas.microsoft.com/office/powerpoint/2010/main" val="14635202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normAutofit/>
          </a:bodyPr>
          <a:lstStyle/>
          <a:p>
            <a:r>
              <a:rPr lang="en-US" dirty="0"/>
              <a:t>Case 7.38 </a:t>
            </a:r>
            <a:r>
              <a:rPr lang="en-US" sz="3200" dirty="0"/>
              <a:t>(Disorders of the Nervous System and Sense Organs)</a:t>
            </a:r>
            <a:endParaRPr lang="en-US" dirty="0"/>
          </a:p>
        </p:txBody>
      </p:sp>
      <p:sp>
        <p:nvSpPr>
          <p:cNvPr id="4" name="Content Placeholder 2"/>
          <p:cNvSpPr>
            <a:spLocks noGrp="1"/>
          </p:cNvSpPr>
          <p:nvPr>
            <p:ph idx="1"/>
          </p:nvPr>
        </p:nvSpPr>
        <p:spPr>
          <a:xfrm>
            <a:off x="304800" y="1676400"/>
            <a:ext cx="8610600" cy="4114800"/>
          </a:xfrm>
        </p:spPr>
        <p:txBody>
          <a:bodyPr/>
          <a:lstStyle/>
          <a:p>
            <a:pPr marL="0">
              <a:spcBef>
                <a:spcPts val="0"/>
              </a:spcBef>
              <a:buNone/>
            </a:pPr>
            <a:r>
              <a:rPr lang="en-US" sz="2800" dirty="0"/>
              <a:t>Read through case 7.38 in the textbook and assign the following codes:</a:t>
            </a:r>
          </a:p>
          <a:p>
            <a:pPr lvl="1">
              <a:buNone/>
            </a:pPr>
            <a:r>
              <a:rPr lang="en-US" sz="2400" dirty="0"/>
              <a:t>ICD-10-CM Principal Diagnosis</a:t>
            </a:r>
          </a:p>
          <a:p>
            <a:pPr lvl="1">
              <a:buNone/>
            </a:pPr>
            <a:r>
              <a:rPr lang="en-US" sz="2400" dirty="0"/>
              <a:t>ICD-10-CM Additional Diagnoses</a:t>
            </a:r>
          </a:p>
        </p:txBody>
      </p:sp>
    </p:spTree>
    <p:extLst>
      <p:ext uri="{BB962C8B-B14F-4D97-AF65-F5344CB8AC3E}">
        <p14:creationId xmlns:p14="http://schemas.microsoft.com/office/powerpoint/2010/main" val="16195872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610600" cy="1143000"/>
          </a:xfrm>
        </p:spPr>
        <p:txBody>
          <a:bodyPr/>
          <a:lstStyle/>
          <a:p>
            <a:r>
              <a:rPr lang="en-US" dirty="0"/>
              <a:t>Case 7.38 Answer and Rationale</a:t>
            </a:r>
          </a:p>
        </p:txBody>
      </p:sp>
      <p:sp>
        <p:nvSpPr>
          <p:cNvPr id="3" name="Content Placeholder 2"/>
          <p:cNvSpPr>
            <a:spLocks noGrp="1"/>
          </p:cNvSpPr>
          <p:nvPr>
            <p:ph idx="1"/>
          </p:nvPr>
        </p:nvSpPr>
        <p:spPr>
          <a:xfrm>
            <a:off x="228600" y="1447800"/>
            <a:ext cx="8610600" cy="4114800"/>
          </a:xfrm>
        </p:spPr>
        <p:txBody>
          <a:bodyPr>
            <a:normAutofit fontScale="92500" lnSpcReduction="20000"/>
          </a:bodyPr>
          <a:lstStyle/>
          <a:p>
            <a:pPr>
              <a:buNone/>
            </a:pPr>
            <a:endParaRPr lang="en-US" sz="2400" b="1" dirty="0"/>
          </a:p>
          <a:p>
            <a:pPr>
              <a:buNone/>
            </a:pPr>
            <a:r>
              <a:rPr lang="en-US" sz="2400" b="1" dirty="0"/>
              <a:t>ICD-10-CM Principal Diagnosis: R42-Y, G45.9-Y</a:t>
            </a:r>
          </a:p>
          <a:p>
            <a:pPr marL="0" indent="0">
              <a:buNone/>
            </a:pPr>
            <a:r>
              <a:rPr lang="en-US" sz="2000" u="sng" dirty="0"/>
              <a:t>Rationale</a:t>
            </a:r>
            <a:r>
              <a:rPr lang="en-US" sz="2000" dirty="0"/>
              <a:t>: Official Coding Guidelines for two or more comparative or contrasting conditions state, “In those rare instances when two or more contrasting or comparative diagnoses are documented as ‘either/or’ (or similar terminology), they are coded as if the diagnoses are confirmed and the diagnoses are sequenced according to the circumstances of the admission. If no further determination can be made as to which diagnosis should be principal, either diagnosis may be sequenced first.”</a:t>
            </a:r>
          </a:p>
          <a:p>
            <a:pPr marL="0" indent="0">
              <a:buNone/>
            </a:pPr>
            <a:endParaRPr lang="en-US" sz="2000" dirty="0"/>
          </a:p>
          <a:p>
            <a:pPr marL="0" indent="0">
              <a:buNone/>
            </a:pPr>
            <a:r>
              <a:rPr lang="en-US" sz="2400" b="1" dirty="0"/>
              <a:t>ICD-10-CM Additional Diagnoses: E11.9-Y, I25.10-Y, Z95.1, E78.5-Y, F17.210-Y, I25.2, I10-Y, Z86.73, Z79.84</a:t>
            </a:r>
          </a:p>
          <a:p>
            <a:pPr marL="0" indent="0">
              <a:buNone/>
            </a:pPr>
            <a:r>
              <a:rPr lang="en-US" sz="2000" u="sng" dirty="0"/>
              <a:t>Rationale</a:t>
            </a:r>
            <a:r>
              <a:rPr lang="en-US" sz="2000" dirty="0"/>
              <a:t>: Code I25.10 is assigned for the coronary artery disease status post coronary bypass graft since there is no documentation to indicate that the CAD is in the bypass graft.</a:t>
            </a:r>
            <a:endParaRPr lang="en-US" sz="2000" b="1" dirty="0"/>
          </a:p>
          <a:p>
            <a:endParaRPr lang="en-US" sz="2000" dirty="0"/>
          </a:p>
          <a:p>
            <a:endParaRPr lang="en-US" sz="2000" dirty="0"/>
          </a:p>
        </p:txBody>
      </p:sp>
    </p:spTree>
    <p:extLst>
      <p:ext uri="{BB962C8B-B14F-4D97-AF65-F5344CB8AC3E}">
        <p14:creationId xmlns:p14="http://schemas.microsoft.com/office/powerpoint/2010/main" val="35877297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a:bodyPr>
          <a:lstStyle/>
          <a:p>
            <a:r>
              <a:rPr lang="en-US" dirty="0"/>
              <a:t>Case 7.40 </a:t>
            </a:r>
            <a:r>
              <a:rPr lang="en-US" sz="2800" dirty="0"/>
              <a:t>(Newborn/Congenital Disorders)</a:t>
            </a:r>
            <a:endParaRPr lang="en-US" dirty="0"/>
          </a:p>
        </p:txBody>
      </p:sp>
      <p:sp>
        <p:nvSpPr>
          <p:cNvPr id="4" name="Content Placeholder 2"/>
          <p:cNvSpPr>
            <a:spLocks noGrp="1"/>
          </p:cNvSpPr>
          <p:nvPr>
            <p:ph idx="1"/>
          </p:nvPr>
        </p:nvSpPr>
        <p:spPr>
          <a:xfrm>
            <a:off x="457200" y="1371600"/>
            <a:ext cx="8458199" cy="4114800"/>
          </a:xfrm>
        </p:spPr>
        <p:txBody>
          <a:bodyPr/>
          <a:lstStyle/>
          <a:p>
            <a:pPr marL="0">
              <a:spcBef>
                <a:spcPts val="0"/>
              </a:spcBef>
              <a:buNone/>
            </a:pPr>
            <a:endParaRPr lang="en-US" sz="2800" dirty="0"/>
          </a:p>
          <a:p>
            <a:pPr marL="0">
              <a:spcBef>
                <a:spcPts val="0"/>
              </a:spcBef>
              <a:buNone/>
            </a:pPr>
            <a:r>
              <a:rPr lang="en-US" sz="2800" dirty="0"/>
              <a:t>Read through case 7.40 in the textbook and select the correct answer from the following codes:</a:t>
            </a:r>
          </a:p>
          <a:p>
            <a:pPr marL="914400" lvl="1" indent="-457200">
              <a:buFont typeface="+mj-lt"/>
              <a:buAutoNum type="alphaLcPeriod"/>
            </a:pPr>
            <a:r>
              <a:rPr lang="en-US" sz="2400" dirty="0"/>
              <a:t>P38.1, B95.4</a:t>
            </a:r>
          </a:p>
          <a:p>
            <a:pPr marL="914400" lvl="1" indent="-457200">
              <a:buFont typeface="+mj-lt"/>
              <a:buAutoNum type="alphaLcPeriod"/>
            </a:pPr>
            <a:r>
              <a:rPr lang="en-US" sz="2400" dirty="0"/>
              <a:t>L08.82, B95.61, B95.4</a:t>
            </a:r>
          </a:p>
          <a:p>
            <a:pPr marL="914400" lvl="1" indent="-457200">
              <a:buFont typeface="+mj-lt"/>
              <a:buAutoNum type="alphaLcPeriod"/>
            </a:pPr>
            <a:r>
              <a:rPr lang="en-US" sz="2400" dirty="0"/>
              <a:t>P38.9</a:t>
            </a:r>
          </a:p>
          <a:p>
            <a:pPr marL="914400" lvl="1" indent="-457200">
              <a:buFont typeface="+mj-lt"/>
              <a:buAutoNum type="alphaLcPeriod"/>
            </a:pPr>
            <a:r>
              <a:rPr lang="en-US" sz="2400" dirty="0"/>
              <a:t>P38.9, B95.61, B95.4</a:t>
            </a:r>
          </a:p>
        </p:txBody>
      </p:sp>
    </p:spTree>
    <p:extLst>
      <p:ext uri="{BB962C8B-B14F-4D97-AF65-F5344CB8AC3E}">
        <p14:creationId xmlns:p14="http://schemas.microsoft.com/office/powerpoint/2010/main" val="10095777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normAutofit/>
          </a:bodyPr>
          <a:lstStyle/>
          <a:p>
            <a:r>
              <a:rPr lang="en-US" dirty="0"/>
              <a:t>Case 7.40 Answer and Rationale</a:t>
            </a:r>
          </a:p>
        </p:txBody>
      </p:sp>
      <p:sp>
        <p:nvSpPr>
          <p:cNvPr id="3" name="Content Placeholder 2"/>
          <p:cNvSpPr>
            <a:spLocks noGrp="1"/>
          </p:cNvSpPr>
          <p:nvPr>
            <p:ph idx="1"/>
          </p:nvPr>
        </p:nvSpPr>
        <p:spPr>
          <a:xfrm>
            <a:off x="304800" y="1600200"/>
            <a:ext cx="8610600" cy="4114800"/>
          </a:xfrm>
        </p:spPr>
        <p:txBody>
          <a:bodyPr/>
          <a:lstStyle/>
          <a:p>
            <a:pPr>
              <a:buNone/>
            </a:pPr>
            <a:endParaRPr lang="en-US" sz="2400" b="1" dirty="0"/>
          </a:p>
          <a:p>
            <a:pPr marL="461963" indent="-461963">
              <a:buAutoNum type="alphaLcPeriod" startAt="4"/>
            </a:pPr>
            <a:r>
              <a:rPr lang="en-US" sz="2400" b="1" dirty="0"/>
              <a:t>P38.9, B95.61, B95.4</a:t>
            </a:r>
          </a:p>
          <a:p>
            <a:pPr marL="0" indent="0">
              <a:buNone/>
            </a:pPr>
            <a:r>
              <a:rPr lang="en-US" sz="2000" u="sng" dirty="0"/>
              <a:t>Rationale</a:t>
            </a:r>
            <a:r>
              <a:rPr lang="en-US" sz="2000" dirty="0"/>
              <a:t>: For code P38.9, the Alphabetic Index main term is Omphalitis. For code B95.61, the Alphabetic Index main term is Staphylococcus, </a:t>
            </a:r>
            <a:r>
              <a:rPr lang="en-US" sz="2000" dirty="0" err="1"/>
              <a:t>subterms</a:t>
            </a:r>
            <a:r>
              <a:rPr lang="en-US" sz="2000" dirty="0"/>
              <a:t> as cause of disease classified elsewhere, aureus. For code B95.4, the Alphabetic Index main term is Streptococcus, subterm specified NEC, as cause of disease classified elsewhere.</a:t>
            </a:r>
          </a:p>
          <a:p>
            <a:endParaRPr lang="en-US" sz="2800" dirty="0"/>
          </a:p>
        </p:txBody>
      </p:sp>
    </p:spTree>
    <p:extLst>
      <p:ext uri="{BB962C8B-B14F-4D97-AF65-F5344CB8AC3E}">
        <p14:creationId xmlns:p14="http://schemas.microsoft.com/office/powerpoint/2010/main" val="2464643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Chapter 7 Sections</a:t>
            </a:r>
          </a:p>
        </p:txBody>
      </p:sp>
      <p:sp>
        <p:nvSpPr>
          <p:cNvPr id="3" name="Content Placeholder 2"/>
          <p:cNvSpPr>
            <a:spLocks noGrp="1"/>
          </p:cNvSpPr>
          <p:nvPr>
            <p:ph idx="1"/>
          </p:nvPr>
        </p:nvSpPr>
        <p:spPr>
          <a:xfrm>
            <a:off x="304800" y="1600200"/>
            <a:ext cx="8610600" cy="4648200"/>
          </a:xfrm>
        </p:spPr>
        <p:txBody>
          <a:bodyPr/>
          <a:lstStyle/>
          <a:p>
            <a:r>
              <a:rPr lang="en-US" sz="2400" b="1" dirty="0"/>
              <a:t>7.1–7.3</a:t>
            </a:r>
            <a:r>
              <a:rPr lang="en-US" sz="2400" dirty="0"/>
              <a:t>	Disorders of the Blood and Blood-Forming 				Organs</a:t>
            </a:r>
            <a:endParaRPr lang="en-US" sz="2000" dirty="0"/>
          </a:p>
          <a:p>
            <a:r>
              <a:rPr lang="en-US" sz="2400" b="1" dirty="0"/>
              <a:t>7.4–7.10</a:t>
            </a:r>
            <a:r>
              <a:rPr lang="en-US" sz="2400" dirty="0"/>
              <a:t>	Disorders of the Cardiovascular System</a:t>
            </a:r>
          </a:p>
          <a:p>
            <a:r>
              <a:rPr lang="en-US" sz="2400" b="1" dirty="0"/>
              <a:t>7.11–7.13	</a:t>
            </a:r>
            <a:r>
              <a:rPr lang="en-US" sz="2400" dirty="0"/>
              <a:t>Disorders of the Digestive System</a:t>
            </a:r>
          </a:p>
          <a:p>
            <a:r>
              <a:rPr lang="en-US" sz="2400" b="1" dirty="0"/>
              <a:t>7.14–7.16	</a:t>
            </a:r>
            <a:r>
              <a:rPr lang="en-US" sz="2400" dirty="0"/>
              <a:t>Endocrine, Nutritional, and Metabolic Diseases 			and Immunity Disorders</a:t>
            </a:r>
          </a:p>
          <a:p>
            <a:r>
              <a:rPr lang="en-US" sz="2400" b="1" dirty="0"/>
              <a:t>7.17–7.20	</a:t>
            </a:r>
            <a:r>
              <a:rPr lang="en-US" sz="2400" dirty="0"/>
              <a:t>Disorders of the Genitourinary System</a:t>
            </a:r>
          </a:p>
          <a:p>
            <a:r>
              <a:rPr lang="en-US" sz="2400" b="1" dirty="0"/>
              <a:t>7.21–7.25	</a:t>
            </a:r>
            <a:r>
              <a:rPr lang="en-US" sz="2400" dirty="0"/>
              <a:t>Infectious Disease</a:t>
            </a:r>
          </a:p>
          <a:p>
            <a:r>
              <a:rPr lang="en-US" sz="2400" b="1" dirty="0"/>
              <a:t>7.26–7.28</a:t>
            </a:r>
            <a:r>
              <a:rPr lang="en-US" sz="2400" dirty="0"/>
              <a:t>	Behavioral Health Conditions</a:t>
            </a:r>
          </a:p>
          <a:p>
            <a:r>
              <a:rPr lang="en-US" sz="2400" b="1" dirty="0"/>
              <a:t>7.29–7.32</a:t>
            </a:r>
            <a:r>
              <a:rPr lang="en-US" sz="2400" dirty="0"/>
              <a:t>	Disorders of the Musculoskeletal System and 			Connective Tissue</a:t>
            </a:r>
          </a:p>
          <a:p>
            <a:endParaRPr lang="en-US" sz="2400" dirty="0"/>
          </a:p>
        </p:txBody>
      </p:sp>
    </p:spTree>
    <p:extLst>
      <p:ext uri="{BB962C8B-B14F-4D97-AF65-F5344CB8AC3E}">
        <p14:creationId xmlns:p14="http://schemas.microsoft.com/office/powerpoint/2010/main" val="27023445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7.45 </a:t>
            </a:r>
            <a:r>
              <a:rPr lang="en-US" sz="3200" dirty="0"/>
              <a:t>(Pediatric Conditions)</a:t>
            </a:r>
            <a:endParaRPr lang="en-US" dirty="0"/>
          </a:p>
        </p:txBody>
      </p:sp>
      <p:sp>
        <p:nvSpPr>
          <p:cNvPr id="4" name="Content Placeholder 2"/>
          <p:cNvSpPr>
            <a:spLocks noGrp="1"/>
          </p:cNvSpPr>
          <p:nvPr>
            <p:ph idx="1"/>
          </p:nvPr>
        </p:nvSpPr>
        <p:spPr>
          <a:xfrm>
            <a:off x="304800" y="1524000"/>
            <a:ext cx="8610600" cy="4114800"/>
          </a:xfrm>
        </p:spPr>
        <p:txBody>
          <a:bodyPr/>
          <a:lstStyle/>
          <a:p>
            <a:pPr marL="0">
              <a:spcBef>
                <a:spcPts val="0"/>
              </a:spcBef>
              <a:buNone/>
            </a:pPr>
            <a:r>
              <a:rPr lang="en-US" sz="2800" dirty="0"/>
              <a:t>Read through case 7.45 in the textbook and select the correct codes from the following:</a:t>
            </a:r>
          </a:p>
          <a:p>
            <a:pPr marL="914400" lvl="1" indent="-457200">
              <a:buFont typeface="+mj-lt"/>
              <a:buAutoNum type="alphaLcPeriod"/>
            </a:pPr>
            <a:r>
              <a:rPr lang="en-US" sz="2400" dirty="0"/>
              <a:t>C40.02, Q90.9, 0PB60ZX</a:t>
            </a:r>
          </a:p>
          <a:p>
            <a:pPr marL="914400" lvl="1" indent="-457200">
              <a:buFont typeface="+mj-lt"/>
              <a:buAutoNum type="alphaLcPeriod"/>
            </a:pPr>
            <a:r>
              <a:rPr lang="en-US" sz="2400" dirty="0"/>
              <a:t>C40.02, C41.3, C41.2, Q90.9, 0PB60ZZ, 0JH80XZ</a:t>
            </a:r>
          </a:p>
          <a:p>
            <a:pPr marL="914400" lvl="1" indent="-457200">
              <a:buFont typeface="+mj-lt"/>
              <a:buAutoNum type="alphaLcPeriod"/>
            </a:pPr>
            <a:r>
              <a:rPr lang="en-US" sz="2400" dirty="0"/>
              <a:t>C40.02, 0PB60ZZ, 0JH80XZ</a:t>
            </a:r>
          </a:p>
          <a:p>
            <a:pPr marL="914400" lvl="1" indent="-457200">
              <a:buFont typeface="+mj-lt"/>
              <a:buAutoNum type="alphaLcPeriod"/>
            </a:pPr>
            <a:r>
              <a:rPr lang="en-US" sz="2400" dirty="0"/>
              <a:t>C40.02, Q90.9, 0PB60ZX, 0JH80XZ</a:t>
            </a:r>
          </a:p>
        </p:txBody>
      </p:sp>
    </p:spTree>
    <p:extLst>
      <p:ext uri="{BB962C8B-B14F-4D97-AF65-F5344CB8AC3E}">
        <p14:creationId xmlns:p14="http://schemas.microsoft.com/office/powerpoint/2010/main" val="19540292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7.45 Answer and Rationale</a:t>
            </a:r>
          </a:p>
        </p:txBody>
      </p:sp>
      <p:sp>
        <p:nvSpPr>
          <p:cNvPr id="3" name="Content Placeholder 2"/>
          <p:cNvSpPr>
            <a:spLocks noGrp="1"/>
          </p:cNvSpPr>
          <p:nvPr>
            <p:ph idx="1"/>
          </p:nvPr>
        </p:nvSpPr>
        <p:spPr>
          <a:xfrm>
            <a:off x="304800" y="1447800"/>
            <a:ext cx="8610600" cy="4114800"/>
          </a:xfrm>
        </p:spPr>
        <p:txBody>
          <a:bodyPr/>
          <a:lstStyle/>
          <a:p>
            <a:pPr>
              <a:buNone/>
            </a:pPr>
            <a:r>
              <a:rPr lang="en-US" sz="2800" b="1" dirty="0"/>
              <a:t>d. C40.02, Q90.9, 0PB60ZX, 0JH80XZ</a:t>
            </a:r>
          </a:p>
          <a:p>
            <a:pPr marL="0" indent="0">
              <a:buNone/>
            </a:pPr>
            <a:r>
              <a:rPr lang="en-US" sz="2400" u="sng" dirty="0"/>
              <a:t>Rationale</a:t>
            </a:r>
            <a:r>
              <a:rPr lang="en-US" sz="2400" dirty="0"/>
              <a:t>: For code C40.02, the Alphabetic Index main term is Sarcoma, subterm Ewing’s—see Neoplasm, bone malignant; Neoplasm, bone, scapula, malignant primary. For code Q90.9, the Alphabetic Index main term is Down syndrome. For code 0PB60ZX, the Alphabetic Index main term is Excision, </a:t>
            </a:r>
            <a:r>
              <a:rPr lang="en-US" sz="2400" dirty="0" err="1"/>
              <a:t>subterms</a:t>
            </a:r>
            <a:r>
              <a:rPr lang="en-US" sz="2400" dirty="0"/>
              <a:t> Scapula, Left. For code 0JH80XZ, the Alphabetic Index main term is Insertion of device in, </a:t>
            </a:r>
            <a:r>
              <a:rPr lang="en-US" sz="2400" dirty="0" err="1"/>
              <a:t>subterms</a:t>
            </a:r>
            <a:r>
              <a:rPr lang="en-US" sz="2400" dirty="0"/>
              <a:t> Subcutaneous Tissue and Fascia, Abdomen.</a:t>
            </a:r>
          </a:p>
          <a:p>
            <a:endParaRPr lang="en-US" sz="2800" dirty="0"/>
          </a:p>
        </p:txBody>
      </p:sp>
    </p:spTree>
    <p:extLst>
      <p:ext uri="{BB962C8B-B14F-4D97-AF65-F5344CB8AC3E}">
        <p14:creationId xmlns:p14="http://schemas.microsoft.com/office/powerpoint/2010/main" val="40863257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fontScale="90000"/>
          </a:bodyPr>
          <a:lstStyle/>
          <a:p>
            <a:r>
              <a:rPr lang="en-US" dirty="0"/>
              <a:t>Case 7.46 </a:t>
            </a:r>
            <a:r>
              <a:rPr lang="en-US" sz="3200" dirty="0"/>
              <a:t>(Conditions of Pregnancy, Childbirth, and the Puerperium)</a:t>
            </a:r>
            <a:endParaRPr lang="en-US" dirty="0"/>
          </a:p>
        </p:txBody>
      </p:sp>
      <p:sp>
        <p:nvSpPr>
          <p:cNvPr id="4" name="Content Placeholder 2"/>
          <p:cNvSpPr>
            <a:spLocks noGrp="1"/>
          </p:cNvSpPr>
          <p:nvPr>
            <p:ph idx="1"/>
          </p:nvPr>
        </p:nvSpPr>
        <p:spPr>
          <a:xfrm>
            <a:off x="381000" y="1905000"/>
            <a:ext cx="8610600" cy="4114800"/>
          </a:xfrm>
        </p:spPr>
        <p:txBody>
          <a:bodyPr/>
          <a:lstStyle/>
          <a:p>
            <a:pPr marL="0">
              <a:spcBef>
                <a:spcPts val="0"/>
              </a:spcBef>
              <a:buNone/>
            </a:pPr>
            <a:r>
              <a:rPr lang="en-US" sz="2800" dirty="0"/>
              <a:t>Read through case 7.46 in the textbook and assign the following codes (assign POA indicator):</a:t>
            </a:r>
          </a:p>
          <a:p>
            <a:pPr marL="0">
              <a:spcBef>
                <a:spcPts val="0"/>
              </a:spcBef>
              <a:buNone/>
            </a:pPr>
            <a:endParaRPr lang="en-US" sz="2800" dirty="0"/>
          </a:p>
          <a:p>
            <a:pPr marL="457200" lvl="1">
              <a:spcBef>
                <a:spcPts val="0"/>
              </a:spcBef>
              <a:buNone/>
            </a:pPr>
            <a:r>
              <a:rPr lang="en-US" sz="2400" dirty="0"/>
              <a:t>ICD-10-CM Principal Diagnosis:</a:t>
            </a:r>
          </a:p>
          <a:p>
            <a:pPr marL="457200" lvl="1">
              <a:spcBef>
                <a:spcPts val="0"/>
              </a:spcBef>
              <a:buNone/>
            </a:pPr>
            <a:r>
              <a:rPr lang="en-US" sz="2400" dirty="0"/>
              <a:t>ICD-10-CM Additional Diagnoses:</a:t>
            </a:r>
          </a:p>
          <a:p>
            <a:pPr marL="457200" lvl="1">
              <a:spcBef>
                <a:spcPts val="0"/>
              </a:spcBef>
              <a:buNone/>
            </a:pPr>
            <a:r>
              <a:rPr lang="en-US" sz="2400" dirty="0"/>
              <a:t>ICD-10-PCS Procedure Code(s):</a:t>
            </a:r>
          </a:p>
        </p:txBody>
      </p:sp>
    </p:spTree>
    <p:extLst>
      <p:ext uri="{BB962C8B-B14F-4D97-AF65-F5344CB8AC3E}">
        <p14:creationId xmlns:p14="http://schemas.microsoft.com/office/powerpoint/2010/main" val="15599973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7.46 Answer and Rationale</a:t>
            </a:r>
          </a:p>
        </p:txBody>
      </p:sp>
      <p:sp>
        <p:nvSpPr>
          <p:cNvPr id="3" name="Content Placeholder 2"/>
          <p:cNvSpPr>
            <a:spLocks noGrp="1"/>
          </p:cNvSpPr>
          <p:nvPr>
            <p:ph idx="1"/>
          </p:nvPr>
        </p:nvSpPr>
        <p:spPr>
          <a:xfrm>
            <a:off x="304800" y="1524000"/>
            <a:ext cx="8610600" cy="4114800"/>
          </a:xfrm>
        </p:spPr>
        <p:txBody>
          <a:bodyPr>
            <a:normAutofit lnSpcReduction="10000"/>
          </a:bodyPr>
          <a:lstStyle/>
          <a:p>
            <a:pPr>
              <a:buNone/>
            </a:pPr>
            <a:r>
              <a:rPr lang="en-US" sz="2400" b="1" dirty="0"/>
              <a:t>ICD-10-CM Principal Diagnosis: O42.02-Y</a:t>
            </a:r>
          </a:p>
          <a:p>
            <a:pPr marL="0" indent="0">
              <a:buNone/>
            </a:pPr>
            <a:r>
              <a:rPr lang="en-US" sz="2400" b="1" dirty="0"/>
              <a:t>ICD-10-CM Additional Diagnoses: O62.1-N, O64.0XX0-Y, O66.41-N, O34.219-Y, O99.824-Y, Z37.0, Z3A.37-Y</a:t>
            </a:r>
          </a:p>
          <a:p>
            <a:pPr marL="0" indent="0">
              <a:buNone/>
            </a:pPr>
            <a:r>
              <a:rPr lang="en-US" sz="1800" u="sng" dirty="0"/>
              <a:t>Rationale</a:t>
            </a:r>
            <a:r>
              <a:rPr lang="en-US" sz="1800" dirty="0"/>
              <a:t>: The code for the premature rupture of membranes is sequenced as the principal diagnosis. Coding guideline I.C.15.b.4. states that when a delivery occurs, the principal diagnosis should correspond to the main circumstances or complication of the delivery (CMS 2020a). In case of cesarean delivery, the selection of the principal diagnosis should be the condition established after study that was responsible for the patient’s admission. If the patient was admitted with a condition that resulted in the performance of a cesarean procedure, that condition should be selected as the principal diagnosis. If the reason for the admission/encounter was unrelated to the condition resulting in the cesarean delivery, the condition related to the reason for the admission/encounter should be selected as the principal diagnosis.</a:t>
            </a:r>
            <a:endParaRPr lang="en-US" sz="2400" b="1" dirty="0"/>
          </a:p>
          <a:p>
            <a:pPr>
              <a:buNone/>
            </a:pPr>
            <a:r>
              <a:rPr lang="en-US" sz="2400" dirty="0"/>
              <a:t>(continued)</a:t>
            </a:r>
            <a:endParaRPr lang="en-US" sz="2400" b="1" dirty="0"/>
          </a:p>
          <a:p>
            <a:endParaRPr lang="en-US" sz="2800" dirty="0"/>
          </a:p>
        </p:txBody>
      </p:sp>
    </p:spTree>
    <p:extLst>
      <p:ext uri="{BB962C8B-B14F-4D97-AF65-F5344CB8AC3E}">
        <p14:creationId xmlns:p14="http://schemas.microsoft.com/office/powerpoint/2010/main" val="21198183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8763000" cy="4114800"/>
          </a:xfrm>
        </p:spPr>
        <p:txBody>
          <a:bodyPr/>
          <a:lstStyle/>
          <a:p>
            <a:pPr>
              <a:buNone/>
            </a:pPr>
            <a:r>
              <a:rPr lang="en-US" sz="2400" b="1" dirty="0"/>
              <a:t>ICD-10-PCS Codes: 10D00Z1, 3E033VJ</a:t>
            </a:r>
          </a:p>
          <a:p>
            <a:pPr marL="0" indent="0">
              <a:buNone/>
            </a:pPr>
            <a:r>
              <a:rPr lang="en-US" sz="2000" u="sng" dirty="0"/>
              <a:t>Rationale</a:t>
            </a:r>
            <a:r>
              <a:rPr lang="en-US" sz="2000" dirty="0"/>
              <a:t>: The cesarean section code comes from the Obstetrics section of</a:t>
            </a:r>
            <a:br>
              <a:rPr lang="en-US" sz="2000" dirty="0"/>
            </a:br>
            <a:r>
              <a:rPr lang="en-US" sz="2000" dirty="0"/>
              <a:t>ICD-10-PCS. Coding guideline C.1. states that procedures performed on the products of conception are coded to the Obstetrics section (CMS 2020b). The root operation for the cesarean section is Extraction, which is defined as pulling or stripping out or off all or a portion of a body party by the use of force. The root operation for the induction of labor with Pitocin is Introduction, which is defined as putting in or on a therapeutic, diagnostic, nutritional, physiological or prophylactic substance except blood or blood products.</a:t>
            </a:r>
          </a:p>
          <a:p>
            <a:endParaRPr lang="en-US" sz="2400" dirty="0"/>
          </a:p>
        </p:txBody>
      </p:sp>
      <p:sp>
        <p:nvSpPr>
          <p:cNvPr id="4" name="Title 1"/>
          <p:cNvSpPr>
            <a:spLocks noGrp="1"/>
          </p:cNvSpPr>
          <p:nvPr>
            <p:ph type="title"/>
          </p:nvPr>
        </p:nvSpPr>
        <p:spPr>
          <a:xfrm>
            <a:off x="152400" y="381000"/>
            <a:ext cx="8763000" cy="1143000"/>
          </a:xfrm>
        </p:spPr>
        <p:txBody>
          <a:bodyPr/>
          <a:lstStyle/>
          <a:p>
            <a:r>
              <a:rPr lang="en-US" dirty="0"/>
              <a:t>Case 7.46 Answer and Rationale </a:t>
            </a:r>
            <a:r>
              <a:rPr lang="en-US" sz="2400" i="1" dirty="0"/>
              <a:t>(continued)</a:t>
            </a:r>
            <a:endParaRPr lang="en-US" i="1" dirty="0"/>
          </a:p>
        </p:txBody>
      </p:sp>
    </p:spTree>
    <p:extLst>
      <p:ext uri="{BB962C8B-B14F-4D97-AF65-F5344CB8AC3E}">
        <p14:creationId xmlns:p14="http://schemas.microsoft.com/office/powerpoint/2010/main" val="29576840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normAutofit/>
          </a:bodyPr>
          <a:lstStyle/>
          <a:p>
            <a:r>
              <a:rPr lang="en-US" dirty="0"/>
              <a:t>Case 7.54 </a:t>
            </a:r>
            <a:r>
              <a:rPr lang="en-US" sz="3200" dirty="0"/>
              <a:t>(Disorders of the Respiratory System)</a:t>
            </a:r>
            <a:endParaRPr lang="en-US" dirty="0"/>
          </a:p>
        </p:txBody>
      </p:sp>
      <p:sp>
        <p:nvSpPr>
          <p:cNvPr id="4" name="Content Placeholder 2"/>
          <p:cNvSpPr>
            <a:spLocks noGrp="1"/>
          </p:cNvSpPr>
          <p:nvPr>
            <p:ph idx="1"/>
          </p:nvPr>
        </p:nvSpPr>
        <p:spPr>
          <a:xfrm>
            <a:off x="304800" y="1752600"/>
            <a:ext cx="8610600" cy="4114800"/>
          </a:xfrm>
        </p:spPr>
        <p:txBody>
          <a:bodyPr/>
          <a:lstStyle/>
          <a:p>
            <a:pPr marL="0">
              <a:spcBef>
                <a:spcPts val="0"/>
              </a:spcBef>
              <a:buNone/>
            </a:pPr>
            <a:r>
              <a:rPr lang="en-US" sz="2800" dirty="0"/>
              <a:t>Read through case 7.54 in the textbook and select the correct answer from the following codes:</a:t>
            </a:r>
          </a:p>
          <a:p>
            <a:pPr marL="914400" lvl="1" indent="-457200">
              <a:buFont typeface="+mj-lt"/>
              <a:buAutoNum type="alphaLcPeriod"/>
            </a:pPr>
            <a:r>
              <a:rPr lang="en-US" sz="2000" dirty="0"/>
              <a:t>J20.9, J84.10, I50.9</a:t>
            </a:r>
          </a:p>
          <a:p>
            <a:pPr marL="914400" lvl="1" indent="-457200">
              <a:buFont typeface="+mj-lt"/>
              <a:buAutoNum type="alphaLcPeriod"/>
            </a:pPr>
            <a:r>
              <a:rPr lang="en-US" sz="2000" dirty="0"/>
              <a:t>J44.1, I50.9</a:t>
            </a:r>
          </a:p>
          <a:p>
            <a:pPr marL="914400" lvl="1" indent="-457200">
              <a:buFont typeface="+mj-lt"/>
              <a:buAutoNum type="alphaLcPeriod"/>
            </a:pPr>
            <a:r>
              <a:rPr lang="en-US" sz="2000" dirty="0"/>
              <a:t>J44.1, J20.9, I50.9</a:t>
            </a:r>
          </a:p>
          <a:p>
            <a:pPr marL="914400" lvl="1" indent="-457200">
              <a:buFont typeface="+mj-lt"/>
              <a:buAutoNum type="alphaLcPeriod"/>
            </a:pPr>
            <a:r>
              <a:rPr lang="en-US" sz="2000" dirty="0"/>
              <a:t>I50.9, J20.9, J84.10</a:t>
            </a:r>
          </a:p>
        </p:txBody>
      </p:sp>
    </p:spTree>
    <p:extLst>
      <p:ext uri="{BB962C8B-B14F-4D97-AF65-F5344CB8AC3E}">
        <p14:creationId xmlns:p14="http://schemas.microsoft.com/office/powerpoint/2010/main" val="16138557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7.54 Answer and Rationale</a:t>
            </a:r>
          </a:p>
        </p:txBody>
      </p:sp>
      <p:sp>
        <p:nvSpPr>
          <p:cNvPr id="3" name="Content Placeholder 2"/>
          <p:cNvSpPr>
            <a:spLocks noGrp="1"/>
          </p:cNvSpPr>
          <p:nvPr>
            <p:ph idx="1"/>
          </p:nvPr>
        </p:nvSpPr>
        <p:spPr>
          <a:xfrm>
            <a:off x="304800" y="1600200"/>
            <a:ext cx="8610600" cy="4114800"/>
          </a:xfrm>
        </p:spPr>
        <p:txBody>
          <a:bodyPr/>
          <a:lstStyle/>
          <a:p>
            <a:pPr marL="461963" indent="-461963">
              <a:buAutoNum type="alphaLcPeriod"/>
            </a:pPr>
            <a:r>
              <a:rPr lang="en-US" sz="2800" b="1" dirty="0"/>
              <a:t>J20.9, J84.10, I50.9</a:t>
            </a:r>
          </a:p>
          <a:p>
            <a:pPr marL="0" indent="0">
              <a:buNone/>
            </a:pPr>
            <a:r>
              <a:rPr lang="en-US" sz="2400" u="sng" dirty="0"/>
              <a:t>Rationale</a:t>
            </a:r>
            <a:r>
              <a:rPr lang="en-US" sz="2400" dirty="0"/>
              <a:t>: For code J20.9, the Alphabetic Index main term is Bronchitis, subterm acute. For code J84.10, the Alphabetic Index main term is Fibrosis, subterm lung. For code I50.9, the Alphabetic Index main term is Failure, </a:t>
            </a:r>
            <a:r>
              <a:rPr lang="en-US" sz="2400" dirty="0" err="1"/>
              <a:t>subterms</a:t>
            </a:r>
            <a:r>
              <a:rPr lang="en-US" sz="2400" dirty="0"/>
              <a:t> heart, congestive.</a:t>
            </a:r>
          </a:p>
          <a:p>
            <a:endParaRPr lang="en-US" dirty="0"/>
          </a:p>
        </p:txBody>
      </p:sp>
    </p:spTree>
    <p:extLst>
      <p:ext uri="{BB962C8B-B14F-4D97-AF65-F5344CB8AC3E}">
        <p14:creationId xmlns:p14="http://schemas.microsoft.com/office/powerpoint/2010/main" val="37424857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lstStyle/>
          <a:p>
            <a:r>
              <a:rPr lang="en-US" dirty="0"/>
              <a:t>Case 7.61 </a:t>
            </a:r>
            <a:r>
              <a:rPr lang="en-US" sz="3200" dirty="0"/>
              <a:t>(Trauma and Poisoning)</a:t>
            </a:r>
            <a:endParaRPr lang="en-US" dirty="0"/>
          </a:p>
        </p:txBody>
      </p:sp>
      <p:sp>
        <p:nvSpPr>
          <p:cNvPr id="4" name="Content Placeholder 2"/>
          <p:cNvSpPr>
            <a:spLocks noGrp="1"/>
          </p:cNvSpPr>
          <p:nvPr>
            <p:ph idx="1"/>
          </p:nvPr>
        </p:nvSpPr>
        <p:spPr>
          <a:xfrm>
            <a:off x="228600" y="1600200"/>
            <a:ext cx="8610600" cy="4114800"/>
          </a:xfrm>
        </p:spPr>
        <p:txBody>
          <a:bodyPr/>
          <a:lstStyle/>
          <a:p>
            <a:pPr marL="0">
              <a:spcBef>
                <a:spcPts val="0"/>
              </a:spcBef>
              <a:buNone/>
            </a:pPr>
            <a:r>
              <a:rPr lang="en-US" dirty="0"/>
              <a:t>Read through case 7.61 in the textbook and select the correct answer from the following codes:</a:t>
            </a:r>
          </a:p>
          <a:p>
            <a:pPr marL="971550" lvl="2" indent="-514350">
              <a:spcBef>
                <a:spcPts val="0"/>
              </a:spcBef>
              <a:buFont typeface="+mj-lt"/>
              <a:buAutoNum type="alphaLcPeriod"/>
            </a:pPr>
            <a:r>
              <a:rPr lang="en-US" dirty="0"/>
              <a:t>S36.039A, S06.0X1A, V47.5XXA, Y92.411</a:t>
            </a:r>
          </a:p>
          <a:p>
            <a:pPr marL="971550" lvl="2" indent="-514350">
              <a:spcBef>
                <a:spcPts val="0"/>
              </a:spcBef>
              <a:buFont typeface="+mj-lt"/>
              <a:buAutoNum type="alphaLcPeriod"/>
            </a:pPr>
            <a:r>
              <a:rPr lang="en-US" dirty="0"/>
              <a:t>S36.039A, S06.0X2A, V47.6XXA, Y92.411, S22.32XZ</a:t>
            </a:r>
          </a:p>
          <a:p>
            <a:pPr marL="971550" lvl="2" indent="-514350">
              <a:spcBef>
                <a:spcPts val="0"/>
              </a:spcBef>
              <a:buFont typeface="+mj-lt"/>
              <a:buAutoNum type="alphaLcPeriod"/>
            </a:pPr>
            <a:r>
              <a:rPr lang="en-US" dirty="0"/>
              <a:t>S36.039A, S06.0X1A, V47.6XXA, Y92.411, S22.32XA</a:t>
            </a:r>
          </a:p>
          <a:p>
            <a:pPr marL="971550" lvl="2" indent="-514350">
              <a:spcBef>
                <a:spcPts val="0"/>
              </a:spcBef>
              <a:buFont typeface="+mj-lt"/>
              <a:buAutoNum type="alphaLcPeriod"/>
            </a:pPr>
            <a:r>
              <a:rPr lang="en-US" dirty="0"/>
              <a:t>S36.039A, S06.0X1A, V47.6XXA, Y92.411A</a:t>
            </a:r>
          </a:p>
        </p:txBody>
      </p:sp>
    </p:spTree>
    <p:extLst>
      <p:ext uri="{BB962C8B-B14F-4D97-AF65-F5344CB8AC3E}">
        <p14:creationId xmlns:p14="http://schemas.microsoft.com/office/powerpoint/2010/main" val="5773141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7.61 Answer and Rationale</a:t>
            </a:r>
          </a:p>
        </p:txBody>
      </p:sp>
      <p:sp>
        <p:nvSpPr>
          <p:cNvPr id="3" name="Content Placeholder 2"/>
          <p:cNvSpPr>
            <a:spLocks noGrp="1"/>
          </p:cNvSpPr>
          <p:nvPr>
            <p:ph idx="1"/>
          </p:nvPr>
        </p:nvSpPr>
        <p:spPr>
          <a:xfrm>
            <a:off x="228600" y="1676400"/>
            <a:ext cx="8610600" cy="4114800"/>
          </a:xfrm>
        </p:spPr>
        <p:txBody>
          <a:bodyPr/>
          <a:lstStyle/>
          <a:p>
            <a:pPr marL="461963" indent="-461963">
              <a:buAutoNum type="alphaLcPeriod" startAt="3"/>
              <a:tabLst>
                <a:tab pos="461963" algn="l"/>
              </a:tabLst>
            </a:pPr>
            <a:r>
              <a:rPr lang="en-US" sz="2400" b="1" dirty="0"/>
              <a:t>S36.039A, S06.0x1A, V47.6XXA, Y92.411, S22.32XA</a:t>
            </a:r>
          </a:p>
          <a:p>
            <a:pPr marL="0" indent="1588">
              <a:buNone/>
            </a:pPr>
            <a:r>
              <a:rPr lang="en-US" sz="2000" u="sng" dirty="0"/>
              <a:t>Rationale</a:t>
            </a:r>
            <a:r>
              <a:rPr lang="en-US" sz="2000" dirty="0"/>
              <a:t>: For code S36.039A, the Alphabetic Index main term is Laceration, subterm spleen. For code S06.0x1A, the Alphabetic Index main term is Concussion. For code V47.6XXA, the Alphabetic Index to External Causes main term Accident, subterms transport, car occupant, passenger, collision, stationary object. For code Y92.411, the Alphabetic Index to External Causes main term is Place of occurrence, subterm highway. For code S22.32XA, the Alphabetic Index main term is Fracture, subterm rib, choose left from tabular as chest x-ray confirms left rib.</a:t>
            </a:r>
          </a:p>
          <a:p>
            <a:endParaRPr lang="en-US" sz="2800" b="1" dirty="0"/>
          </a:p>
          <a:p>
            <a:endParaRPr lang="en-US" sz="2800" dirty="0"/>
          </a:p>
        </p:txBody>
      </p:sp>
    </p:spTree>
    <p:extLst>
      <p:ext uri="{BB962C8B-B14F-4D97-AF65-F5344CB8AC3E}">
        <p14:creationId xmlns:p14="http://schemas.microsoft.com/office/powerpoint/2010/main" val="2505304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Chapter 7 Sections </a:t>
            </a:r>
            <a:r>
              <a:rPr lang="en-US" i="1" dirty="0"/>
              <a:t>(continued)</a:t>
            </a:r>
          </a:p>
        </p:txBody>
      </p:sp>
      <p:sp>
        <p:nvSpPr>
          <p:cNvPr id="3" name="Content Placeholder 2"/>
          <p:cNvSpPr>
            <a:spLocks noGrp="1"/>
          </p:cNvSpPr>
          <p:nvPr>
            <p:ph idx="1"/>
          </p:nvPr>
        </p:nvSpPr>
        <p:spPr>
          <a:xfrm>
            <a:off x="304800" y="1600200"/>
            <a:ext cx="8610600" cy="4648200"/>
          </a:xfrm>
        </p:spPr>
        <p:txBody>
          <a:bodyPr/>
          <a:lstStyle/>
          <a:p>
            <a:r>
              <a:rPr lang="en-US" sz="2400" b="1" dirty="0"/>
              <a:t>7.33–7.37	</a:t>
            </a:r>
            <a:r>
              <a:rPr lang="en-US" sz="2400" dirty="0"/>
              <a:t>Neoplasms</a:t>
            </a:r>
          </a:p>
          <a:p>
            <a:r>
              <a:rPr lang="en-US" sz="2400" b="1" dirty="0"/>
              <a:t>7.38–7.39	</a:t>
            </a:r>
            <a:r>
              <a:rPr lang="en-US" sz="2400" dirty="0"/>
              <a:t>Disorders of the Nervous System and Sense 				Organs</a:t>
            </a:r>
          </a:p>
          <a:p>
            <a:r>
              <a:rPr lang="en-US" sz="2400" b="1" dirty="0"/>
              <a:t>7.40–7.43	</a:t>
            </a:r>
            <a:r>
              <a:rPr lang="en-US" sz="2400" dirty="0"/>
              <a:t>Newborn/Congenital Disorders</a:t>
            </a:r>
          </a:p>
          <a:p>
            <a:r>
              <a:rPr lang="en-US" sz="2400" b="1" dirty="0"/>
              <a:t>7.44–7.45	</a:t>
            </a:r>
            <a:r>
              <a:rPr lang="en-US" sz="2400" dirty="0"/>
              <a:t>Pediatric Conditions</a:t>
            </a:r>
          </a:p>
          <a:p>
            <a:r>
              <a:rPr lang="en-US" sz="2400" b="1" dirty="0"/>
              <a:t>7.46–7.49</a:t>
            </a:r>
            <a:r>
              <a:rPr lang="en-US" sz="2400" dirty="0"/>
              <a:t>	Conditions of Pregnancy, Childbirth, and the 			Puerperium</a:t>
            </a:r>
          </a:p>
          <a:p>
            <a:r>
              <a:rPr lang="en-US" sz="2400" b="1" dirty="0"/>
              <a:t>7.50–7.57</a:t>
            </a:r>
            <a:r>
              <a:rPr lang="en-US" sz="2400" dirty="0"/>
              <a:t>	Disorders of the Respiratory System</a:t>
            </a:r>
          </a:p>
          <a:p>
            <a:r>
              <a:rPr lang="en-US" sz="2400" b="1" dirty="0"/>
              <a:t>7.58–7.61</a:t>
            </a:r>
            <a:r>
              <a:rPr lang="en-US" sz="2400" dirty="0"/>
              <a:t>	Trauma and Poisoning</a:t>
            </a:r>
          </a:p>
        </p:txBody>
      </p:sp>
    </p:spTree>
    <p:extLst>
      <p:ext uri="{BB962C8B-B14F-4D97-AF65-F5344CB8AC3E}">
        <p14:creationId xmlns:p14="http://schemas.microsoft.com/office/powerpoint/2010/main" val="4142912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9" name="Rectangle 5"/>
          <p:cNvSpPr>
            <a:spLocks noGrp="1" noChangeArrowheads="1"/>
          </p:cNvSpPr>
          <p:nvPr>
            <p:ph type="title"/>
          </p:nvPr>
        </p:nvSpPr>
        <p:spPr>
          <a:xfrm>
            <a:off x="228600" y="457200"/>
            <a:ext cx="8610600" cy="1143000"/>
          </a:xfrm>
        </p:spPr>
        <p:txBody>
          <a:bodyPr>
            <a:normAutofit/>
          </a:bodyPr>
          <a:lstStyle/>
          <a:p>
            <a:r>
              <a:rPr lang="en-US" dirty="0"/>
              <a:t>Case 7.2 </a:t>
            </a:r>
            <a:r>
              <a:rPr lang="en-US" sz="3200" dirty="0"/>
              <a:t>(Disorders of the Blood and Blood-Forming Organs)</a:t>
            </a:r>
            <a:endParaRPr lang="en-US" dirty="0"/>
          </a:p>
        </p:txBody>
      </p:sp>
      <p:sp>
        <p:nvSpPr>
          <p:cNvPr id="154630" name="Rectangle 6"/>
          <p:cNvSpPr>
            <a:spLocks noGrp="1" noChangeArrowheads="1"/>
          </p:cNvSpPr>
          <p:nvPr>
            <p:ph idx="1"/>
          </p:nvPr>
        </p:nvSpPr>
        <p:spPr>
          <a:xfrm>
            <a:off x="304800" y="1752600"/>
            <a:ext cx="8610600" cy="4114800"/>
          </a:xfrm>
        </p:spPr>
        <p:txBody>
          <a:bodyPr/>
          <a:lstStyle/>
          <a:p>
            <a:pPr marL="0">
              <a:spcBef>
                <a:spcPts val="0"/>
              </a:spcBef>
              <a:buNone/>
            </a:pPr>
            <a:r>
              <a:rPr lang="en-US" sz="2800" dirty="0"/>
              <a:t>Read through case 7.2 in the textbook and assign the following codes (including the POA indicator):</a:t>
            </a:r>
          </a:p>
          <a:p>
            <a:pPr marL="457200" lvl="1">
              <a:spcBef>
                <a:spcPts val="0"/>
              </a:spcBef>
              <a:buNone/>
            </a:pPr>
            <a:endParaRPr lang="en-US" sz="2400" dirty="0"/>
          </a:p>
          <a:p>
            <a:pPr marL="457200" lvl="1">
              <a:spcBef>
                <a:spcPts val="0"/>
              </a:spcBef>
              <a:buNone/>
            </a:pPr>
            <a:r>
              <a:rPr lang="en-US" sz="2400" dirty="0"/>
              <a:t>ICD-10-CM Principal Diagnosis:</a:t>
            </a:r>
          </a:p>
          <a:p>
            <a:pPr marL="457200" lvl="1">
              <a:spcBef>
                <a:spcPts val="0"/>
              </a:spcBef>
              <a:buNone/>
            </a:pPr>
            <a:r>
              <a:rPr lang="en-US" sz="2400" dirty="0"/>
              <a:t>ICD-10-CM Additional Diagnoses:</a:t>
            </a:r>
          </a:p>
          <a:p>
            <a:pPr marL="457200" lvl="1">
              <a:spcBef>
                <a:spcPts val="0"/>
              </a:spcBef>
              <a:buNone/>
            </a:pPr>
            <a:r>
              <a:rPr lang="en-US" sz="2400" dirty="0"/>
              <a:t>ICD-10-PCS Procedure Code(s):</a:t>
            </a:r>
          </a:p>
        </p:txBody>
      </p:sp>
    </p:spTree>
    <p:extLst>
      <p:ext uri="{BB962C8B-B14F-4D97-AF65-F5344CB8AC3E}">
        <p14:creationId xmlns:p14="http://schemas.microsoft.com/office/powerpoint/2010/main" val="628059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609600"/>
            <a:ext cx="8763000" cy="1143000"/>
          </a:xfrm>
        </p:spPr>
        <p:txBody>
          <a:bodyPr/>
          <a:lstStyle/>
          <a:p>
            <a:r>
              <a:rPr lang="en-US" dirty="0"/>
              <a:t>Case 7.2 Answer and Rationale</a:t>
            </a:r>
          </a:p>
        </p:txBody>
      </p:sp>
      <p:sp>
        <p:nvSpPr>
          <p:cNvPr id="3" name="Content Placeholder 2"/>
          <p:cNvSpPr>
            <a:spLocks noGrp="1"/>
          </p:cNvSpPr>
          <p:nvPr>
            <p:ph idx="1"/>
          </p:nvPr>
        </p:nvSpPr>
        <p:spPr>
          <a:xfrm>
            <a:off x="152400" y="1600200"/>
            <a:ext cx="8610600" cy="4495800"/>
          </a:xfrm>
        </p:spPr>
        <p:txBody>
          <a:bodyPr/>
          <a:lstStyle/>
          <a:p>
            <a:pPr>
              <a:buNone/>
            </a:pPr>
            <a:r>
              <a:rPr lang="en-US" sz="2400" b="1" dirty="0"/>
              <a:t>ICD-10-CM Principal Diagnosis: D57.00-Y</a:t>
            </a:r>
          </a:p>
          <a:p>
            <a:pPr>
              <a:buNone/>
            </a:pPr>
            <a:r>
              <a:rPr lang="en-US" sz="2400" b="1" dirty="0"/>
              <a:t>ICD-10-CM Additional Diagnoses: R78.81-Y, B95.61-Y, N48.30-Y, J45.30-Y, K21.9-Y, K64.1-Y</a:t>
            </a:r>
          </a:p>
          <a:p>
            <a:pPr>
              <a:buNone/>
            </a:pPr>
            <a:r>
              <a:rPr lang="en-US" sz="2400" b="1" dirty="0"/>
              <a:t>ICD-10-PCS Procedures: 02HV33Z, B24BZZ4</a:t>
            </a:r>
          </a:p>
          <a:p>
            <a:pPr>
              <a:buNone/>
            </a:pPr>
            <a:endParaRPr lang="en-US" sz="2400" b="1" u="sng" dirty="0"/>
          </a:p>
          <a:p>
            <a:pPr>
              <a:buNone/>
            </a:pPr>
            <a:r>
              <a:rPr lang="en-US" sz="2400" i="1" dirty="0"/>
              <a:t>(continued)</a:t>
            </a:r>
          </a:p>
          <a:p>
            <a:pPr>
              <a:buNone/>
            </a:pPr>
            <a:endParaRPr lang="en-US" sz="2400" b="1" i="1" dirty="0"/>
          </a:p>
        </p:txBody>
      </p:sp>
    </p:spTree>
    <p:extLst>
      <p:ext uri="{BB962C8B-B14F-4D97-AF65-F5344CB8AC3E}">
        <p14:creationId xmlns:p14="http://schemas.microsoft.com/office/powerpoint/2010/main" val="2561542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752600"/>
            <a:ext cx="8610600" cy="4114800"/>
          </a:xfrm>
        </p:spPr>
        <p:txBody>
          <a:bodyPr>
            <a:normAutofit/>
          </a:bodyPr>
          <a:lstStyle/>
          <a:p>
            <a:pPr marL="0" indent="0">
              <a:buNone/>
            </a:pPr>
            <a:r>
              <a:rPr lang="en-US" sz="2000" u="sng" dirty="0"/>
              <a:t>ICD-10-CM Rationale</a:t>
            </a:r>
            <a:r>
              <a:rPr lang="en-US" sz="2000" dirty="0"/>
              <a:t>: The reason for the admission was the sickle cell pain crisis, which is the principal diagnosis. Pain is included in the code for sickle cell disease with crisis. Additional codes are also assigned for the Staphylococcus aureus bacteremia, priapism, mild persistent asthma, gastroesophageal reflux disease, and grade 2 hemorrhoids.</a:t>
            </a:r>
          </a:p>
          <a:p>
            <a:pPr>
              <a:buNone/>
            </a:pPr>
            <a:endParaRPr lang="en-US" sz="2000" dirty="0"/>
          </a:p>
          <a:p>
            <a:pPr marL="0" indent="0">
              <a:buNone/>
            </a:pPr>
            <a:r>
              <a:rPr lang="en-US" sz="2000" u="sng" dirty="0"/>
              <a:t>ICD-10-PCS Rationale</a:t>
            </a:r>
            <a:r>
              <a:rPr lang="en-US" sz="2000" dirty="0"/>
              <a:t>: The root operation for the PICC line is Insertion. Insertion is defined as putting in a nonbiological appliance that monitors, assists, performs, or prevents a physiological function but does not physically take the place of a body part. The correct fourth character for the PICC line is “V” for the superior vena cava. The code for the transesophageal echocardiogram of the heart and aorta is B24BZZ4. In the ICD-10-PCS Alphabetic Index the main term Echocardiogram states to see Ultrasonography, Heart B24.</a:t>
            </a:r>
            <a:endParaRPr lang="en-US" sz="2000" u="sng" dirty="0"/>
          </a:p>
          <a:p>
            <a:endParaRPr lang="en-US" sz="2400" dirty="0"/>
          </a:p>
        </p:txBody>
      </p:sp>
      <p:sp>
        <p:nvSpPr>
          <p:cNvPr id="4" name="Title 1"/>
          <p:cNvSpPr>
            <a:spLocks noGrp="1"/>
          </p:cNvSpPr>
          <p:nvPr>
            <p:ph type="title"/>
          </p:nvPr>
        </p:nvSpPr>
        <p:spPr>
          <a:xfrm>
            <a:off x="381001" y="701674"/>
            <a:ext cx="8662688" cy="891129"/>
          </a:xfrm>
        </p:spPr>
        <p:txBody>
          <a:bodyPr>
            <a:normAutofit/>
          </a:bodyPr>
          <a:lstStyle/>
          <a:p>
            <a:r>
              <a:rPr lang="en-US" dirty="0"/>
              <a:t>Case 7.2 Answer and Rationale </a:t>
            </a:r>
            <a:r>
              <a:rPr lang="en-US" sz="2800" i="1" dirty="0"/>
              <a:t>(continued)</a:t>
            </a:r>
            <a:endParaRPr lang="en-US" i="1" dirty="0"/>
          </a:p>
        </p:txBody>
      </p:sp>
    </p:spTree>
    <p:extLst>
      <p:ext uri="{BB962C8B-B14F-4D97-AF65-F5344CB8AC3E}">
        <p14:creationId xmlns:p14="http://schemas.microsoft.com/office/powerpoint/2010/main" val="3640642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fontScale="90000"/>
          </a:bodyPr>
          <a:lstStyle/>
          <a:p>
            <a:r>
              <a:rPr lang="en-US" dirty="0"/>
              <a:t>Case 7.4 </a:t>
            </a:r>
            <a:r>
              <a:rPr lang="en-US" sz="3200" dirty="0"/>
              <a:t>(Disorders of the Cardiovascular System)</a:t>
            </a:r>
            <a:endParaRPr lang="en-US" dirty="0"/>
          </a:p>
        </p:txBody>
      </p:sp>
      <p:sp>
        <p:nvSpPr>
          <p:cNvPr id="3" name="Content Placeholder 2"/>
          <p:cNvSpPr>
            <a:spLocks noGrp="1"/>
          </p:cNvSpPr>
          <p:nvPr>
            <p:ph idx="1"/>
          </p:nvPr>
        </p:nvSpPr>
        <p:spPr>
          <a:xfrm>
            <a:off x="228600" y="1828800"/>
            <a:ext cx="8686800" cy="4419600"/>
          </a:xfrm>
        </p:spPr>
        <p:txBody>
          <a:bodyPr/>
          <a:lstStyle/>
          <a:p>
            <a:pPr marL="0">
              <a:spcBef>
                <a:spcPts val="0"/>
              </a:spcBef>
              <a:buNone/>
            </a:pPr>
            <a:r>
              <a:rPr lang="en-US" sz="2400" dirty="0"/>
              <a:t>Read through case 7.4 in the textbook and select the correct codes for this admission:</a:t>
            </a:r>
          </a:p>
          <a:p>
            <a:pPr lvl="1" indent="-457200">
              <a:buFont typeface="+mj-lt"/>
              <a:buAutoNum type="alphaLcPeriod"/>
            </a:pPr>
            <a:r>
              <a:rPr lang="en-US" sz="1600" dirty="0"/>
              <a:t>I25.110, I25.710, I21.09, Z95.5, 021009W, 02100Z9, 06BP4ZZ, 5A1221Z, 4A023N7, B2151ZZ, B2111ZZ, B2131ZZ</a:t>
            </a:r>
          </a:p>
          <a:p>
            <a:pPr lvl="1" indent="-457200">
              <a:buFont typeface="+mj-lt"/>
              <a:buAutoNum type="alphaLcPeriod"/>
            </a:pPr>
            <a:r>
              <a:rPr lang="en-US" sz="1600" dirty="0"/>
              <a:t>I25.110, I25.710, I21.09, Z95.1, 021109W, 06BP4ZZ, 5A1221Z, 4A023N7, B2151ZZ, B2111ZZ, B2131ZZ</a:t>
            </a:r>
          </a:p>
          <a:p>
            <a:pPr lvl="1" indent="-457200">
              <a:buFont typeface="+mj-lt"/>
              <a:buAutoNum type="alphaLcPeriod"/>
            </a:pPr>
            <a:r>
              <a:rPr lang="en-US" sz="1600" dirty="0"/>
              <a:t>I25.110, I25.710, N20.0, I22.0, Z95.5, 021009W, 02100Z9, 06BP4ZZ, 5A1221A, 4A023N7, B2151ZZ, B2111ZZ, B2131ZZ</a:t>
            </a:r>
          </a:p>
          <a:p>
            <a:pPr lvl="1" indent="-457200">
              <a:buFont typeface="+mj-lt"/>
              <a:buAutoNum type="alphaLcPeriod"/>
            </a:pPr>
            <a:r>
              <a:rPr lang="en-US" sz="1600" dirty="0"/>
              <a:t>I25.110, I25.710, I25.2, Z95.5, Z95.1, 021009W, 02100Z9, 06BP4ZZ, 5A1221Z, 4A023N7, B21511Z, B2111ZZ, B2131ZZ</a:t>
            </a:r>
          </a:p>
          <a:p>
            <a:pPr>
              <a:buNone/>
            </a:pPr>
            <a:r>
              <a:rPr lang="en-US" sz="1800" dirty="0"/>
              <a:t>		</a:t>
            </a:r>
            <a:endParaRPr lang="en-US" sz="2400" dirty="0"/>
          </a:p>
        </p:txBody>
      </p:sp>
    </p:spTree>
    <p:extLst>
      <p:ext uri="{BB962C8B-B14F-4D97-AF65-F5344CB8AC3E}">
        <p14:creationId xmlns:p14="http://schemas.microsoft.com/office/powerpoint/2010/main" val="3787642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lstStyle/>
          <a:p>
            <a:r>
              <a:rPr lang="en-US" dirty="0"/>
              <a:t>Case 7.4 Answer</a:t>
            </a:r>
          </a:p>
        </p:txBody>
      </p:sp>
      <p:sp>
        <p:nvSpPr>
          <p:cNvPr id="3" name="Content Placeholder 2"/>
          <p:cNvSpPr>
            <a:spLocks noGrp="1"/>
          </p:cNvSpPr>
          <p:nvPr>
            <p:ph idx="1"/>
          </p:nvPr>
        </p:nvSpPr>
        <p:spPr>
          <a:xfrm>
            <a:off x="228600" y="1676400"/>
            <a:ext cx="8610600" cy="4572000"/>
          </a:xfrm>
        </p:spPr>
        <p:txBody>
          <a:bodyPr/>
          <a:lstStyle/>
          <a:p>
            <a:pPr>
              <a:buFont typeface="+mj-lt"/>
              <a:buAutoNum type="alphaLcPeriod"/>
            </a:pPr>
            <a:r>
              <a:rPr lang="en-US" sz="2400" b="1" dirty="0"/>
              <a:t> I25.110, I25.710, I21.09, Z95.5, 021009W, 02100Z9, 06BP4ZZ, 5A1221Z, 4A023N7, B2151ZZ, B2111ZZ, B2131ZZ</a:t>
            </a:r>
            <a:endParaRPr lang="en-US" sz="2400" b="1" i="1" dirty="0"/>
          </a:p>
          <a:p>
            <a:pPr>
              <a:buNone/>
            </a:pPr>
            <a:endParaRPr lang="en-US" sz="2400" dirty="0"/>
          </a:p>
          <a:p>
            <a:pPr marL="0" indent="0">
              <a:buNone/>
            </a:pPr>
            <a:r>
              <a:rPr lang="en-US" sz="2400" dirty="0"/>
              <a:t>Correct Answer. Z79.82 for long term aspirin use could also be added if physician documented that patient was on this medication on a regular basis.</a:t>
            </a:r>
          </a:p>
          <a:p>
            <a:pPr>
              <a:buNone/>
            </a:pPr>
            <a:endParaRPr lang="en-US" sz="2400" b="1" i="1" dirty="0"/>
          </a:p>
          <a:p>
            <a:pPr marL="0" indent="0">
              <a:buNone/>
            </a:pPr>
            <a:endParaRPr lang="en-US" sz="2400" dirty="0"/>
          </a:p>
        </p:txBody>
      </p:sp>
    </p:spTree>
    <p:extLst>
      <p:ext uri="{BB962C8B-B14F-4D97-AF65-F5344CB8AC3E}">
        <p14:creationId xmlns:p14="http://schemas.microsoft.com/office/powerpoint/2010/main" val="329548876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9_AHIMA_PPT (002)  -  Read-Only" id="{3189E171-7E68-495F-B9FB-1E0FF54B6AD1}" vid="{1BE3616C-C291-4173-ACBE-0A39BC6788B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Ch07.PPTs.CCW 2019 (AC201518)</Template>
  <TotalTime>8</TotalTime>
  <Words>2434</Words>
  <Application>Microsoft Office PowerPoint</Application>
  <PresentationFormat>On-screen Show (4:3)</PresentationFormat>
  <Paragraphs>220</Paragraphs>
  <Slides>38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Century Gothic</vt:lpstr>
      <vt:lpstr>Gotham Medium</vt:lpstr>
      <vt:lpstr>Office Theme</vt:lpstr>
      <vt:lpstr>Clinical Coding Workout 2020 Edition</vt:lpstr>
      <vt:lpstr>Chapter 7 Overview</vt:lpstr>
      <vt:lpstr>Chapter 7 Sections</vt:lpstr>
      <vt:lpstr>Chapter 7 Sections (continued)</vt:lpstr>
      <vt:lpstr>Case 7.2 (Disorders of the Blood and Blood-Forming Organs)</vt:lpstr>
      <vt:lpstr>Case 7.2 Answer and Rationale</vt:lpstr>
      <vt:lpstr>Case 7.2 Answer and Rationale (continued)</vt:lpstr>
      <vt:lpstr>Case 7.4 (Disorders of the Cardiovascular System)</vt:lpstr>
      <vt:lpstr>Case 7.4 Answer</vt:lpstr>
      <vt:lpstr>Case 7.11 (Disorders of the Digestive System)</vt:lpstr>
      <vt:lpstr>Case 7.11 Answer and Rationale</vt:lpstr>
      <vt:lpstr>Case 7.11 Answer and Rationale (continued)</vt:lpstr>
      <vt:lpstr>Case 7.15 (Endocrine, Nutritional, and Metabolic Diseases and Immunity Disorders)</vt:lpstr>
      <vt:lpstr>Case 7.15 Answer and Rationale</vt:lpstr>
      <vt:lpstr>Case 7.15 Answer and Rationale (continued)</vt:lpstr>
      <vt:lpstr>Case 7.19 (Disorders of the Genitourinary System)</vt:lpstr>
      <vt:lpstr>Case 7.19 Answer</vt:lpstr>
      <vt:lpstr>Case 7.23 (Infectious Disease)</vt:lpstr>
      <vt:lpstr>Case 7.23 Answer and Rationale</vt:lpstr>
      <vt:lpstr>Case 7.27 (Behavioral Health Conditions)</vt:lpstr>
      <vt:lpstr>Case 7.27 Answer and Rationale</vt:lpstr>
      <vt:lpstr>Case 7.29 (Disorders of the Musculoskeletal System and Connective Tissue)</vt:lpstr>
      <vt:lpstr>Case 7.29 Answer and Rationale</vt:lpstr>
      <vt:lpstr>Case 7.37 (Neoplasms)</vt:lpstr>
      <vt:lpstr>Case 7.37 Answer and Rationale</vt:lpstr>
      <vt:lpstr>Case 7.38 (Disorders of the Nervous System and Sense Organs)</vt:lpstr>
      <vt:lpstr>Case 7.38 Answer and Rationale</vt:lpstr>
      <vt:lpstr>Case 7.40 (Newborn/Congenital Disorders)</vt:lpstr>
      <vt:lpstr>Case 7.40 Answer and Rationale</vt:lpstr>
      <vt:lpstr>Case 7.45 (Pediatric Conditions)</vt:lpstr>
      <vt:lpstr>Case 7.45 Answer and Rationale</vt:lpstr>
      <vt:lpstr>Case 7.46 (Conditions of Pregnancy, Childbirth, and the Puerperium)</vt:lpstr>
      <vt:lpstr>Case 7.46 Answer and Rationale</vt:lpstr>
      <vt:lpstr>Case 7.46 Answer and Rationale (continued)</vt:lpstr>
      <vt:lpstr>Case 7.54 (Disorders of the Respiratory System)</vt:lpstr>
      <vt:lpstr>Case 7.54 Answer and Rationale</vt:lpstr>
      <vt:lpstr>Case 7.61 (Trauma and Poisoning)</vt:lpstr>
      <vt:lpstr>Case 7.61 Answer and Rationale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Coding Workout 2019 Edition</dc:title>
  <dc:creator>Kimberly Hooker</dc:creator>
  <cp:lastModifiedBy>Hilari Simmons</cp:lastModifiedBy>
  <cp:revision>3</cp:revision>
  <cp:lastPrinted>2018-12-07T14:38:18Z</cp:lastPrinted>
  <dcterms:created xsi:type="dcterms:W3CDTF">2018-12-17T20:47:43Z</dcterms:created>
  <dcterms:modified xsi:type="dcterms:W3CDTF">2020-04-30T16:07:00Z</dcterms:modified>
</cp:coreProperties>
</file>