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317" r:id="rId2"/>
    <p:sldId id="318" r:id="rId3"/>
    <p:sldId id="305" r:id="rId4"/>
    <p:sldId id="306" r:id="rId5"/>
    <p:sldId id="307" r:id="rId6"/>
    <p:sldId id="308" r:id="rId7"/>
    <p:sldId id="309" r:id="rId8"/>
    <p:sldId id="316" r:id="rId9"/>
    <p:sldId id="311" r:id="rId10"/>
    <p:sldId id="312" r:id="rId11"/>
    <p:sldId id="313" r:id="rId12"/>
    <p:sldId id="314" r:id="rId13"/>
    <p:sldId id="31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1DEFE5-9A2D-4E36-937C-EAF141483FB2}" v="1" dt="2019-07-31T00:00:06.2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06"/>
  </p:normalViewPr>
  <p:slideViewPr>
    <p:cSldViewPr snapToGrid="0" snapToObjects="1">
      <p:cViewPr varScale="1">
        <p:scale>
          <a:sx n="74" d="100"/>
          <a:sy n="74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Dionisio" userId="37d052d4be97a24f" providerId="LiveId" clId="{191DEFE5-9A2D-4E36-937C-EAF141483FB2}"/>
    <pc:docChg chg="modSld">
      <pc:chgData name="Michelle Dionisio" userId="37d052d4be97a24f" providerId="LiveId" clId="{191DEFE5-9A2D-4E36-937C-EAF141483FB2}" dt="2019-07-31T00:00:11.183" v="43" actId="20577"/>
      <pc:docMkLst>
        <pc:docMk/>
      </pc:docMkLst>
      <pc:sldChg chg="modSp">
        <pc:chgData name="Michelle Dionisio" userId="37d052d4be97a24f" providerId="LiveId" clId="{191DEFE5-9A2D-4E36-937C-EAF141483FB2}" dt="2019-07-30T23:57:30.678" v="38" actId="20577"/>
        <pc:sldMkLst>
          <pc:docMk/>
          <pc:sldMk cId="2687052061" sldId="307"/>
        </pc:sldMkLst>
        <pc:spChg chg="mod">
          <ac:chgData name="Michelle Dionisio" userId="37d052d4be97a24f" providerId="LiveId" clId="{191DEFE5-9A2D-4E36-937C-EAF141483FB2}" dt="2019-07-30T23:57:30.678" v="38" actId="20577"/>
          <ac:spMkLst>
            <pc:docMk/>
            <pc:sldMk cId="2687052061" sldId="307"/>
            <ac:spMk id="3" creationId="{00000000-0000-0000-0000-000000000000}"/>
          </ac:spMkLst>
        </pc:spChg>
      </pc:sldChg>
      <pc:sldChg chg="modSp">
        <pc:chgData name="Michelle Dionisio" userId="37d052d4be97a24f" providerId="LiveId" clId="{191DEFE5-9A2D-4E36-937C-EAF141483FB2}" dt="2019-07-30T23:58:36.201" v="39" actId="20577"/>
        <pc:sldMkLst>
          <pc:docMk/>
          <pc:sldMk cId="2515980594" sldId="313"/>
        </pc:sldMkLst>
        <pc:spChg chg="mod">
          <ac:chgData name="Michelle Dionisio" userId="37d052d4be97a24f" providerId="LiveId" clId="{191DEFE5-9A2D-4E36-937C-EAF141483FB2}" dt="2019-07-30T23:58:36.201" v="39" actId="20577"/>
          <ac:spMkLst>
            <pc:docMk/>
            <pc:sldMk cId="2515980594" sldId="313"/>
            <ac:spMk id="3" creationId="{00000000-0000-0000-0000-000000000000}"/>
          </ac:spMkLst>
        </pc:spChg>
      </pc:sldChg>
      <pc:sldChg chg="modSp">
        <pc:chgData name="Michelle Dionisio" userId="37d052d4be97a24f" providerId="LiveId" clId="{191DEFE5-9A2D-4E36-937C-EAF141483FB2}" dt="2019-07-31T00:00:11.183" v="43" actId="20577"/>
        <pc:sldMkLst>
          <pc:docMk/>
          <pc:sldMk cId="1026005403" sldId="315"/>
        </pc:sldMkLst>
        <pc:spChg chg="mod">
          <ac:chgData name="Michelle Dionisio" userId="37d052d4be97a24f" providerId="LiveId" clId="{191DEFE5-9A2D-4E36-937C-EAF141483FB2}" dt="2019-07-31T00:00:11.183" v="43" actId="20577"/>
          <ac:spMkLst>
            <pc:docMk/>
            <pc:sldMk cId="1026005403" sldId="315"/>
            <ac:spMk id="3" creationId="{00000000-0000-0000-0000-000000000000}"/>
          </ac:spMkLst>
        </pc:spChg>
      </pc:sldChg>
      <pc:sldChg chg="modSp">
        <pc:chgData name="Michelle Dionisio" userId="37d052d4be97a24f" providerId="LiveId" clId="{191DEFE5-9A2D-4E36-937C-EAF141483FB2}" dt="2019-07-30T23:55:51.840" v="3" actId="20577"/>
        <pc:sldMkLst>
          <pc:docMk/>
          <pc:sldMk cId="622952452" sldId="317"/>
        </pc:sldMkLst>
        <pc:spChg chg="mod">
          <ac:chgData name="Michelle Dionisio" userId="37d052d4be97a24f" providerId="LiveId" clId="{191DEFE5-9A2D-4E36-937C-EAF141483FB2}" dt="2019-07-30T23:55:51.840" v="3" actId="20577"/>
          <ac:spMkLst>
            <pc:docMk/>
            <pc:sldMk cId="622952452" sldId="317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0C3B2-E914-4C35-AAF4-56916BBBA60A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C5AC9-7916-4F28-9E29-E0353BBD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255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1F9C-9A02-4081-8DB1-9A390984D72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04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1F9C-9A02-4081-8DB1-9A390984D72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50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=""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2019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Clinical Coding Workout</a:t>
            </a:r>
            <a:br>
              <a:rPr lang="en-US" dirty="0"/>
            </a:br>
            <a:r>
              <a:rPr lang="en-US" dirty="0"/>
              <a:t>2020 Edition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Chapter 3:</a:t>
            </a:r>
          </a:p>
          <a:p>
            <a:r>
              <a:rPr lang="en-US" dirty="0"/>
              <a:t>HCPCS Level II Coding</a:t>
            </a:r>
          </a:p>
        </p:txBody>
      </p:sp>
    </p:spTree>
    <p:extLst>
      <p:ext uri="{BB962C8B-B14F-4D97-AF65-F5344CB8AC3E}">
        <p14:creationId xmlns:p14="http://schemas.microsoft.com/office/powerpoint/2010/main" val="622952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701674"/>
            <a:ext cx="8738888" cy="891129"/>
          </a:xfrm>
        </p:spPr>
        <p:txBody>
          <a:bodyPr>
            <a:normAutofit/>
          </a:bodyPr>
          <a:lstStyle/>
          <a:p>
            <a:r>
              <a:rPr lang="en-US" dirty="0"/>
              <a:t>Case 3.41 </a:t>
            </a:r>
            <a:r>
              <a:rPr lang="en-US" sz="3200" dirty="0"/>
              <a:t>(Durable Medical Equipment)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114800"/>
          </a:xfrm>
        </p:spPr>
        <p:txBody>
          <a:bodyPr/>
          <a:lstStyle/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dirty="0" err="1"/>
              <a:t>Eggcrate</a:t>
            </a:r>
            <a:r>
              <a:rPr lang="en-US" sz="2800" dirty="0"/>
              <a:t> dry pressure pad</a:t>
            </a:r>
          </a:p>
          <a:p>
            <a:pPr>
              <a:buNone/>
            </a:pPr>
            <a:r>
              <a:rPr lang="en-US" sz="2800" dirty="0"/>
              <a:t>HCPCS Level II Code(s): ____________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63999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701674"/>
            <a:ext cx="8738888" cy="891129"/>
          </a:xfrm>
        </p:spPr>
        <p:txBody>
          <a:bodyPr>
            <a:normAutofit/>
          </a:bodyPr>
          <a:lstStyle/>
          <a:p>
            <a:r>
              <a:rPr lang="en-US" dirty="0"/>
              <a:t>Case 3.41 Answer and Rationale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4648200"/>
          </a:xfrm>
        </p:spPr>
        <p:txBody>
          <a:bodyPr/>
          <a:lstStyle/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/>
              <a:t>E0199</a:t>
            </a:r>
          </a:p>
          <a:p>
            <a:pPr marL="0" indent="0">
              <a:buNone/>
            </a:pPr>
            <a:r>
              <a:rPr lang="en-US" sz="2800" u="sng" dirty="0"/>
              <a:t>Rationale</a:t>
            </a:r>
            <a:r>
              <a:rPr lang="en-US" sz="2800" dirty="0"/>
              <a:t>: Index Eggcrate dry pressure pad/mattress, resulting in codes E0184 or E0199. Review of both the available codes indicates that the appropriate code is E0199.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5980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701674"/>
            <a:ext cx="8738888" cy="891129"/>
          </a:xfrm>
        </p:spPr>
        <p:txBody>
          <a:bodyPr/>
          <a:lstStyle/>
          <a:p>
            <a:r>
              <a:rPr lang="en-US" dirty="0"/>
              <a:t>Case 3.50 </a:t>
            </a:r>
            <a:r>
              <a:rPr lang="en-US" sz="3200" dirty="0"/>
              <a:t>(Procedures/Services)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Direct hospital observation referral for a patient with diagnosis of congestive heart failure</a:t>
            </a:r>
          </a:p>
          <a:p>
            <a:pPr>
              <a:buNone/>
            </a:pPr>
            <a:r>
              <a:rPr lang="en-US" dirty="0"/>
              <a:t>HCPCS Level II Code(s): ____________	</a:t>
            </a:r>
          </a:p>
          <a:p>
            <a:pPr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12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01674"/>
            <a:ext cx="8815089" cy="891129"/>
          </a:xfrm>
        </p:spPr>
        <p:txBody>
          <a:bodyPr>
            <a:normAutofit/>
          </a:bodyPr>
          <a:lstStyle/>
          <a:p>
            <a:r>
              <a:rPr lang="en-US" dirty="0"/>
              <a:t>Case 3.50 Answer and Rationale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10600" cy="4114800"/>
          </a:xfrm>
        </p:spPr>
        <p:txBody>
          <a:bodyPr/>
          <a:lstStyle/>
          <a:p>
            <a:pPr>
              <a:buNone/>
            </a:pPr>
            <a:r>
              <a:rPr lang="en-US" b="1" dirty="0"/>
              <a:t>G0379</a:t>
            </a:r>
          </a:p>
          <a:p>
            <a:pPr marL="0" indent="0">
              <a:buNone/>
            </a:pPr>
            <a:r>
              <a:rPr lang="en-US" sz="2800" u="sng" dirty="0"/>
              <a:t>Rationale</a:t>
            </a:r>
            <a:r>
              <a:rPr lang="en-US" sz="2800" dirty="0"/>
              <a:t>: </a:t>
            </a:r>
            <a:r>
              <a:rPr lang="en-US" dirty="0"/>
              <a:t>Searching the 2020 HCPCS file using the term “observation” allows us to find G0379, </a:t>
            </a:r>
            <a:r>
              <a:rPr lang="en-US" i="1" dirty="0"/>
              <a:t>Direct admission of patient for hospital observation care</a:t>
            </a:r>
            <a:r>
              <a:rPr lang="en-US" dirty="0"/>
              <a:t>.  </a:t>
            </a:r>
            <a:r>
              <a:rPr lang="en-US" sz="2800" dirty="0"/>
              <a:t>G0379 should be reported when observation services are the result of a direct referral for observation care without an associated emergency room visit, hospital outpatient clinic visit, or critical care service on the day of initiation of observation services.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005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701674"/>
            <a:ext cx="8738888" cy="891129"/>
          </a:xfrm>
        </p:spPr>
        <p:txBody>
          <a:bodyPr/>
          <a:lstStyle/>
          <a:p>
            <a:r>
              <a:rPr lang="en-US" dirty="0"/>
              <a:t>Chapter 3 Overview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8610600" cy="4648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exercises in this chapter are designed to provide practice in assigning HCPCS Level II codes. 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109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83" y="701674"/>
            <a:ext cx="8692706" cy="891129"/>
          </a:xfrm>
        </p:spPr>
        <p:txBody>
          <a:bodyPr/>
          <a:lstStyle/>
          <a:p>
            <a:r>
              <a:rPr lang="en-US" dirty="0"/>
              <a:t>Chapter 3 Sections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10600" cy="4648200"/>
          </a:xfrm>
        </p:spPr>
        <p:txBody>
          <a:bodyPr/>
          <a:lstStyle/>
          <a:p>
            <a:r>
              <a:rPr lang="en-US" sz="2800" b="1" dirty="0"/>
              <a:t>3.1–3.13		</a:t>
            </a:r>
            <a:r>
              <a:rPr lang="en-US" sz="2800" dirty="0"/>
              <a:t>Drugs	     </a:t>
            </a:r>
          </a:p>
          <a:p>
            <a:r>
              <a:rPr lang="en-US" sz="2800" b="1" dirty="0"/>
              <a:t>3.14–3.23</a:t>
            </a:r>
            <a:r>
              <a:rPr lang="en-US" sz="2800" dirty="0"/>
              <a:t>		Supplies</a:t>
            </a:r>
          </a:p>
          <a:p>
            <a:r>
              <a:rPr lang="en-US" sz="2800" b="1" dirty="0"/>
              <a:t>3.24–3.33</a:t>
            </a:r>
            <a:r>
              <a:rPr lang="en-US" sz="2800" dirty="0"/>
              <a:t>		Ambulance</a:t>
            </a:r>
          </a:p>
          <a:p>
            <a:r>
              <a:rPr lang="en-US" sz="2800" b="1" dirty="0"/>
              <a:t>3.34–3.45</a:t>
            </a:r>
            <a:r>
              <a:rPr lang="en-US" sz="2800" dirty="0"/>
              <a:t>		Durable Medical Equipment</a:t>
            </a:r>
          </a:p>
          <a:p>
            <a:r>
              <a:rPr lang="en-US" sz="2800" b="1" dirty="0"/>
              <a:t>3.46–3.57	</a:t>
            </a:r>
            <a:r>
              <a:rPr lang="en-US" sz="2800" dirty="0"/>
              <a:t>	Procedures/Services</a:t>
            </a:r>
          </a:p>
        </p:txBody>
      </p:sp>
    </p:spTree>
    <p:extLst>
      <p:ext uri="{BB962C8B-B14F-4D97-AF65-F5344CB8AC3E}">
        <p14:creationId xmlns:p14="http://schemas.microsoft.com/office/powerpoint/2010/main" val="195916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9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610600" cy="1143000"/>
          </a:xfrm>
        </p:spPr>
        <p:txBody>
          <a:bodyPr/>
          <a:lstStyle/>
          <a:p>
            <a:r>
              <a:rPr lang="en-US" dirty="0"/>
              <a:t>Case 3.6 </a:t>
            </a:r>
            <a:r>
              <a:rPr lang="en-US" sz="3200" dirty="0"/>
              <a:t>(Drugs)</a:t>
            </a:r>
            <a:endParaRPr lang="en-US" dirty="0"/>
          </a:p>
        </p:txBody>
      </p:sp>
      <p:sp>
        <p:nvSpPr>
          <p:cNvPr id="154630" name="Rectangle 6"/>
          <p:cNvSpPr>
            <a:spLocks noGrp="1" noChangeArrowheads="1"/>
          </p:cNvSpPr>
          <p:nvPr>
            <p:ph idx="1"/>
          </p:nvPr>
        </p:nvSpPr>
        <p:spPr>
          <a:xfrm>
            <a:off x="228600" y="1828800"/>
            <a:ext cx="8610600" cy="4114800"/>
          </a:xfrm>
        </p:spPr>
        <p:txBody>
          <a:bodyPr/>
          <a:lstStyle/>
          <a:p>
            <a:pPr>
              <a:buNone/>
            </a:pPr>
            <a:r>
              <a:rPr lang="en-US" sz="2800" dirty="0"/>
              <a:t>Injection </a:t>
            </a:r>
            <a:r>
              <a:rPr lang="en-US" sz="2800" dirty="0" err="1"/>
              <a:t>RhoGam</a:t>
            </a:r>
            <a:r>
              <a:rPr lang="en-US" sz="2800" dirty="0"/>
              <a:t>,  300 mcg</a:t>
            </a:r>
          </a:p>
          <a:p>
            <a:pPr>
              <a:buNone/>
            </a:pPr>
            <a:r>
              <a:rPr lang="en-US" sz="2800" dirty="0"/>
              <a:t>HCPCS Level II Code(s):   ______________</a:t>
            </a:r>
          </a:p>
          <a:p>
            <a:pPr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87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01674"/>
            <a:ext cx="8738889" cy="891129"/>
          </a:xfrm>
        </p:spPr>
        <p:txBody>
          <a:bodyPr>
            <a:normAutofit/>
          </a:bodyPr>
          <a:lstStyle/>
          <a:p>
            <a:r>
              <a:rPr lang="en-US" dirty="0"/>
              <a:t>Case 3.6 Answer and Rationale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495800"/>
          </a:xfrm>
        </p:spPr>
        <p:txBody>
          <a:bodyPr/>
          <a:lstStyle/>
          <a:p>
            <a:pPr>
              <a:buNone/>
            </a:pPr>
            <a:r>
              <a:rPr lang="en-US" b="1" dirty="0"/>
              <a:t>J2790</a:t>
            </a:r>
          </a:p>
          <a:p>
            <a:pPr>
              <a:buNone/>
            </a:pPr>
            <a:r>
              <a:rPr lang="en-US" sz="2800" u="sng" dirty="0"/>
              <a:t>Rationale</a:t>
            </a:r>
            <a:r>
              <a:rPr lang="en-US" sz="2800" dirty="0"/>
              <a:t>: Using Table of Drugs, RhoGAM, see Rho(D) immune globulin, human</a:t>
            </a:r>
            <a:endParaRPr lang="en-US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87052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01674"/>
            <a:ext cx="8815088" cy="891129"/>
          </a:xfrm>
        </p:spPr>
        <p:txBody>
          <a:bodyPr/>
          <a:lstStyle/>
          <a:p>
            <a:r>
              <a:rPr lang="en-US" dirty="0"/>
              <a:t>Case 3.22 </a:t>
            </a:r>
            <a:r>
              <a:rPr lang="en-US" sz="3200" dirty="0"/>
              <a:t>(Supplies)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19600"/>
          </a:xfrm>
        </p:spPr>
        <p:txBody>
          <a:bodyPr/>
          <a:lstStyle/>
          <a:p>
            <a:pPr>
              <a:buNone/>
            </a:pPr>
            <a:r>
              <a:rPr lang="en-US" sz="2800" dirty="0"/>
              <a:t>Distilled water used with nebulizer, 1,000 mL</a:t>
            </a:r>
          </a:p>
          <a:p>
            <a:pPr>
              <a:buNone/>
            </a:pPr>
            <a:r>
              <a:rPr lang="en-US" sz="2800" dirty="0"/>
              <a:t>HCPCS Level II Code(s):   _____________	</a:t>
            </a:r>
          </a:p>
        </p:txBody>
      </p:sp>
    </p:spTree>
    <p:extLst>
      <p:ext uri="{BB962C8B-B14F-4D97-AF65-F5344CB8AC3E}">
        <p14:creationId xmlns:p14="http://schemas.microsoft.com/office/powerpoint/2010/main" val="1244766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81892"/>
            <a:ext cx="8738888" cy="1010912"/>
          </a:xfrm>
        </p:spPr>
        <p:txBody>
          <a:bodyPr>
            <a:normAutofit/>
          </a:bodyPr>
          <a:lstStyle/>
          <a:p>
            <a:r>
              <a:rPr lang="en-US" dirty="0"/>
              <a:t>Case 3.22 Answer and Rationale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4572000"/>
          </a:xfrm>
        </p:spPr>
        <p:txBody>
          <a:bodyPr/>
          <a:lstStyle/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/>
              <a:t>A7018</a:t>
            </a:r>
          </a:p>
          <a:p>
            <a:pPr>
              <a:buNone/>
            </a:pPr>
            <a:r>
              <a:rPr lang="en-US" sz="2800" u="sng" dirty="0"/>
              <a:t>Rationale</a:t>
            </a:r>
            <a:r>
              <a:rPr lang="en-US" sz="2800" dirty="0"/>
              <a:t>: Index Water, distilled (for nebulizer).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74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701674"/>
            <a:ext cx="8738888" cy="891129"/>
          </a:xfrm>
        </p:spPr>
        <p:txBody>
          <a:bodyPr/>
          <a:lstStyle/>
          <a:p>
            <a:r>
              <a:rPr lang="en-US" dirty="0"/>
              <a:t>Case 3.26 </a:t>
            </a:r>
            <a:r>
              <a:rPr lang="en-US" sz="3200" dirty="0"/>
              <a:t>(Ambulance)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6482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Ambulance transport services typically require two codes, one for the type of service provided and one to report:</a:t>
            </a:r>
            <a:endParaRPr lang="en-US" dirty="0"/>
          </a:p>
          <a:p>
            <a:pPr>
              <a:buNone/>
            </a:pPr>
            <a:r>
              <a:rPr lang="en-GB" dirty="0"/>
              <a:t>	a.	Time	</a:t>
            </a:r>
          </a:p>
          <a:p>
            <a:pPr indent="-1588">
              <a:buNone/>
            </a:pPr>
            <a:r>
              <a:rPr lang="en-GB" dirty="0"/>
              <a:t>b.	Fuel type</a:t>
            </a:r>
            <a:endParaRPr lang="en-US" dirty="0"/>
          </a:p>
          <a:p>
            <a:pPr>
              <a:buNone/>
            </a:pPr>
            <a:r>
              <a:rPr lang="en-GB" dirty="0"/>
              <a:t>	c.	Mileage</a:t>
            </a:r>
            <a:endParaRPr lang="en-US" dirty="0"/>
          </a:p>
          <a:p>
            <a:pPr>
              <a:buNone/>
            </a:pPr>
            <a:r>
              <a:rPr lang="en-GB" dirty="0"/>
              <a:t>	d.	</a:t>
            </a:r>
            <a:r>
              <a:rPr lang="en-US" dirty="0"/>
              <a:t>Number of healthcare professionals present during     transport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76183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01674"/>
            <a:ext cx="8738889" cy="891129"/>
          </a:xfrm>
        </p:spPr>
        <p:txBody>
          <a:bodyPr>
            <a:normAutofit/>
          </a:bodyPr>
          <a:lstStyle/>
          <a:p>
            <a:r>
              <a:rPr lang="en-US" dirty="0"/>
              <a:t>Case 3.26 Answer and Rationale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4648200"/>
          </a:xfrm>
        </p:spPr>
        <p:txBody>
          <a:bodyPr/>
          <a:lstStyle/>
          <a:p>
            <a:pPr>
              <a:buNone/>
            </a:pPr>
            <a:endParaRPr lang="en-US" b="1" dirty="0"/>
          </a:p>
          <a:p>
            <a:pPr marL="461963" indent="-461963">
              <a:buAutoNum type="alphaLcPeriod" startAt="3"/>
            </a:pPr>
            <a:r>
              <a:rPr lang="en-US" b="1" dirty="0"/>
              <a:t>Mileage</a:t>
            </a:r>
          </a:p>
          <a:p>
            <a:pPr marL="461963" indent="-461963">
              <a:buAutoNum type="alphaLcPeriod" startAt="3"/>
            </a:pPr>
            <a:endParaRPr lang="en-US" sz="1000" b="1" dirty="0"/>
          </a:p>
          <a:p>
            <a:pPr marL="0" indent="0">
              <a:buNone/>
            </a:pPr>
            <a:r>
              <a:rPr lang="en-US" sz="2800" u="sng" dirty="0"/>
              <a:t>Rationale</a:t>
            </a:r>
            <a:r>
              <a:rPr lang="en-US" sz="2800" dirty="0"/>
              <a:t>: Generally, each ambulance trip will require two lines of coding, one line for the service and one line for the mileage.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7329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9_AHIMA_PPT (002)  -  Read-Only" id="{52F5A79C-B532-4521-A581-E499CB086538}" vid="{30CB483B-CFA4-48DE-9BEA-2033A16311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Ch03.PPTs.CCW 2019 (AC201518)</Template>
  <TotalTime>13</TotalTime>
  <Words>318</Words>
  <Application>Microsoft Office PowerPoint</Application>
  <PresentationFormat>On-screen Show (4:3)</PresentationFormat>
  <Paragraphs>52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Gotham Medium</vt:lpstr>
      <vt:lpstr>Office Theme</vt:lpstr>
      <vt:lpstr>Clinical Coding Workout 2020 Edition</vt:lpstr>
      <vt:lpstr>Chapter 3 Overview</vt:lpstr>
      <vt:lpstr>Chapter 3 Sections</vt:lpstr>
      <vt:lpstr>Case 3.6 (Drugs)</vt:lpstr>
      <vt:lpstr>Case 3.6 Answer and Rationale</vt:lpstr>
      <vt:lpstr>Case 3.22 (Supplies)</vt:lpstr>
      <vt:lpstr>Case 3.22 Answer and Rationale</vt:lpstr>
      <vt:lpstr>Case 3.26 (Ambulance)</vt:lpstr>
      <vt:lpstr>Case 3.26 Answer and Rationale</vt:lpstr>
      <vt:lpstr>Case 3.41 (Durable Medical Equipment)</vt:lpstr>
      <vt:lpstr>Case 3.41 Answer and Rationale</vt:lpstr>
      <vt:lpstr>Case 3.50 (Procedures/Services)</vt:lpstr>
      <vt:lpstr>Case 3.50 Answer and Rationale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Coding Workout 2019 Edition</dc:title>
  <dc:creator>Kimberly Hooker</dc:creator>
  <cp:lastModifiedBy>Hilari Simmons</cp:lastModifiedBy>
  <cp:revision>3</cp:revision>
  <cp:lastPrinted>2018-12-07T14:38:18Z</cp:lastPrinted>
  <dcterms:created xsi:type="dcterms:W3CDTF">2018-12-17T20:22:39Z</dcterms:created>
  <dcterms:modified xsi:type="dcterms:W3CDTF">2020-04-30T16:03:40Z</dcterms:modified>
</cp:coreProperties>
</file>