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43"/>
  </p:handoutMasterIdLst>
  <p:sldIdLst>
    <p:sldId id="303" r:id="rId2"/>
    <p:sldId id="304" r:id="rId3"/>
    <p:sldId id="305" r:id="rId4"/>
    <p:sldId id="306" r:id="rId5"/>
    <p:sldId id="307" r:id="rId6"/>
    <p:sldId id="308"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706"/>
  </p:normalViewPr>
  <p:slideViewPr>
    <p:cSldViewPr snapToGrid="0" snapToObjects="1">
      <p:cViewPr varScale="1">
        <p:scale>
          <a:sx n="74" d="100"/>
          <a:sy n="74" d="100"/>
        </p:scale>
        <p:origin x="123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4/30/2020</a:t>
            </a:fld>
            <a:endParaRPr lang="en-US"/>
          </a:p>
        </p:txBody>
      </p:sp>
      <p:sp>
        <p:nvSpPr>
          <p:cNvPr id="4" name="Footer Placeholder 3">
            <a:extLst>
              <a:ext uri="{FF2B5EF4-FFF2-40B4-BE49-F238E27FC236}">
                <a16:creationId xmlns:a16="http://schemas.microsoft.com/office/drawing/2014/main" xmlns=""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xmlns=""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xmlns=""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xmlns=""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2019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xmlns=""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Clinical Coding Workout</a:t>
            </a:r>
            <a:br>
              <a:rPr lang="en-US" dirty="0"/>
            </a:br>
            <a:r>
              <a:rPr lang="en-US" dirty="0" smtClean="0"/>
              <a:t>2020 </a:t>
            </a:r>
            <a:r>
              <a:rPr lang="en-US" dirty="0"/>
              <a:t>Edition</a:t>
            </a:r>
          </a:p>
        </p:txBody>
      </p:sp>
      <p:sp>
        <p:nvSpPr>
          <p:cNvPr id="3" name="Subtitle 2"/>
          <p:cNvSpPr>
            <a:spLocks noGrp="1"/>
          </p:cNvSpPr>
          <p:nvPr>
            <p:ph type="subTitle" idx="1"/>
          </p:nvPr>
        </p:nvSpPr>
        <p:spPr/>
        <p:txBody>
          <a:bodyPr/>
          <a:lstStyle/>
          <a:p>
            <a:r>
              <a:rPr lang="en-US" b="1" dirty="0"/>
              <a:t>Chapter 2:</a:t>
            </a:r>
          </a:p>
          <a:p>
            <a:r>
              <a:rPr lang="en-US" dirty="0"/>
              <a:t>Basic Principles of CPT Coding</a:t>
            </a:r>
          </a:p>
        </p:txBody>
      </p:sp>
    </p:spTree>
    <p:extLst>
      <p:ext uri="{BB962C8B-B14F-4D97-AF65-F5344CB8AC3E}">
        <p14:creationId xmlns:p14="http://schemas.microsoft.com/office/powerpoint/2010/main" val="31301972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lstStyle/>
          <a:p>
            <a:r>
              <a:rPr lang="en-US" dirty="0"/>
              <a:t>Case 2.68 </a:t>
            </a:r>
            <a:r>
              <a:rPr lang="en-US" sz="3200" dirty="0"/>
              <a:t>(Integumentary System)</a:t>
            </a:r>
            <a:endParaRPr lang="en-US" dirty="0"/>
          </a:p>
        </p:txBody>
      </p:sp>
      <p:sp>
        <p:nvSpPr>
          <p:cNvPr id="3" name="Content Placeholder 2"/>
          <p:cNvSpPr>
            <a:spLocks noGrp="1"/>
          </p:cNvSpPr>
          <p:nvPr>
            <p:ph idx="1"/>
          </p:nvPr>
        </p:nvSpPr>
        <p:spPr>
          <a:xfrm>
            <a:off x="304800" y="1447800"/>
            <a:ext cx="8610600" cy="4114800"/>
          </a:xfrm>
        </p:spPr>
        <p:txBody>
          <a:bodyPr>
            <a:normAutofit lnSpcReduction="10000"/>
          </a:bodyPr>
          <a:lstStyle/>
          <a:p>
            <a:pPr marL="0">
              <a:spcBef>
                <a:spcPts val="0"/>
              </a:spcBef>
              <a:buNone/>
            </a:pPr>
            <a:endParaRPr lang="en-US" sz="2800" dirty="0"/>
          </a:p>
          <a:p>
            <a:pPr marL="0">
              <a:spcBef>
                <a:spcPts val="0"/>
              </a:spcBef>
              <a:buNone/>
            </a:pPr>
            <a:r>
              <a:rPr lang="en-US" sz="2800" dirty="0"/>
              <a:t>When lesions are excised from multiple sites, which of the following is the correct coding protocol?</a:t>
            </a:r>
          </a:p>
          <a:p>
            <a:pPr marL="857250" indent="-514350">
              <a:spcBef>
                <a:spcPts val="0"/>
              </a:spcBef>
              <a:buFont typeface="+mj-lt"/>
              <a:buAutoNum type="alphaLcPeriod"/>
            </a:pPr>
            <a:r>
              <a:rPr lang="en-US" sz="2800" dirty="0"/>
              <a:t>	Add all the dimensions and assign one code based on the total area</a:t>
            </a:r>
          </a:p>
          <a:p>
            <a:pPr marL="857250" indent="-514350">
              <a:buFont typeface="+mj-lt"/>
              <a:buAutoNum type="alphaLcPeriod"/>
            </a:pPr>
            <a:r>
              <a:rPr lang="en-US" sz="2800" dirty="0"/>
              <a:t>Code each lesion separately</a:t>
            </a:r>
          </a:p>
          <a:p>
            <a:pPr marL="857250" indent="-514350">
              <a:buFont typeface="+mj-lt"/>
              <a:buAutoNum type="alphaLcPeriod"/>
            </a:pPr>
            <a:r>
              <a:rPr lang="en-US" sz="2800" dirty="0"/>
              <a:t>Code only the largest lesion</a:t>
            </a:r>
          </a:p>
          <a:p>
            <a:pPr marL="857250" indent="-514350">
              <a:spcBef>
                <a:spcPts val="0"/>
              </a:spcBef>
              <a:buFont typeface="+mj-lt"/>
              <a:buAutoNum type="alphaLcPeriod"/>
            </a:pPr>
            <a:r>
              <a:rPr lang="en-US" sz="2800" dirty="0"/>
              <a:t>Add all the dimensions for each body part, such as arms, legs, and so on, and assign as many codes as there are body parts treated</a:t>
            </a:r>
          </a:p>
          <a:p>
            <a:endParaRPr lang="en-US" sz="2800" dirty="0"/>
          </a:p>
        </p:txBody>
      </p:sp>
    </p:spTree>
    <p:extLst>
      <p:ext uri="{BB962C8B-B14F-4D97-AF65-F5344CB8AC3E}">
        <p14:creationId xmlns:p14="http://schemas.microsoft.com/office/powerpoint/2010/main" val="40135468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2.68 Answer and Rationale</a:t>
            </a:r>
          </a:p>
        </p:txBody>
      </p:sp>
      <p:sp>
        <p:nvSpPr>
          <p:cNvPr id="3" name="Content Placeholder 2"/>
          <p:cNvSpPr>
            <a:spLocks noGrp="1"/>
          </p:cNvSpPr>
          <p:nvPr>
            <p:ph idx="1"/>
          </p:nvPr>
        </p:nvSpPr>
        <p:spPr>
          <a:xfrm>
            <a:off x="304800" y="1447800"/>
            <a:ext cx="8610600" cy="4648200"/>
          </a:xfrm>
        </p:spPr>
        <p:txBody>
          <a:bodyPr/>
          <a:lstStyle/>
          <a:p>
            <a:endParaRPr lang="en-US" b="1" dirty="0"/>
          </a:p>
          <a:p>
            <a:pPr>
              <a:buNone/>
            </a:pPr>
            <a:r>
              <a:rPr lang="en-US" b="1" dirty="0"/>
              <a:t>b.	Code each lesion separately. </a:t>
            </a:r>
          </a:p>
          <a:p>
            <a:pPr marL="0" indent="0">
              <a:buNone/>
            </a:pPr>
            <a:r>
              <a:rPr lang="en-US" sz="2800" u="sng" dirty="0"/>
              <a:t>Rationale</a:t>
            </a:r>
            <a:r>
              <a:rPr lang="en-US" sz="2800" dirty="0"/>
              <a:t>: Each lesion is coded separately. Dimensions are only added together when coding repair of wounds. See definitions preceding code 11400. The dimensions that determine the code are now composed of the size of the lesion plus the circumferential margins.</a:t>
            </a:r>
          </a:p>
          <a:p>
            <a:endParaRPr lang="en-US" sz="2800" dirty="0"/>
          </a:p>
        </p:txBody>
      </p:sp>
    </p:spTree>
    <p:extLst>
      <p:ext uri="{BB962C8B-B14F-4D97-AF65-F5344CB8AC3E}">
        <p14:creationId xmlns:p14="http://schemas.microsoft.com/office/powerpoint/2010/main" val="29683976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2.108 </a:t>
            </a:r>
            <a:r>
              <a:rPr lang="en-US" sz="3200" dirty="0"/>
              <a:t>(Musculoskeletal System)</a:t>
            </a:r>
            <a:endParaRPr lang="en-US" dirty="0"/>
          </a:p>
        </p:txBody>
      </p:sp>
      <p:sp>
        <p:nvSpPr>
          <p:cNvPr id="3" name="Content Placeholder 2"/>
          <p:cNvSpPr>
            <a:spLocks noGrp="1"/>
          </p:cNvSpPr>
          <p:nvPr>
            <p:ph idx="1"/>
          </p:nvPr>
        </p:nvSpPr>
        <p:spPr>
          <a:xfrm>
            <a:off x="304800" y="1524000"/>
            <a:ext cx="8610600" cy="4114800"/>
          </a:xfrm>
        </p:spPr>
        <p:txBody>
          <a:bodyPr>
            <a:normAutofit/>
          </a:bodyPr>
          <a:lstStyle/>
          <a:p>
            <a:pPr>
              <a:buNone/>
            </a:pPr>
            <a:endParaRPr lang="en-US" dirty="0"/>
          </a:p>
          <a:p>
            <a:pPr>
              <a:buNone/>
            </a:pPr>
            <a:r>
              <a:rPr lang="en-US" dirty="0"/>
              <a:t>Casting is separately reported:</a:t>
            </a:r>
          </a:p>
          <a:p>
            <a:pPr marL="857250" indent="-514350">
              <a:spcBef>
                <a:spcPts val="0"/>
              </a:spcBef>
              <a:buFont typeface="+mj-lt"/>
              <a:buAutoNum type="alphaLcPeriod"/>
            </a:pPr>
            <a:r>
              <a:rPr lang="en-US" dirty="0"/>
              <a:t>When  a cast is replaced for stabilization or for patient comfort, by a separate physician</a:t>
            </a:r>
          </a:p>
          <a:p>
            <a:pPr marL="857250" indent="-514350">
              <a:spcBef>
                <a:spcPts val="0"/>
              </a:spcBef>
              <a:buFont typeface="+mj-lt"/>
              <a:buAutoNum type="alphaLcPeriod"/>
            </a:pPr>
            <a:r>
              <a:rPr lang="en-US" dirty="0"/>
              <a:t>For initial application by a physician who does not perform the fracture care</a:t>
            </a:r>
          </a:p>
          <a:p>
            <a:pPr marL="857250" indent="-514350">
              <a:spcBef>
                <a:spcPts val="0"/>
              </a:spcBef>
              <a:buFont typeface="+mj-lt"/>
              <a:buAutoNum type="alphaLcPeriod"/>
            </a:pPr>
            <a:r>
              <a:rPr lang="en-US" dirty="0"/>
              <a:t>When recasting is done during fracture, follow-up</a:t>
            </a:r>
          </a:p>
          <a:p>
            <a:pPr marL="857250" indent="-514350">
              <a:buFont typeface="+mj-lt"/>
              <a:buAutoNum type="alphaLcPeriod"/>
            </a:pPr>
            <a:r>
              <a:rPr lang="en-US" dirty="0"/>
              <a:t>All of the above </a:t>
            </a:r>
          </a:p>
          <a:p>
            <a:pPr>
              <a:buNone/>
            </a:pPr>
            <a:r>
              <a:rPr lang="en-US" dirty="0"/>
              <a:t>	</a:t>
            </a:r>
          </a:p>
          <a:p>
            <a:endParaRPr lang="en-US" dirty="0"/>
          </a:p>
        </p:txBody>
      </p:sp>
    </p:spTree>
    <p:extLst>
      <p:ext uri="{BB962C8B-B14F-4D97-AF65-F5344CB8AC3E}">
        <p14:creationId xmlns:p14="http://schemas.microsoft.com/office/powerpoint/2010/main" val="20923191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a:bodyPr>
          <a:lstStyle/>
          <a:p>
            <a:r>
              <a:rPr lang="en-US" dirty="0"/>
              <a:t>Case 2.108 Answer and Rationale</a:t>
            </a:r>
          </a:p>
        </p:txBody>
      </p:sp>
      <p:sp>
        <p:nvSpPr>
          <p:cNvPr id="3" name="Content Placeholder 2"/>
          <p:cNvSpPr>
            <a:spLocks noGrp="1"/>
          </p:cNvSpPr>
          <p:nvPr>
            <p:ph idx="1"/>
          </p:nvPr>
        </p:nvSpPr>
        <p:spPr>
          <a:xfrm>
            <a:off x="228600" y="1676400"/>
            <a:ext cx="8610600" cy="4114800"/>
          </a:xfrm>
        </p:spPr>
        <p:txBody>
          <a:bodyPr/>
          <a:lstStyle/>
          <a:p>
            <a:pPr>
              <a:buNone/>
            </a:pPr>
            <a:r>
              <a:rPr lang="en-US" b="1" dirty="0"/>
              <a:t>d.	All of the above </a:t>
            </a:r>
          </a:p>
          <a:p>
            <a:pPr marL="0" indent="0">
              <a:buNone/>
            </a:pPr>
            <a:r>
              <a:rPr lang="en-US" sz="2800" u="sng" dirty="0"/>
              <a:t>Rationale</a:t>
            </a:r>
            <a:r>
              <a:rPr lang="en-US" sz="2800" dirty="0"/>
              <a:t>: Casting is reported in all the listed circumstances. See instructional note for application of casts and strapping preceding code 29000. </a:t>
            </a:r>
          </a:p>
          <a:p>
            <a:endParaRPr lang="en-US" dirty="0"/>
          </a:p>
        </p:txBody>
      </p:sp>
    </p:spTree>
    <p:extLst>
      <p:ext uri="{BB962C8B-B14F-4D97-AF65-F5344CB8AC3E}">
        <p14:creationId xmlns:p14="http://schemas.microsoft.com/office/powerpoint/2010/main" val="38066120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lstStyle/>
          <a:p>
            <a:r>
              <a:rPr lang="en-US" dirty="0"/>
              <a:t>Case 2.145 </a:t>
            </a:r>
            <a:r>
              <a:rPr lang="en-US" sz="3200" dirty="0"/>
              <a:t>(Respiratory System)</a:t>
            </a:r>
            <a:endParaRPr lang="en-US" dirty="0"/>
          </a:p>
        </p:txBody>
      </p:sp>
      <p:sp>
        <p:nvSpPr>
          <p:cNvPr id="4" name="Content Placeholder 2"/>
          <p:cNvSpPr>
            <a:spLocks noGrp="1"/>
          </p:cNvSpPr>
          <p:nvPr>
            <p:ph idx="1"/>
          </p:nvPr>
        </p:nvSpPr>
        <p:spPr/>
        <p:txBody>
          <a:bodyPr/>
          <a:lstStyle/>
          <a:p>
            <a:pPr marL="0" indent="0">
              <a:spcBef>
                <a:spcPts val="0"/>
              </a:spcBef>
              <a:buNone/>
            </a:pPr>
            <a:r>
              <a:rPr lang="en-US" dirty="0"/>
              <a:t>Thoracotomy with removal of foreign body in the lung</a:t>
            </a:r>
          </a:p>
          <a:p>
            <a:pPr>
              <a:buNone/>
            </a:pPr>
            <a:r>
              <a:rPr lang="en-US" dirty="0"/>
              <a:t>CPT Code(s): 	 ______________</a:t>
            </a:r>
          </a:p>
          <a:p>
            <a:endParaRPr lang="en-US" dirty="0"/>
          </a:p>
        </p:txBody>
      </p:sp>
    </p:spTree>
    <p:extLst>
      <p:ext uri="{BB962C8B-B14F-4D97-AF65-F5344CB8AC3E}">
        <p14:creationId xmlns:p14="http://schemas.microsoft.com/office/powerpoint/2010/main" val="33250870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345" y="701674"/>
            <a:ext cx="8600343" cy="891129"/>
          </a:xfrm>
        </p:spPr>
        <p:txBody>
          <a:bodyPr>
            <a:normAutofit/>
          </a:bodyPr>
          <a:lstStyle/>
          <a:p>
            <a:r>
              <a:rPr lang="en-US" dirty="0"/>
              <a:t>Case 2.145 Answer and Rationale</a:t>
            </a:r>
          </a:p>
        </p:txBody>
      </p:sp>
      <p:sp>
        <p:nvSpPr>
          <p:cNvPr id="3" name="Content Placeholder 2"/>
          <p:cNvSpPr>
            <a:spLocks noGrp="1"/>
          </p:cNvSpPr>
          <p:nvPr>
            <p:ph idx="1"/>
          </p:nvPr>
        </p:nvSpPr>
        <p:spPr>
          <a:xfrm>
            <a:off x="304800" y="1828800"/>
            <a:ext cx="8610600" cy="4114800"/>
          </a:xfrm>
        </p:spPr>
        <p:txBody>
          <a:bodyPr/>
          <a:lstStyle/>
          <a:p>
            <a:pPr>
              <a:buNone/>
            </a:pPr>
            <a:r>
              <a:rPr lang="en-US" b="1" dirty="0"/>
              <a:t>32151</a:t>
            </a:r>
          </a:p>
          <a:p>
            <a:pPr marL="0" indent="0">
              <a:buNone/>
            </a:pPr>
            <a:r>
              <a:rPr lang="en-US" sz="2800" u="sng" dirty="0"/>
              <a:t>Rationale</a:t>
            </a:r>
            <a:r>
              <a:rPr lang="en-US" sz="2800" dirty="0"/>
              <a:t>: Index term Thoracotomy, removal, foreign body, intrapulmonary.</a:t>
            </a:r>
            <a:endParaRPr lang="en-US" dirty="0"/>
          </a:p>
          <a:p>
            <a:endParaRPr lang="en-US" dirty="0"/>
          </a:p>
        </p:txBody>
      </p:sp>
    </p:spTree>
    <p:extLst>
      <p:ext uri="{BB962C8B-B14F-4D97-AF65-F5344CB8AC3E}">
        <p14:creationId xmlns:p14="http://schemas.microsoft.com/office/powerpoint/2010/main" val="17454233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873" y="701674"/>
            <a:ext cx="8618815" cy="891129"/>
          </a:xfrm>
        </p:spPr>
        <p:txBody>
          <a:bodyPr>
            <a:normAutofit/>
          </a:bodyPr>
          <a:lstStyle/>
          <a:p>
            <a:r>
              <a:rPr lang="en-US" dirty="0"/>
              <a:t>Case 2.152 </a:t>
            </a:r>
            <a:r>
              <a:rPr lang="en-US" sz="3200" dirty="0"/>
              <a:t>(Cardiovascular System)</a:t>
            </a:r>
            <a:endParaRPr lang="en-US" dirty="0"/>
          </a:p>
        </p:txBody>
      </p:sp>
      <p:sp>
        <p:nvSpPr>
          <p:cNvPr id="3" name="Content Placeholder 2"/>
          <p:cNvSpPr>
            <a:spLocks noGrp="1"/>
          </p:cNvSpPr>
          <p:nvPr>
            <p:ph idx="1"/>
          </p:nvPr>
        </p:nvSpPr>
        <p:spPr>
          <a:xfrm>
            <a:off x="304800" y="1524000"/>
            <a:ext cx="8610600" cy="4114800"/>
          </a:xfrm>
        </p:spPr>
        <p:txBody>
          <a:bodyPr>
            <a:normAutofit/>
          </a:bodyPr>
          <a:lstStyle/>
          <a:p>
            <a:pPr>
              <a:buNone/>
            </a:pPr>
            <a:r>
              <a:rPr lang="en-US" dirty="0"/>
              <a:t>When coding a selective catheterization, how are </a:t>
            </a:r>
          </a:p>
          <a:p>
            <a:pPr>
              <a:buNone/>
            </a:pPr>
            <a:r>
              <a:rPr lang="en-US" dirty="0"/>
              <a:t>codes assigned?</a:t>
            </a:r>
          </a:p>
          <a:p>
            <a:pPr>
              <a:buNone/>
            </a:pPr>
            <a:r>
              <a:rPr lang="en-US" dirty="0"/>
              <a:t>	a.	One code for each vessel entered</a:t>
            </a:r>
          </a:p>
          <a:p>
            <a:pPr>
              <a:buNone/>
            </a:pPr>
            <a:r>
              <a:rPr lang="en-US" dirty="0"/>
              <a:t>	b.	One code for the point of entry vessel</a:t>
            </a:r>
          </a:p>
          <a:p>
            <a:pPr>
              <a:buNone/>
            </a:pPr>
            <a:r>
              <a:rPr lang="en-US" dirty="0"/>
              <a:t>	c.	One code for the final vessel entered </a:t>
            </a:r>
          </a:p>
          <a:p>
            <a:pPr>
              <a:spcBef>
                <a:spcPts val="0"/>
              </a:spcBef>
              <a:buNone/>
            </a:pPr>
            <a:r>
              <a:rPr lang="en-US" dirty="0"/>
              <a:t>	d.	One code for the vessel of entry and one for </a:t>
            </a:r>
          </a:p>
          <a:p>
            <a:pPr>
              <a:spcBef>
                <a:spcPts val="0"/>
              </a:spcBef>
              <a:buNone/>
            </a:pPr>
            <a:r>
              <a:rPr lang="en-US" dirty="0"/>
              <a:t>           the final vessel, with intervening vessels not </a:t>
            </a:r>
          </a:p>
          <a:p>
            <a:pPr>
              <a:spcBef>
                <a:spcPts val="0"/>
              </a:spcBef>
              <a:buNone/>
            </a:pPr>
            <a:r>
              <a:rPr lang="en-US"/>
              <a:t>           coded</a:t>
            </a:r>
            <a:endParaRPr lang="en-US" dirty="0"/>
          </a:p>
        </p:txBody>
      </p:sp>
    </p:spTree>
    <p:extLst>
      <p:ext uri="{BB962C8B-B14F-4D97-AF65-F5344CB8AC3E}">
        <p14:creationId xmlns:p14="http://schemas.microsoft.com/office/powerpoint/2010/main" val="3991910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a:bodyPr>
          <a:lstStyle/>
          <a:p>
            <a:r>
              <a:rPr lang="en-US" dirty="0"/>
              <a:t>Case 2.152 Answer and Rationale</a:t>
            </a:r>
          </a:p>
        </p:txBody>
      </p:sp>
      <p:sp>
        <p:nvSpPr>
          <p:cNvPr id="3" name="Content Placeholder 2"/>
          <p:cNvSpPr>
            <a:spLocks noGrp="1"/>
          </p:cNvSpPr>
          <p:nvPr>
            <p:ph idx="1"/>
          </p:nvPr>
        </p:nvSpPr>
        <p:spPr>
          <a:xfrm>
            <a:off x="228600" y="1600200"/>
            <a:ext cx="8610600" cy="4114800"/>
          </a:xfrm>
        </p:spPr>
        <p:txBody>
          <a:bodyPr/>
          <a:lstStyle/>
          <a:p>
            <a:pPr>
              <a:buNone/>
            </a:pPr>
            <a:r>
              <a:rPr lang="en-US" b="1" dirty="0"/>
              <a:t>c.		One code for the final vessel entered </a:t>
            </a:r>
          </a:p>
          <a:p>
            <a:pPr marL="0" indent="0">
              <a:buNone/>
              <a:tabLst>
                <a:tab pos="55563" algn="l"/>
              </a:tabLst>
            </a:pPr>
            <a:r>
              <a:rPr lang="en-US" sz="2800" u="sng" dirty="0"/>
              <a:t>Rationale</a:t>
            </a:r>
            <a:r>
              <a:rPr lang="en-US" sz="2800" dirty="0"/>
              <a:t>: The only vessel coded is the final vessel entered. See instructional note preceding code 36000. Intermediate steps along the way are not reported. </a:t>
            </a:r>
          </a:p>
          <a:p>
            <a:endParaRPr lang="en-US" sz="2800" dirty="0"/>
          </a:p>
        </p:txBody>
      </p:sp>
    </p:spTree>
    <p:extLst>
      <p:ext uri="{BB962C8B-B14F-4D97-AF65-F5344CB8AC3E}">
        <p14:creationId xmlns:p14="http://schemas.microsoft.com/office/powerpoint/2010/main" val="533896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01674"/>
            <a:ext cx="8738889" cy="891129"/>
          </a:xfrm>
        </p:spPr>
        <p:txBody>
          <a:bodyPr/>
          <a:lstStyle/>
          <a:p>
            <a:r>
              <a:rPr lang="en-US" dirty="0"/>
              <a:t>Case 2.177 </a:t>
            </a:r>
            <a:r>
              <a:rPr lang="en-US" sz="3200" dirty="0"/>
              <a:t>(Digestive System)</a:t>
            </a:r>
            <a:endParaRPr lang="en-US" dirty="0"/>
          </a:p>
        </p:txBody>
      </p:sp>
      <p:sp>
        <p:nvSpPr>
          <p:cNvPr id="4" name="Content Placeholder 2"/>
          <p:cNvSpPr>
            <a:spLocks noGrp="1"/>
          </p:cNvSpPr>
          <p:nvPr>
            <p:ph idx="1"/>
          </p:nvPr>
        </p:nvSpPr>
        <p:spPr>
          <a:xfrm>
            <a:off x="304800" y="1676400"/>
            <a:ext cx="8610600" cy="4114800"/>
          </a:xfrm>
        </p:spPr>
        <p:txBody>
          <a:bodyPr/>
          <a:lstStyle/>
          <a:p>
            <a:pPr marL="0" indent="0">
              <a:buNone/>
            </a:pPr>
            <a:r>
              <a:rPr lang="en-US" dirty="0"/>
              <a:t>Upper gastrointestinal endoscopy with biopsy of lesion of esophagus</a:t>
            </a:r>
          </a:p>
          <a:p>
            <a:pPr>
              <a:buNone/>
            </a:pPr>
            <a:r>
              <a:rPr lang="en-US" dirty="0"/>
              <a:t>CPT Code(s): 	_________________</a:t>
            </a:r>
          </a:p>
        </p:txBody>
      </p:sp>
    </p:spTree>
    <p:extLst>
      <p:ext uri="{BB962C8B-B14F-4D97-AF65-F5344CB8AC3E}">
        <p14:creationId xmlns:p14="http://schemas.microsoft.com/office/powerpoint/2010/main" val="17073463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01674"/>
            <a:ext cx="8738889" cy="891129"/>
          </a:xfrm>
        </p:spPr>
        <p:txBody>
          <a:bodyPr>
            <a:normAutofit/>
          </a:bodyPr>
          <a:lstStyle/>
          <a:p>
            <a:r>
              <a:rPr lang="en-US" dirty="0"/>
              <a:t>Case 2.177 Answer and Rationale</a:t>
            </a:r>
          </a:p>
        </p:txBody>
      </p:sp>
      <p:sp>
        <p:nvSpPr>
          <p:cNvPr id="3" name="Content Placeholder 2"/>
          <p:cNvSpPr>
            <a:spLocks noGrp="1"/>
          </p:cNvSpPr>
          <p:nvPr>
            <p:ph idx="1"/>
          </p:nvPr>
        </p:nvSpPr>
        <p:spPr>
          <a:xfrm>
            <a:off x="304800" y="1524000"/>
            <a:ext cx="8610600" cy="4114800"/>
          </a:xfrm>
        </p:spPr>
        <p:txBody>
          <a:bodyPr/>
          <a:lstStyle/>
          <a:p>
            <a:pPr>
              <a:buNone/>
            </a:pPr>
            <a:r>
              <a:rPr lang="en-US" b="1" dirty="0"/>
              <a:t>43239</a:t>
            </a:r>
          </a:p>
          <a:p>
            <a:pPr marL="0" indent="0">
              <a:buNone/>
            </a:pPr>
            <a:r>
              <a:rPr lang="en-US" sz="2800" u="sng" dirty="0"/>
              <a:t>Rationale</a:t>
            </a:r>
            <a:r>
              <a:rPr lang="en-US" sz="2800" dirty="0"/>
              <a:t>: Index Endoscopy, gastrointestinal, upper, biopsy, resulting in code 43239. Note that the description states biopsy, single or multiple. This code is assigned once for taking of biopsies, no matter how many are performed. If the same lesion that is biopsied is subsequently excised, only an excision code is assigned. If one lesion is biopsied and another excised, two codes are assigned.</a:t>
            </a:r>
          </a:p>
          <a:p>
            <a:endParaRPr lang="en-US" dirty="0"/>
          </a:p>
        </p:txBody>
      </p:sp>
    </p:spTree>
    <p:extLst>
      <p:ext uri="{BB962C8B-B14F-4D97-AF65-F5344CB8AC3E}">
        <p14:creationId xmlns:p14="http://schemas.microsoft.com/office/powerpoint/2010/main" val="29565298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304801" y="701674"/>
            <a:ext cx="8738888" cy="891129"/>
          </a:xfrm>
        </p:spPr>
        <p:txBody>
          <a:bodyPr/>
          <a:lstStyle/>
          <a:p>
            <a:r>
              <a:rPr lang="en-US" dirty="0"/>
              <a:t>Chapter 2 Overview</a:t>
            </a:r>
          </a:p>
        </p:txBody>
      </p:sp>
      <p:sp>
        <p:nvSpPr>
          <p:cNvPr id="151555" name="Rectangle 3"/>
          <p:cNvSpPr>
            <a:spLocks noGrp="1" noChangeArrowheads="1"/>
          </p:cNvSpPr>
          <p:nvPr>
            <p:ph idx="1"/>
          </p:nvPr>
        </p:nvSpPr>
        <p:spPr>
          <a:xfrm>
            <a:off x="304800" y="1447800"/>
            <a:ext cx="8610600" cy="4648200"/>
          </a:xfrm>
        </p:spPr>
        <p:txBody>
          <a:bodyPr>
            <a:normAutofit/>
          </a:bodyPr>
          <a:lstStyle/>
          <a:p>
            <a:pPr algn="just"/>
            <a:r>
              <a:rPr lang="en-US" dirty="0"/>
              <a:t>The exercises in this chapter are designed to review CPT coding guidelines and to provide practice in assigning CPT codes.</a:t>
            </a:r>
          </a:p>
          <a:p>
            <a:pPr marL="0" indent="0" algn="just">
              <a:buNone/>
            </a:pPr>
            <a:endParaRPr lang="en-US" dirty="0"/>
          </a:p>
          <a:p>
            <a:pPr algn="just"/>
            <a:r>
              <a:rPr lang="en-US" dirty="0"/>
              <a:t>Because CPT indexes procedures in many different ways, the rationale for the selection of a particular code may be different from the approach that you use. </a:t>
            </a:r>
          </a:p>
          <a:p>
            <a:pPr>
              <a:buNone/>
            </a:pPr>
            <a:endParaRPr lang="en-US" dirty="0"/>
          </a:p>
        </p:txBody>
      </p:sp>
    </p:spTree>
    <p:extLst>
      <p:ext uri="{BB962C8B-B14F-4D97-AF65-F5344CB8AC3E}">
        <p14:creationId xmlns:p14="http://schemas.microsoft.com/office/powerpoint/2010/main" val="27092559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7309" y="701674"/>
            <a:ext cx="8406380" cy="891129"/>
          </a:xfrm>
        </p:spPr>
        <p:txBody>
          <a:bodyPr/>
          <a:lstStyle/>
          <a:p>
            <a:r>
              <a:rPr lang="en-US" dirty="0"/>
              <a:t>Case 2.203 </a:t>
            </a:r>
            <a:r>
              <a:rPr lang="en-US" sz="3200" dirty="0"/>
              <a:t>(Urinary System)</a:t>
            </a:r>
            <a:endParaRPr lang="en-US" dirty="0"/>
          </a:p>
        </p:txBody>
      </p:sp>
      <p:sp>
        <p:nvSpPr>
          <p:cNvPr id="4" name="Content Placeholder 2"/>
          <p:cNvSpPr>
            <a:spLocks noGrp="1"/>
          </p:cNvSpPr>
          <p:nvPr>
            <p:ph idx="1"/>
          </p:nvPr>
        </p:nvSpPr>
        <p:spPr/>
        <p:txBody>
          <a:bodyPr/>
          <a:lstStyle/>
          <a:p>
            <a:pPr>
              <a:spcBef>
                <a:spcPts val="0"/>
              </a:spcBef>
              <a:buNone/>
            </a:pPr>
            <a:r>
              <a:rPr lang="en-US" dirty="0"/>
              <a:t>Cystourethroscopy with fulguration of three</a:t>
            </a:r>
          </a:p>
          <a:p>
            <a:pPr marL="0" indent="0">
              <a:spcBef>
                <a:spcPts val="0"/>
              </a:spcBef>
              <a:buNone/>
            </a:pPr>
            <a:r>
              <a:rPr lang="en-US" dirty="0"/>
              <a:t>bladder tumors ranging in size from 0.7 to 1.6 cm</a:t>
            </a:r>
          </a:p>
          <a:p>
            <a:pPr>
              <a:buNone/>
            </a:pPr>
            <a:r>
              <a:rPr lang="en-US" dirty="0"/>
              <a:t>CPT Code(s): _____________	</a:t>
            </a:r>
          </a:p>
          <a:p>
            <a:endParaRPr lang="en-US" dirty="0"/>
          </a:p>
        </p:txBody>
      </p:sp>
    </p:spTree>
    <p:extLst>
      <p:ext uri="{BB962C8B-B14F-4D97-AF65-F5344CB8AC3E}">
        <p14:creationId xmlns:p14="http://schemas.microsoft.com/office/powerpoint/2010/main" val="6657948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345" y="701674"/>
            <a:ext cx="8600343" cy="891129"/>
          </a:xfrm>
        </p:spPr>
        <p:txBody>
          <a:bodyPr>
            <a:normAutofit/>
          </a:bodyPr>
          <a:lstStyle/>
          <a:p>
            <a:r>
              <a:rPr lang="en-US" dirty="0"/>
              <a:t>Case 2.203 Answer and Rationale</a:t>
            </a:r>
          </a:p>
        </p:txBody>
      </p:sp>
      <p:sp>
        <p:nvSpPr>
          <p:cNvPr id="3" name="Content Placeholder 2"/>
          <p:cNvSpPr>
            <a:spLocks noGrp="1"/>
          </p:cNvSpPr>
          <p:nvPr>
            <p:ph idx="1"/>
          </p:nvPr>
        </p:nvSpPr>
        <p:spPr>
          <a:xfrm>
            <a:off x="304800" y="1371600"/>
            <a:ext cx="8610600" cy="4114800"/>
          </a:xfrm>
        </p:spPr>
        <p:txBody>
          <a:bodyPr>
            <a:normAutofit/>
          </a:bodyPr>
          <a:lstStyle/>
          <a:p>
            <a:pPr>
              <a:buNone/>
            </a:pPr>
            <a:endParaRPr lang="en-US" sz="2800" b="1" dirty="0"/>
          </a:p>
          <a:p>
            <a:pPr>
              <a:buNone/>
            </a:pPr>
            <a:r>
              <a:rPr lang="en-US" sz="2800" b="1" dirty="0"/>
              <a:t>52234</a:t>
            </a:r>
          </a:p>
          <a:p>
            <a:pPr marL="0" indent="0">
              <a:buNone/>
            </a:pPr>
            <a:r>
              <a:rPr lang="en-US" sz="2400" u="sng" dirty="0"/>
              <a:t>Rationale</a:t>
            </a:r>
            <a:r>
              <a:rPr lang="en-US" sz="2400" dirty="0"/>
              <a:t>: Index Fulguration, cystourethroscopy with, tumor, resulting in code range 52234–52240. Review of the available codes indicates that code 52234 is appropriate with bladder tumors less than 2 cm in size. Note that the code is assigned once, irrespective of the number of tumors treated. Each tumor should be measured individually to determine the appropriate category (that is, small, medium, large). CPT code 52234 should be reported once for single or multiple tumors that individually measure 0.5–2.0 cm.</a:t>
            </a:r>
          </a:p>
          <a:p>
            <a:endParaRPr lang="en-US" dirty="0"/>
          </a:p>
        </p:txBody>
      </p:sp>
    </p:spTree>
    <p:extLst>
      <p:ext uri="{BB962C8B-B14F-4D97-AF65-F5344CB8AC3E}">
        <p14:creationId xmlns:p14="http://schemas.microsoft.com/office/powerpoint/2010/main" val="479730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fontScale="90000"/>
          </a:bodyPr>
          <a:lstStyle/>
          <a:p>
            <a:r>
              <a:rPr lang="en-US" dirty="0"/>
              <a:t>Case 2.229 </a:t>
            </a:r>
            <a:r>
              <a:rPr lang="en-US" sz="3200" dirty="0"/>
              <a:t>(Male/Female Genital System and Laparoscopy)</a:t>
            </a:r>
            <a:endParaRPr lang="en-US" dirty="0"/>
          </a:p>
        </p:txBody>
      </p:sp>
      <p:sp>
        <p:nvSpPr>
          <p:cNvPr id="4" name="Content Placeholder 2"/>
          <p:cNvSpPr>
            <a:spLocks noGrp="1"/>
          </p:cNvSpPr>
          <p:nvPr>
            <p:ph idx="1"/>
          </p:nvPr>
        </p:nvSpPr>
        <p:spPr/>
        <p:txBody>
          <a:bodyPr/>
          <a:lstStyle/>
          <a:p>
            <a:pPr marL="0" indent="0">
              <a:spcBef>
                <a:spcPts val="0"/>
              </a:spcBef>
              <a:buNone/>
            </a:pPr>
            <a:r>
              <a:rPr lang="en-US" dirty="0"/>
              <a:t>Vaginal hysterectomy (weight of uterus, 283g) with bilateral salpingo-oophorectomy</a:t>
            </a:r>
          </a:p>
          <a:p>
            <a:pPr>
              <a:buNone/>
            </a:pPr>
            <a:r>
              <a:rPr lang="en-US" dirty="0"/>
              <a:t>CPT Code(s): 	___________________</a:t>
            </a:r>
          </a:p>
          <a:p>
            <a:endParaRPr lang="en-US" dirty="0"/>
          </a:p>
        </p:txBody>
      </p:sp>
    </p:spTree>
    <p:extLst>
      <p:ext uri="{BB962C8B-B14F-4D97-AF65-F5344CB8AC3E}">
        <p14:creationId xmlns:p14="http://schemas.microsoft.com/office/powerpoint/2010/main" val="5651474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2.229 Answer and Rationale</a:t>
            </a:r>
          </a:p>
        </p:txBody>
      </p:sp>
      <p:sp>
        <p:nvSpPr>
          <p:cNvPr id="3" name="Content Placeholder 2"/>
          <p:cNvSpPr>
            <a:spLocks noGrp="1"/>
          </p:cNvSpPr>
          <p:nvPr>
            <p:ph idx="1"/>
          </p:nvPr>
        </p:nvSpPr>
        <p:spPr>
          <a:xfrm>
            <a:off x="304800" y="1828800"/>
            <a:ext cx="8610600" cy="4114800"/>
          </a:xfrm>
        </p:spPr>
        <p:txBody>
          <a:bodyPr/>
          <a:lstStyle/>
          <a:p>
            <a:pPr>
              <a:buNone/>
            </a:pPr>
            <a:r>
              <a:rPr lang="en-US" b="1" dirty="0"/>
              <a:t>58291</a:t>
            </a:r>
          </a:p>
          <a:p>
            <a:pPr marL="0" indent="0">
              <a:buNone/>
            </a:pPr>
            <a:r>
              <a:rPr lang="en-US" sz="2800" u="sng" dirty="0"/>
              <a:t>Rationale</a:t>
            </a:r>
            <a:r>
              <a:rPr lang="en-US" sz="2800" dirty="0"/>
              <a:t>: Index Hysterectomy, vaginal, resulting in code ranges 58260–58270, 58290–58294, 58550, and 58554. Review of the available codes indicates that code 58291 describes the procedure on a uterus of over 250 grams, with the only secondary procedure being the removal of the tubes and ovaries. </a:t>
            </a:r>
          </a:p>
          <a:p>
            <a:endParaRPr lang="en-US" dirty="0"/>
          </a:p>
        </p:txBody>
      </p:sp>
    </p:spTree>
    <p:extLst>
      <p:ext uri="{BB962C8B-B14F-4D97-AF65-F5344CB8AC3E}">
        <p14:creationId xmlns:p14="http://schemas.microsoft.com/office/powerpoint/2010/main" val="3258734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lstStyle/>
          <a:p>
            <a:r>
              <a:rPr lang="en-US" dirty="0"/>
              <a:t>Case 2.258 </a:t>
            </a:r>
            <a:r>
              <a:rPr lang="en-US" sz="3200" dirty="0"/>
              <a:t>(Endocrine System)</a:t>
            </a:r>
            <a:endParaRPr lang="en-US" dirty="0"/>
          </a:p>
        </p:txBody>
      </p:sp>
      <p:sp>
        <p:nvSpPr>
          <p:cNvPr id="4" name="Content Placeholder 2"/>
          <p:cNvSpPr>
            <a:spLocks noGrp="1"/>
          </p:cNvSpPr>
          <p:nvPr>
            <p:ph idx="1"/>
          </p:nvPr>
        </p:nvSpPr>
        <p:spPr/>
        <p:txBody>
          <a:bodyPr/>
          <a:lstStyle/>
          <a:p>
            <a:pPr>
              <a:buNone/>
            </a:pPr>
            <a:r>
              <a:rPr lang="en-US" dirty="0"/>
              <a:t>Excision of recurrent thyroglossal duct cyst</a:t>
            </a:r>
          </a:p>
          <a:p>
            <a:pPr>
              <a:buNone/>
            </a:pPr>
            <a:r>
              <a:rPr lang="en-US" dirty="0"/>
              <a:t>CPT Code(s): 	____________</a:t>
            </a:r>
          </a:p>
          <a:p>
            <a:endParaRPr lang="en-US" dirty="0"/>
          </a:p>
        </p:txBody>
      </p:sp>
    </p:spTree>
    <p:extLst>
      <p:ext uri="{BB962C8B-B14F-4D97-AF65-F5344CB8AC3E}">
        <p14:creationId xmlns:p14="http://schemas.microsoft.com/office/powerpoint/2010/main" val="17831255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819" y="701674"/>
            <a:ext cx="8581870" cy="891129"/>
          </a:xfrm>
        </p:spPr>
        <p:txBody>
          <a:bodyPr>
            <a:normAutofit/>
          </a:bodyPr>
          <a:lstStyle/>
          <a:p>
            <a:r>
              <a:rPr lang="en-US" dirty="0"/>
              <a:t>Case 2.258 Answer and Rationale</a:t>
            </a:r>
          </a:p>
        </p:txBody>
      </p:sp>
      <p:sp>
        <p:nvSpPr>
          <p:cNvPr id="3" name="Content Placeholder 2"/>
          <p:cNvSpPr>
            <a:spLocks noGrp="1"/>
          </p:cNvSpPr>
          <p:nvPr>
            <p:ph idx="1"/>
          </p:nvPr>
        </p:nvSpPr>
        <p:spPr>
          <a:xfrm>
            <a:off x="304800" y="1524000"/>
            <a:ext cx="8610600" cy="4114800"/>
          </a:xfrm>
        </p:spPr>
        <p:txBody>
          <a:bodyPr/>
          <a:lstStyle/>
          <a:p>
            <a:pPr>
              <a:buNone/>
            </a:pPr>
            <a:endParaRPr lang="en-US" b="1" dirty="0"/>
          </a:p>
          <a:p>
            <a:pPr>
              <a:buNone/>
            </a:pPr>
            <a:r>
              <a:rPr lang="en-US" b="1" dirty="0"/>
              <a:t>60281</a:t>
            </a:r>
          </a:p>
          <a:p>
            <a:pPr marL="0" indent="0">
              <a:buNone/>
            </a:pPr>
            <a:r>
              <a:rPr lang="en-US" sz="2800" u="sng" dirty="0"/>
              <a:t>Rationale</a:t>
            </a:r>
            <a:r>
              <a:rPr lang="en-US" sz="2800" dirty="0"/>
              <a:t>: Index Thyroglossal Duct, cyst, excision, resulting in code range 60280–60281. Review of the available codes indicates that code 60281 is appropriate when the cyst is documented as recurrent.</a:t>
            </a:r>
            <a:endParaRPr lang="en-US" dirty="0"/>
          </a:p>
          <a:p>
            <a:endParaRPr lang="en-US" dirty="0"/>
          </a:p>
        </p:txBody>
      </p:sp>
    </p:spTree>
    <p:extLst>
      <p:ext uri="{BB962C8B-B14F-4D97-AF65-F5344CB8AC3E}">
        <p14:creationId xmlns:p14="http://schemas.microsoft.com/office/powerpoint/2010/main" val="7094934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lstStyle/>
          <a:p>
            <a:r>
              <a:rPr lang="en-US" dirty="0"/>
              <a:t>Case 2.282 </a:t>
            </a:r>
            <a:r>
              <a:rPr lang="en-US" sz="3200" dirty="0"/>
              <a:t>(Nervous System)</a:t>
            </a:r>
            <a:endParaRPr lang="en-US" dirty="0"/>
          </a:p>
        </p:txBody>
      </p:sp>
      <p:sp>
        <p:nvSpPr>
          <p:cNvPr id="4" name="Content Placeholder 2"/>
          <p:cNvSpPr>
            <a:spLocks noGrp="1"/>
          </p:cNvSpPr>
          <p:nvPr>
            <p:ph idx="1"/>
          </p:nvPr>
        </p:nvSpPr>
        <p:spPr/>
        <p:txBody>
          <a:bodyPr/>
          <a:lstStyle/>
          <a:p>
            <a:pPr>
              <a:buNone/>
            </a:pPr>
            <a:r>
              <a:rPr lang="en-US" dirty="0"/>
              <a:t>Anterior discectomy, C2–3 interspace</a:t>
            </a:r>
          </a:p>
          <a:p>
            <a:pPr>
              <a:buNone/>
            </a:pPr>
            <a:r>
              <a:rPr lang="en-US" dirty="0"/>
              <a:t>CPT Code(s): 	____________</a:t>
            </a:r>
          </a:p>
          <a:p>
            <a:endParaRPr lang="en-US" dirty="0"/>
          </a:p>
        </p:txBody>
      </p:sp>
    </p:spTree>
    <p:extLst>
      <p:ext uri="{BB962C8B-B14F-4D97-AF65-F5344CB8AC3E}">
        <p14:creationId xmlns:p14="http://schemas.microsoft.com/office/powerpoint/2010/main" val="12494625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5637" y="701674"/>
            <a:ext cx="8628052" cy="891129"/>
          </a:xfrm>
        </p:spPr>
        <p:txBody>
          <a:bodyPr>
            <a:normAutofit/>
          </a:bodyPr>
          <a:lstStyle/>
          <a:p>
            <a:r>
              <a:rPr lang="en-US" dirty="0"/>
              <a:t>Case 2.282 Answer and Rationale</a:t>
            </a:r>
          </a:p>
        </p:txBody>
      </p:sp>
      <p:sp>
        <p:nvSpPr>
          <p:cNvPr id="3" name="Content Placeholder 2"/>
          <p:cNvSpPr>
            <a:spLocks noGrp="1"/>
          </p:cNvSpPr>
          <p:nvPr>
            <p:ph idx="1"/>
          </p:nvPr>
        </p:nvSpPr>
        <p:spPr>
          <a:xfrm>
            <a:off x="304800" y="1600200"/>
            <a:ext cx="8610600" cy="4114800"/>
          </a:xfrm>
        </p:spPr>
        <p:txBody>
          <a:bodyPr/>
          <a:lstStyle/>
          <a:p>
            <a:pPr>
              <a:buNone/>
            </a:pPr>
            <a:r>
              <a:rPr lang="en-US" b="1" dirty="0"/>
              <a:t>63075</a:t>
            </a:r>
          </a:p>
          <a:p>
            <a:pPr marL="0" indent="0">
              <a:buNone/>
            </a:pPr>
            <a:r>
              <a:rPr lang="en-US" sz="2800" u="sng" dirty="0"/>
              <a:t>Rationale</a:t>
            </a:r>
            <a:r>
              <a:rPr lang="en-US" sz="2800" dirty="0"/>
              <a:t>: </a:t>
            </a:r>
            <a:r>
              <a:rPr lang="en-GB" sz="2800" dirty="0"/>
              <a:t>Index term Discectomy, resulting in codes 0375T, 22220, 22551-22554, 22856–22858, and 63075–63076. Review of the available codes indicates that code 63075 is the appropriate code for an anterior cervical discectomy of one single interspace.</a:t>
            </a:r>
            <a:endParaRPr lang="en-US" sz="2800" dirty="0"/>
          </a:p>
          <a:p>
            <a:endParaRPr lang="en-US" sz="2800" dirty="0"/>
          </a:p>
        </p:txBody>
      </p:sp>
    </p:spTree>
    <p:extLst>
      <p:ext uri="{BB962C8B-B14F-4D97-AF65-F5344CB8AC3E}">
        <p14:creationId xmlns:p14="http://schemas.microsoft.com/office/powerpoint/2010/main" val="18665014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lstStyle/>
          <a:p>
            <a:r>
              <a:rPr lang="en-US" dirty="0"/>
              <a:t>Case 2.294 </a:t>
            </a:r>
            <a:r>
              <a:rPr lang="en-US" sz="3200" dirty="0"/>
              <a:t>(Eye/Ocular Adnexa)</a:t>
            </a:r>
            <a:endParaRPr lang="en-US" dirty="0"/>
          </a:p>
        </p:txBody>
      </p:sp>
      <p:sp>
        <p:nvSpPr>
          <p:cNvPr id="4" name="Content Placeholder 2"/>
          <p:cNvSpPr>
            <a:spLocks noGrp="1"/>
          </p:cNvSpPr>
          <p:nvPr>
            <p:ph idx="1"/>
          </p:nvPr>
        </p:nvSpPr>
        <p:spPr/>
        <p:txBody>
          <a:bodyPr/>
          <a:lstStyle/>
          <a:p>
            <a:pPr>
              <a:spcBef>
                <a:spcPts val="0"/>
              </a:spcBef>
              <a:buNone/>
            </a:pPr>
            <a:r>
              <a:rPr lang="en-US" dirty="0"/>
              <a:t>Strabismus surgery with 6-mm recession of </a:t>
            </a:r>
          </a:p>
          <a:p>
            <a:pPr marL="0" indent="0">
              <a:spcBef>
                <a:spcPts val="0"/>
              </a:spcBef>
              <a:buNone/>
            </a:pPr>
            <a:r>
              <a:rPr lang="en-US" dirty="0"/>
              <a:t>superior rectus muscle and 3-mm recession of inferior rectus muscle, with placement of </a:t>
            </a:r>
          </a:p>
          <a:p>
            <a:pPr>
              <a:spcBef>
                <a:spcPts val="0"/>
              </a:spcBef>
              <a:buNone/>
            </a:pPr>
            <a:r>
              <a:rPr lang="en-US" dirty="0"/>
              <a:t>adjustable suture at inferior rectus</a:t>
            </a:r>
          </a:p>
          <a:p>
            <a:pPr>
              <a:buNone/>
            </a:pPr>
            <a:r>
              <a:rPr lang="en-US" dirty="0"/>
              <a:t>CPT Code(s): 	_______________</a:t>
            </a:r>
          </a:p>
          <a:p>
            <a:endParaRPr lang="en-US" dirty="0"/>
          </a:p>
        </p:txBody>
      </p:sp>
    </p:spTree>
    <p:extLst>
      <p:ext uri="{BB962C8B-B14F-4D97-AF65-F5344CB8AC3E}">
        <p14:creationId xmlns:p14="http://schemas.microsoft.com/office/powerpoint/2010/main" val="7474388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5637" y="701674"/>
            <a:ext cx="8628052" cy="891129"/>
          </a:xfrm>
        </p:spPr>
        <p:txBody>
          <a:bodyPr>
            <a:normAutofit/>
          </a:bodyPr>
          <a:lstStyle/>
          <a:p>
            <a:r>
              <a:rPr lang="en-US" dirty="0"/>
              <a:t>Case 2.294 Answer and Rationale</a:t>
            </a:r>
          </a:p>
        </p:txBody>
      </p:sp>
      <p:sp>
        <p:nvSpPr>
          <p:cNvPr id="3" name="Content Placeholder 2"/>
          <p:cNvSpPr>
            <a:spLocks noGrp="1"/>
          </p:cNvSpPr>
          <p:nvPr>
            <p:ph idx="1"/>
          </p:nvPr>
        </p:nvSpPr>
        <p:spPr>
          <a:xfrm>
            <a:off x="304800" y="1752600"/>
            <a:ext cx="8610600" cy="4114800"/>
          </a:xfrm>
        </p:spPr>
        <p:txBody>
          <a:bodyPr>
            <a:normAutofit/>
          </a:bodyPr>
          <a:lstStyle/>
          <a:p>
            <a:pPr>
              <a:buNone/>
            </a:pPr>
            <a:r>
              <a:rPr lang="en-US" b="1" dirty="0"/>
              <a:t>67316, 67335</a:t>
            </a:r>
          </a:p>
          <a:p>
            <a:pPr marL="0" indent="0">
              <a:buNone/>
            </a:pPr>
            <a:r>
              <a:rPr lang="en-US" sz="2800" u="sng" dirty="0"/>
              <a:t>Rationale</a:t>
            </a:r>
            <a:r>
              <a:rPr lang="en-US" sz="2800" dirty="0"/>
              <a:t>: Index Strabismus, repair, two vertical muscles, and Strabismus, repair, adjustable sutures, resulting in code 67316 for the primary procedure and add-on code 67335 to report that adjustable sutures were used. This allows for fine-tuning the alignment when the patient has awakened from anesthesia and is moving the eyeball. Because code 67335 is an add-on code, no modifier such as -51 or -59 is needed.</a:t>
            </a:r>
          </a:p>
          <a:p>
            <a:endParaRPr lang="en-US" dirty="0"/>
          </a:p>
        </p:txBody>
      </p:sp>
    </p:spTree>
    <p:extLst>
      <p:ext uri="{BB962C8B-B14F-4D97-AF65-F5344CB8AC3E}">
        <p14:creationId xmlns:p14="http://schemas.microsoft.com/office/powerpoint/2010/main" val="25693932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637022"/>
            <a:ext cx="8815088" cy="891129"/>
          </a:xfrm>
        </p:spPr>
        <p:txBody>
          <a:bodyPr/>
          <a:lstStyle/>
          <a:p>
            <a:r>
              <a:rPr lang="en-US" dirty="0"/>
              <a:t>Chapter 2 Sections</a:t>
            </a:r>
          </a:p>
        </p:txBody>
      </p:sp>
      <p:sp>
        <p:nvSpPr>
          <p:cNvPr id="3" name="Content Placeholder 2"/>
          <p:cNvSpPr>
            <a:spLocks noGrp="1"/>
          </p:cNvSpPr>
          <p:nvPr>
            <p:ph idx="1"/>
          </p:nvPr>
        </p:nvSpPr>
        <p:spPr>
          <a:xfrm>
            <a:off x="228600" y="1524000"/>
            <a:ext cx="8720091" cy="4648200"/>
          </a:xfrm>
        </p:spPr>
        <p:txBody>
          <a:bodyPr>
            <a:normAutofit fontScale="47500" lnSpcReduction="20000"/>
          </a:bodyPr>
          <a:lstStyle/>
          <a:p>
            <a:r>
              <a:rPr lang="en-US" sz="2500" b="1" dirty="0"/>
              <a:t>2.1–2.22</a:t>
            </a:r>
            <a:r>
              <a:rPr lang="en-US" sz="2500" dirty="0"/>
              <a:t>	     	CPT Organization, Structure, and Guidelines</a:t>
            </a:r>
          </a:p>
          <a:p>
            <a:r>
              <a:rPr lang="en-US" sz="2500" b="1" dirty="0"/>
              <a:t>2.23–2.43	     	</a:t>
            </a:r>
            <a:r>
              <a:rPr lang="en-US" sz="2500" dirty="0"/>
              <a:t>Evaluation and Management (E/M) Services</a:t>
            </a:r>
          </a:p>
          <a:p>
            <a:r>
              <a:rPr lang="en-US" sz="2500" b="1" dirty="0"/>
              <a:t>2.44–2.63	     	</a:t>
            </a:r>
            <a:r>
              <a:rPr lang="en-US" sz="2500" dirty="0"/>
              <a:t>Anesthesia Services</a:t>
            </a:r>
          </a:p>
          <a:p>
            <a:r>
              <a:rPr lang="en-US" sz="2500" b="1" dirty="0"/>
              <a:t>2.64–2.91		</a:t>
            </a:r>
            <a:r>
              <a:rPr lang="en-US" sz="2500" dirty="0"/>
              <a:t>Integumentary System</a:t>
            </a:r>
          </a:p>
          <a:p>
            <a:r>
              <a:rPr lang="en-US" sz="2500" b="1" dirty="0"/>
              <a:t>2.92–2.122	</a:t>
            </a:r>
            <a:r>
              <a:rPr lang="en-US" sz="2500" dirty="0"/>
              <a:t>Musculoskeletal System</a:t>
            </a:r>
          </a:p>
          <a:p>
            <a:r>
              <a:rPr lang="en-US" sz="2500" b="1" dirty="0"/>
              <a:t>2.123–2.146</a:t>
            </a:r>
            <a:r>
              <a:rPr lang="en-US" sz="2500" dirty="0"/>
              <a:t>	Respiratory System</a:t>
            </a:r>
          </a:p>
          <a:p>
            <a:r>
              <a:rPr lang="en-US" sz="2500" b="1" dirty="0"/>
              <a:t>2.147–2.172</a:t>
            </a:r>
            <a:r>
              <a:rPr lang="en-US" sz="2500" dirty="0"/>
              <a:t>	Cardiovascular System</a:t>
            </a:r>
          </a:p>
          <a:p>
            <a:r>
              <a:rPr lang="en-US" sz="2500" b="1" dirty="0"/>
              <a:t>2.173–2.195</a:t>
            </a:r>
            <a:r>
              <a:rPr lang="en-US" sz="2500" dirty="0"/>
              <a:t>	Digestive System</a:t>
            </a:r>
          </a:p>
          <a:p>
            <a:r>
              <a:rPr lang="en-US" sz="2500" b="1" dirty="0"/>
              <a:t>2.196–2.218</a:t>
            </a:r>
            <a:r>
              <a:rPr lang="en-US" sz="2500" dirty="0"/>
              <a:t>	Urinary System</a:t>
            </a:r>
          </a:p>
          <a:p>
            <a:pPr>
              <a:buFont typeface="Arial" pitchFamily="34" charset="0"/>
              <a:buChar char="•"/>
            </a:pPr>
            <a:r>
              <a:rPr lang="en-US" sz="2500" b="1" dirty="0"/>
              <a:t>2.219–2.245</a:t>
            </a:r>
            <a:r>
              <a:rPr lang="en-US" sz="2500" dirty="0"/>
              <a:t>	Male/Female Genital System and Laparoscopy</a:t>
            </a:r>
          </a:p>
          <a:p>
            <a:pPr>
              <a:buFont typeface="Arial" pitchFamily="34" charset="0"/>
              <a:buChar char="•"/>
            </a:pPr>
            <a:r>
              <a:rPr lang="en-US" sz="2500" b="1" dirty="0"/>
              <a:t>2.246–2.267</a:t>
            </a:r>
            <a:r>
              <a:rPr lang="en-US" sz="2500" dirty="0"/>
              <a:t>	Endocrine System</a:t>
            </a:r>
          </a:p>
          <a:p>
            <a:pPr>
              <a:buFont typeface="Arial" pitchFamily="34" charset="0"/>
              <a:buChar char="•"/>
            </a:pPr>
            <a:r>
              <a:rPr lang="en-US" sz="2500" b="1" dirty="0"/>
              <a:t>2.286–2.308</a:t>
            </a:r>
            <a:r>
              <a:rPr lang="en-US" sz="2500" dirty="0"/>
              <a:t>	Eye/Ocular Adnexa</a:t>
            </a:r>
          </a:p>
          <a:p>
            <a:pPr>
              <a:buFont typeface="Arial" pitchFamily="34" charset="0"/>
              <a:buChar char="•"/>
            </a:pPr>
            <a:r>
              <a:rPr lang="en-US" sz="2500" b="1" dirty="0"/>
              <a:t>2.309–2.328</a:t>
            </a:r>
            <a:r>
              <a:rPr lang="en-US" sz="2500" dirty="0"/>
              <a:t>	Auditory System</a:t>
            </a:r>
          </a:p>
          <a:p>
            <a:pPr>
              <a:buFont typeface="Arial" pitchFamily="34" charset="0"/>
              <a:buChar char="•"/>
            </a:pPr>
            <a:r>
              <a:rPr lang="en-US" sz="2500" b="1" dirty="0"/>
              <a:t>2.329–2.351</a:t>
            </a:r>
            <a:r>
              <a:rPr lang="en-US" sz="2500" dirty="0"/>
              <a:t>	Radiology Services</a:t>
            </a:r>
          </a:p>
          <a:p>
            <a:pPr>
              <a:buFont typeface="Arial" pitchFamily="34" charset="0"/>
              <a:buChar char="•"/>
            </a:pPr>
            <a:r>
              <a:rPr lang="en-US" sz="2500" b="1" dirty="0"/>
              <a:t>2.352–2.377</a:t>
            </a:r>
            <a:r>
              <a:rPr lang="en-US" sz="2500" dirty="0"/>
              <a:t>	Pathology/Laboratory Services</a:t>
            </a:r>
          </a:p>
          <a:p>
            <a:pPr>
              <a:buFont typeface="Arial" pitchFamily="34" charset="0"/>
              <a:buChar char="•"/>
            </a:pPr>
            <a:r>
              <a:rPr lang="en-US" sz="2500" b="1" dirty="0"/>
              <a:t>2.378–2.407	</a:t>
            </a:r>
            <a:r>
              <a:rPr lang="en-US" sz="2500" dirty="0"/>
              <a:t>Medicine</a:t>
            </a:r>
          </a:p>
          <a:p>
            <a:pPr>
              <a:buFont typeface="Arial" pitchFamily="34" charset="0"/>
              <a:buChar char="•"/>
            </a:pPr>
            <a:r>
              <a:rPr lang="en-US" sz="2500" b="1" dirty="0"/>
              <a:t>2.408–2.427	</a:t>
            </a:r>
            <a:r>
              <a:rPr lang="en-US" sz="2500" dirty="0"/>
              <a:t>Modifiers</a:t>
            </a:r>
          </a:p>
          <a:p>
            <a:pPr>
              <a:buFont typeface="Arial" pitchFamily="34" charset="0"/>
              <a:buChar char="•"/>
            </a:pPr>
            <a:r>
              <a:rPr lang="en-US" sz="2500" b="1" dirty="0"/>
              <a:t>2.428–2.447	</a:t>
            </a:r>
            <a:r>
              <a:rPr lang="en-US" sz="2500" dirty="0"/>
              <a:t>Category III Codes</a:t>
            </a:r>
          </a:p>
          <a:p>
            <a:endParaRPr lang="en-US" sz="2400" dirty="0"/>
          </a:p>
        </p:txBody>
      </p:sp>
    </p:spTree>
    <p:extLst>
      <p:ext uri="{BB962C8B-B14F-4D97-AF65-F5344CB8AC3E}">
        <p14:creationId xmlns:p14="http://schemas.microsoft.com/office/powerpoint/2010/main" val="4279218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lstStyle/>
          <a:p>
            <a:r>
              <a:rPr lang="en-US" dirty="0"/>
              <a:t>Case 2.315 </a:t>
            </a:r>
            <a:r>
              <a:rPr lang="en-US" sz="3200" dirty="0"/>
              <a:t>(Auditory System)</a:t>
            </a:r>
            <a:endParaRPr lang="en-US" dirty="0"/>
          </a:p>
        </p:txBody>
      </p:sp>
      <p:sp>
        <p:nvSpPr>
          <p:cNvPr id="4" name="Content Placeholder 2"/>
          <p:cNvSpPr>
            <a:spLocks noGrp="1"/>
          </p:cNvSpPr>
          <p:nvPr>
            <p:ph idx="1"/>
          </p:nvPr>
        </p:nvSpPr>
        <p:spPr/>
        <p:txBody>
          <a:bodyPr/>
          <a:lstStyle/>
          <a:p>
            <a:pPr marL="0" indent="0">
              <a:spcBef>
                <a:spcPts val="0"/>
              </a:spcBef>
              <a:buNone/>
            </a:pPr>
            <a:r>
              <a:rPr lang="en-US" dirty="0"/>
              <a:t>Removal of bead from a toddler’s external ear canal using conscious sedation</a:t>
            </a:r>
          </a:p>
          <a:p>
            <a:pPr>
              <a:buNone/>
            </a:pPr>
            <a:r>
              <a:rPr lang="en-US" dirty="0"/>
              <a:t>CPT Code(s): 	______________</a:t>
            </a:r>
          </a:p>
          <a:p>
            <a:endParaRPr lang="en-US" dirty="0"/>
          </a:p>
        </p:txBody>
      </p:sp>
    </p:spTree>
    <p:extLst>
      <p:ext uri="{BB962C8B-B14F-4D97-AF65-F5344CB8AC3E}">
        <p14:creationId xmlns:p14="http://schemas.microsoft.com/office/powerpoint/2010/main" val="40325946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2.315 Answer and Rationale</a:t>
            </a:r>
          </a:p>
        </p:txBody>
      </p:sp>
      <p:sp>
        <p:nvSpPr>
          <p:cNvPr id="3" name="Content Placeholder 2"/>
          <p:cNvSpPr>
            <a:spLocks noGrp="1"/>
          </p:cNvSpPr>
          <p:nvPr>
            <p:ph idx="1"/>
          </p:nvPr>
        </p:nvSpPr>
        <p:spPr>
          <a:xfrm>
            <a:off x="304800" y="1371600"/>
            <a:ext cx="8610600" cy="4114800"/>
          </a:xfrm>
        </p:spPr>
        <p:txBody>
          <a:bodyPr/>
          <a:lstStyle/>
          <a:p>
            <a:pPr>
              <a:buNone/>
            </a:pPr>
            <a:endParaRPr lang="en-US" b="1" dirty="0"/>
          </a:p>
          <a:p>
            <a:pPr>
              <a:buNone/>
            </a:pPr>
            <a:r>
              <a:rPr lang="en-US" b="1" dirty="0"/>
              <a:t>69200</a:t>
            </a:r>
          </a:p>
          <a:p>
            <a:pPr marL="0" indent="0">
              <a:buNone/>
              <a:tabLst>
                <a:tab pos="396875" algn="l"/>
              </a:tabLst>
            </a:pPr>
            <a:r>
              <a:rPr lang="en-US" sz="2800" u="sng" dirty="0"/>
              <a:t>Rationale</a:t>
            </a:r>
            <a:r>
              <a:rPr lang="en-US" sz="2800" dirty="0"/>
              <a:t>: Index Removal, foreign bodies, auditory canal, external, resulting in code 69200, which is appropriate because there is no documentation of use of general anesthesia (code 69205). </a:t>
            </a:r>
          </a:p>
          <a:p>
            <a:endParaRPr lang="en-US" sz="2800" dirty="0"/>
          </a:p>
        </p:txBody>
      </p:sp>
    </p:spTree>
    <p:extLst>
      <p:ext uri="{BB962C8B-B14F-4D97-AF65-F5344CB8AC3E}">
        <p14:creationId xmlns:p14="http://schemas.microsoft.com/office/powerpoint/2010/main" val="33575752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lstStyle/>
          <a:p>
            <a:r>
              <a:rPr lang="en-US" dirty="0"/>
              <a:t>Case 2.335 </a:t>
            </a:r>
            <a:r>
              <a:rPr lang="en-US" sz="3200" dirty="0"/>
              <a:t>(Radiology Services)</a:t>
            </a:r>
            <a:endParaRPr lang="en-US" dirty="0"/>
          </a:p>
        </p:txBody>
      </p:sp>
      <p:sp>
        <p:nvSpPr>
          <p:cNvPr id="4" name="Content Placeholder 2"/>
          <p:cNvSpPr>
            <a:spLocks noGrp="1"/>
          </p:cNvSpPr>
          <p:nvPr>
            <p:ph idx="1"/>
          </p:nvPr>
        </p:nvSpPr>
        <p:spPr/>
        <p:txBody>
          <a:bodyPr/>
          <a:lstStyle/>
          <a:p>
            <a:pPr>
              <a:spcBef>
                <a:spcPts val="0"/>
              </a:spcBef>
              <a:buNone/>
            </a:pPr>
            <a:r>
              <a:rPr lang="en-US" dirty="0"/>
              <a:t>X-ray, neck, six views, including oblique and </a:t>
            </a:r>
          </a:p>
          <a:p>
            <a:pPr>
              <a:spcBef>
                <a:spcPts val="0"/>
              </a:spcBef>
              <a:buNone/>
            </a:pPr>
            <a:r>
              <a:rPr lang="en-US" dirty="0"/>
              <a:t>flexion</a:t>
            </a:r>
          </a:p>
          <a:p>
            <a:pPr>
              <a:buNone/>
            </a:pPr>
            <a:r>
              <a:rPr lang="en-US" dirty="0"/>
              <a:t>CPT Code(s): 	_______________</a:t>
            </a:r>
          </a:p>
          <a:p>
            <a:endParaRPr lang="en-US" dirty="0"/>
          </a:p>
        </p:txBody>
      </p:sp>
    </p:spTree>
    <p:extLst>
      <p:ext uri="{BB962C8B-B14F-4D97-AF65-F5344CB8AC3E}">
        <p14:creationId xmlns:p14="http://schemas.microsoft.com/office/powerpoint/2010/main" val="28872171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2.335 Answer and Rationale</a:t>
            </a:r>
          </a:p>
        </p:txBody>
      </p:sp>
      <p:sp>
        <p:nvSpPr>
          <p:cNvPr id="3" name="Content Placeholder 2"/>
          <p:cNvSpPr>
            <a:spLocks noGrp="1"/>
          </p:cNvSpPr>
          <p:nvPr>
            <p:ph idx="1"/>
          </p:nvPr>
        </p:nvSpPr>
        <p:spPr>
          <a:xfrm>
            <a:off x="304800" y="1600200"/>
            <a:ext cx="8610600" cy="4114800"/>
          </a:xfrm>
        </p:spPr>
        <p:txBody>
          <a:bodyPr/>
          <a:lstStyle/>
          <a:p>
            <a:pPr>
              <a:buNone/>
            </a:pPr>
            <a:r>
              <a:rPr lang="en-US" b="1" dirty="0"/>
              <a:t>72052</a:t>
            </a:r>
          </a:p>
          <a:p>
            <a:pPr marL="0" indent="0">
              <a:buNone/>
            </a:pPr>
            <a:r>
              <a:rPr lang="en-US" sz="2800" u="sng" dirty="0"/>
              <a:t>Rationale</a:t>
            </a:r>
            <a:r>
              <a:rPr lang="en-US" sz="2800" dirty="0"/>
              <a:t>: Index Spine, x-ray, cervical, resulting in code range 72040–72052. Review of the available codes indicates that code 72052 is appropriate when a complete study, including oblique and flexion views, is done.</a:t>
            </a:r>
          </a:p>
          <a:p>
            <a:endParaRPr lang="en-US" dirty="0"/>
          </a:p>
        </p:txBody>
      </p:sp>
    </p:spTree>
    <p:extLst>
      <p:ext uri="{BB962C8B-B14F-4D97-AF65-F5344CB8AC3E}">
        <p14:creationId xmlns:p14="http://schemas.microsoft.com/office/powerpoint/2010/main" val="35937499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fontScale="90000"/>
          </a:bodyPr>
          <a:lstStyle/>
          <a:p>
            <a:r>
              <a:rPr lang="en-US" dirty="0"/>
              <a:t>Case 2.371 </a:t>
            </a:r>
            <a:r>
              <a:rPr lang="en-US" sz="3200" dirty="0"/>
              <a:t>(Pathology/Laboratory Services)</a:t>
            </a:r>
            <a:endParaRPr lang="en-US" dirty="0"/>
          </a:p>
        </p:txBody>
      </p:sp>
      <p:sp>
        <p:nvSpPr>
          <p:cNvPr id="4" name="Content Placeholder 2"/>
          <p:cNvSpPr>
            <a:spLocks noGrp="1"/>
          </p:cNvSpPr>
          <p:nvPr>
            <p:ph idx="1"/>
          </p:nvPr>
        </p:nvSpPr>
        <p:spPr/>
        <p:txBody>
          <a:bodyPr/>
          <a:lstStyle/>
          <a:p>
            <a:pPr>
              <a:spcBef>
                <a:spcPts val="0"/>
              </a:spcBef>
              <a:buNone/>
            </a:pPr>
            <a:r>
              <a:rPr lang="en-US" dirty="0"/>
              <a:t>Surgical pathology, examination (gross and </a:t>
            </a:r>
          </a:p>
          <a:p>
            <a:pPr>
              <a:spcBef>
                <a:spcPts val="0"/>
              </a:spcBef>
              <a:buNone/>
            </a:pPr>
            <a:r>
              <a:rPr lang="en-US" dirty="0"/>
              <a:t>microscopic) of breast from mastectomy and </a:t>
            </a:r>
          </a:p>
          <a:p>
            <a:pPr>
              <a:spcBef>
                <a:spcPts val="0"/>
              </a:spcBef>
              <a:buNone/>
            </a:pPr>
            <a:r>
              <a:rPr lang="en-US" dirty="0"/>
              <a:t>regional lymph nodes</a:t>
            </a:r>
          </a:p>
          <a:p>
            <a:pPr>
              <a:buNone/>
            </a:pPr>
            <a:r>
              <a:rPr lang="en-US" dirty="0"/>
              <a:t>CPT Code(s): 	______________</a:t>
            </a:r>
          </a:p>
          <a:p>
            <a:endParaRPr lang="en-US" dirty="0"/>
          </a:p>
        </p:txBody>
      </p:sp>
    </p:spTree>
    <p:extLst>
      <p:ext uri="{BB962C8B-B14F-4D97-AF65-F5344CB8AC3E}">
        <p14:creationId xmlns:p14="http://schemas.microsoft.com/office/powerpoint/2010/main" val="22376238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a:bodyPr>
          <a:lstStyle/>
          <a:p>
            <a:r>
              <a:rPr lang="en-US" dirty="0"/>
              <a:t>Case 2.371 Answer and Rationale</a:t>
            </a:r>
          </a:p>
        </p:txBody>
      </p:sp>
      <p:sp>
        <p:nvSpPr>
          <p:cNvPr id="3" name="Content Placeholder 2"/>
          <p:cNvSpPr>
            <a:spLocks noGrp="1"/>
          </p:cNvSpPr>
          <p:nvPr>
            <p:ph idx="1"/>
          </p:nvPr>
        </p:nvSpPr>
        <p:spPr>
          <a:xfrm>
            <a:off x="228600" y="1676400"/>
            <a:ext cx="8610600" cy="4114800"/>
          </a:xfrm>
        </p:spPr>
        <p:txBody>
          <a:bodyPr/>
          <a:lstStyle/>
          <a:p>
            <a:pPr>
              <a:buNone/>
            </a:pPr>
            <a:r>
              <a:rPr lang="en-US" sz="2800" b="1" dirty="0"/>
              <a:t>88309</a:t>
            </a:r>
          </a:p>
          <a:p>
            <a:pPr marL="0" indent="0">
              <a:buNone/>
            </a:pPr>
            <a:r>
              <a:rPr lang="en-US" sz="2400" u="sng" dirty="0"/>
              <a:t>Rationale</a:t>
            </a:r>
            <a:r>
              <a:rPr lang="en-US" sz="2400" dirty="0"/>
              <a:t>: Index Pathology, surgical, gross and micro exam, level VI, resulting in code 88309. In practice, each entry in the Surgical Pathology section should be reviewed to determine the appropriate level. A specimen consisting of breast and regional lymph nodes is categorized to a level VI. Review the instructional note preceding code 88300. Note that the unit of service is the specimen, not the number of slides or cell blocks.</a:t>
            </a:r>
          </a:p>
          <a:p>
            <a:endParaRPr lang="en-US" dirty="0"/>
          </a:p>
        </p:txBody>
      </p:sp>
    </p:spTree>
    <p:extLst>
      <p:ext uri="{BB962C8B-B14F-4D97-AF65-F5344CB8AC3E}">
        <p14:creationId xmlns:p14="http://schemas.microsoft.com/office/powerpoint/2010/main" val="39878109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345" y="701674"/>
            <a:ext cx="8600343" cy="891129"/>
          </a:xfrm>
        </p:spPr>
        <p:txBody>
          <a:bodyPr/>
          <a:lstStyle/>
          <a:p>
            <a:r>
              <a:rPr lang="en-US" dirty="0"/>
              <a:t>Case 2.383 </a:t>
            </a:r>
            <a:r>
              <a:rPr lang="en-US" sz="3200" dirty="0"/>
              <a:t>(Medicine)</a:t>
            </a:r>
            <a:endParaRPr lang="en-US" dirty="0"/>
          </a:p>
        </p:txBody>
      </p:sp>
      <p:sp>
        <p:nvSpPr>
          <p:cNvPr id="4" name="Content Placeholder 2"/>
          <p:cNvSpPr>
            <a:spLocks noGrp="1"/>
          </p:cNvSpPr>
          <p:nvPr>
            <p:ph idx="1"/>
          </p:nvPr>
        </p:nvSpPr>
        <p:spPr>
          <a:xfrm>
            <a:off x="304800" y="1600200"/>
            <a:ext cx="8610600" cy="4114800"/>
          </a:xfrm>
        </p:spPr>
        <p:txBody>
          <a:bodyPr>
            <a:normAutofit/>
          </a:bodyPr>
          <a:lstStyle/>
          <a:p>
            <a:pPr marL="0" indent="0">
              <a:spcBef>
                <a:spcPts val="0"/>
              </a:spcBef>
              <a:buNone/>
            </a:pPr>
            <a:r>
              <a:rPr lang="en-US" dirty="0"/>
              <a:t>Select the appropriate code(s) to report an injection of rabies immune globulin performed under direct physician supervision.</a:t>
            </a:r>
          </a:p>
          <a:p>
            <a:pPr marL="857250" indent="-514350">
              <a:buFont typeface="+mj-lt"/>
              <a:buAutoNum type="alphaLcPeriod"/>
            </a:pPr>
            <a:r>
              <a:rPr lang="en-US" dirty="0"/>
              <a:t>96372</a:t>
            </a:r>
          </a:p>
          <a:p>
            <a:pPr marL="857250" indent="-514350">
              <a:buFont typeface="+mj-lt"/>
              <a:buAutoNum type="alphaLcPeriod"/>
            </a:pPr>
            <a:r>
              <a:rPr lang="en-US" dirty="0"/>
              <a:t>90471</a:t>
            </a:r>
          </a:p>
          <a:p>
            <a:pPr marL="857250" indent="-514350">
              <a:buFont typeface="+mj-lt"/>
              <a:buAutoNum type="alphaLcPeriod"/>
            </a:pPr>
            <a:r>
              <a:rPr lang="en-US" dirty="0"/>
              <a:t>90375, 96372</a:t>
            </a:r>
          </a:p>
          <a:p>
            <a:pPr marL="857250" indent="-514350">
              <a:buFont typeface="+mj-lt"/>
              <a:buAutoNum type="alphaLcPeriod"/>
            </a:pPr>
            <a:r>
              <a:rPr lang="en-US" dirty="0"/>
              <a:t>90375, 90473</a:t>
            </a:r>
          </a:p>
          <a:p>
            <a:pPr>
              <a:buNone/>
            </a:pPr>
            <a:r>
              <a:rPr lang="en-US" dirty="0"/>
              <a:t>	</a:t>
            </a:r>
          </a:p>
          <a:p>
            <a:endParaRPr lang="en-US" dirty="0"/>
          </a:p>
        </p:txBody>
      </p:sp>
    </p:spTree>
    <p:extLst>
      <p:ext uri="{BB962C8B-B14F-4D97-AF65-F5344CB8AC3E}">
        <p14:creationId xmlns:p14="http://schemas.microsoft.com/office/powerpoint/2010/main" val="13795830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544946"/>
            <a:ext cx="8738888" cy="1047858"/>
          </a:xfrm>
        </p:spPr>
        <p:txBody>
          <a:bodyPr>
            <a:normAutofit/>
          </a:bodyPr>
          <a:lstStyle/>
          <a:p>
            <a:r>
              <a:rPr lang="en-US" dirty="0"/>
              <a:t>Case 2.383 Answer and Rationale</a:t>
            </a:r>
          </a:p>
        </p:txBody>
      </p:sp>
      <p:sp>
        <p:nvSpPr>
          <p:cNvPr id="3" name="Content Placeholder 2"/>
          <p:cNvSpPr>
            <a:spLocks noGrp="1"/>
          </p:cNvSpPr>
          <p:nvPr>
            <p:ph idx="1"/>
          </p:nvPr>
        </p:nvSpPr>
        <p:spPr>
          <a:xfrm>
            <a:off x="304800" y="1524000"/>
            <a:ext cx="8610600" cy="4114800"/>
          </a:xfrm>
        </p:spPr>
        <p:txBody>
          <a:bodyPr/>
          <a:lstStyle/>
          <a:p>
            <a:pPr>
              <a:buNone/>
            </a:pPr>
            <a:r>
              <a:rPr lang="en-US" b="1" dirty="0"/>
              <a:t>c.		90375, 96372</a:t>
            </a:r>
          </a:p>
          <a:p>
            <a:pPr marL="0" indent="0">
              <a:buNone/>
            </a:pPr>
            <a:r>
              <a:rPr lang="en-US" sz="2800" u="sng" dirty="0"/>
              <a:t>Rationale</a:t>
            </a:r>
            <a:r>
              <a:rPr lang="en-US" sz="2800" dirty="0"/>
              <a:t>: In order to appropriately report administration of vaccines, both the product administered and the method of administration must be reported. See the instructional note preceding code 90281. </a:t>
            </a:r>
          </a:p>
          <a:p>
            <a:endParaRPr lang="en-US" sz="2800" dirty="0"/>
          </a:p>
        </p:txBody>
      </p:sp>
    </p:spTree>
    <p:extLst>
      <p:ext uri="{BB962C8B-B14F-4D97-AF65-F5344CB8AC3E}">
        <p14:creationId xmlns:p14="http://schemas.microsoft.com/office/powerpoint/2010/main" val="36232314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lstStyle/>
          <a:p>
            <a:r>
              <a:rPr lang="en-US" dirty="0"/>
              <a:t>Case 2.419 </a:t>
            </a:r>
            <a:r>
              <a:rPr lang="en-US" sz="3200" dirty="0"/>
              <a:t>(Modifiers)</a:t>
            </a:r>
            <a:endParaRPr lang="en-US" dirty="0"/>
          </a:p>
        </p:txBody>
      </p:sp>
      <p:sp>
        <p:nvSpPr>
          <p:cNvPr id="4" name="Content Placeholder 2"/>
          <p:cNvSpPr>
            <a:spLocks noGrp="1"/>
          </p:cNvSpPr>
          <p:nvPr>
            <p:ph idx="1"/>
          </p:nvPr>
        </p:nvSpPr>
        <p:spPr/>
        <p:txBody>
          <a:bodyPr>
            <a:normAutofit/>
          </a:bodyPr>
          <a:lstStyle/>
          <a:p>
            <a:pPr marL="0" indent="0">
              <a:spcBef>
                <a:spcPts val="0"/>
              </a:spcBef>
              <a:buNone/>
            </a:pPr>
            <a:r>
              <a:rPr lang="en-US" sz="2800" dirty="0"/>
              <a:t>Planned rigid proctosigmoidoscopy with removal of foreign body under conscious sedation, procedure not completed due to hypotension. How would the physician report this?</a:t>
            </a:r>
          </a:p>
          <a:p>
            <a:pPr>
              <a:buNone/>
            </a:pPr>
            <a:r>
              <a:rPr lang="en-US" sz="2800" dirty="0"/>
              <a:t>CPT Code(s) and Modifier(s): _____________</a:t>
            </a:r>
          </a:p>
          <a:p>
            <a:endParaRPr lang="en-US" dirty="0"/>
          </a:p>
        </p:txBody>
      </p:sp>
    </p:spTree>
    <p:extLst>
      <p:ext uri="{BB962C8B-B14F-4D97-AF65-F5344CB8AC3E}">
        <p14:creationId xmlns:p14="http://schemas.microsoft.com/office/powerpoint/2010/main" val="14686455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701674"/>
            <a:ext cx="8662688" cy="891129"/>
          </a:xfrm>
        </p:spPr>
        <p:txBody>
          <a:bodyPr>
            <a:normAutofit/>
          </a:bodyPr>
          <a:lstStyle/>
          <a:p>
            <a:r>
              <a:rPr lang="en-US" dirty="0"/>
              <a:t>Case 2.419 Answer and Rationale</a:t>
            </a:r>
          </a:p>
        </p:txBody>
      </p:sp>
      <p:sp>
        <p:nvSpPr>
          <p:cNvPr id="3" name="Content Placeholder 2"/>
          <p:cNvSpPr>
            <a:spLocks noGrp="1"/>
          </p:cNvSpPr>
          <p:nvPr>
            <p:ph idx="1"/>
          </p:nvPr>
        </p:nvSpPr>
        <p:spPr>
          <a:xfrm>
            <a:off x="381000" y="1752600"/>
            <a:ext cx="8610600" cy="4114800"/>
          </a:xfrm>
        </p:spPr>
        <p:txBody>
          <a:bodyPr/>
          <a:lstStyle/>
          <a:p>
            <a:pPr>
              <a:buNone/>
            </a:pPr>
            <a:r>
              <a:rPr lang="en-US" b="1" dirty="0"/>
              <a:t>45307-53</a:t>
            </a:r>
          </a:p>
          <a:p>
            <a:pPr marL="0" indent="0">
              <a:buNone/>
            </a:pPr>
            <a:r>
              <a:rPr lang="en-US" sz="2800" u="sng" dirty="0"/>
              <a:t>Rationale</a:t>
            </a:r>
            <a:r>
              <a:rPr lang="en-US" sz="2800" dirty="0"/>
              <a:t>: Index Proctosigmoidoscopy, removal, foreign body.</a:t>
            </a:r>
            <a:endParaRPr lang="en-US" dirty="0"/>
          </a:p>
          <a:p>
            <a:endParaRPr lang="en-US" dirty="0"/>
          </a:p>
        </p:txBody>
      </p:sp>
    </p:spTree>
    <p:extLst>
      <p:ext uri="{BB962C8B-B14F-4D97-AF65-F5344CB8AC3E}">
        <p14:creationId xmlns:p14="http://schemas.microsoft.com/office/powerpoint/2010/main" val="41835165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9" name="Rectangle 5"/>
          <p:cNvSpPr>
            <a:spLocks noGrp="1" noChangeArrowheads="1"/>
          </p:cNvSpPr>
          <p:nvPr>
            <p:ph type="title"/>
          </p:nvPr>
        </p:nvSpPr>
        <p:spPr>
          <a:xfrm>
            <a:off x="228600" y="609600"/>
            <a:ext cx="8610600" cy="1143000"/>
          </a:xfrm>
        </p:spPr>
        <p:txBody>
          <a:bodyPr>
            <a:normAutofit/>
          </a:bodyPr>
          <a:lstStyle/>
          <a:p>
            <a:r>
              <a:rPr lang="en-US" dirty="0"/>
              <a:t>Case 2.10 </a:t>
            </a:r>
            <a:r>
              <a:rPr lang="en-US" sz="3200" dirty="0"/>
              <a:t>(CPT Organization, Structure, and Guidelines)</a:t>
            </a:r>
            <a:endParaRPr lang="en-US" dirty="0"/>
          </a:p>
        </p:txBody>
      </p:sp>
      <p:sp>
        <p:nvSpPr>
          <p:cNvPr id="154630" name="Rectangle 6"/>
          <p:cNvSpPr>
            <a:spLocks noGrp="1" noChangeArrowheads="1"/>
          </p:cNvSpPr>
          <p:nvPr>
            <p:ph idx="1"/>
          </p:nvPr>
        </p:nvSpPr>
        <p:spPr>
          <a:xfrm>
            <a:off x="228600" y="1828800"/>
            <a:ext cx="8610600" cy="4114800"/>
          </a:xfrm>
        </p:spPr>
        <p:txBody>
          <a:bodyPr/>
          <a:lstStyle/>
          <a:p>
            <a:pPr>
              <a:buNone/>
            </a:pPr>
            <a:r>
              <a:rPr lang="en-US" sz="2800" dirty="0"/>
              <a:t>Per CPT guidelines, a separate procedure: </a:t>
            </a:r>
          </a:p>
          <a:p>
            <a:pPr marL="857250" indent="-514350">
              <a:buFont typeface="+mj-lt"/>
              <a:buAutoNum type="alphaLcPeriod"/>
            </a:pPr>
            <a:r>
              <a:rPr lang="en-US" sz="2800" dirty="0"/>
              <a:t>Is coded when it is performed as a part of another, larger procedure</a:t>
            </a:r>
          </a:p>
          <a:p>
            <a:pPr marL="857250" indent="-514350">
              <a:buFont typeface="+mj-lt"/>
              <a:buAutoNum type="alphaLcPeriod"/>
            </a:pPr>
            <a:r>
              <a:rPr lang="en-US" sz="2800" dirty="0"/>
              <a:t>Is considered to be an integral part of another, larger service</a:t>
            </a:r>
          </a:p>
          <a:p>
            <a:pPr marL="857250" indent="-514350">
              <a:buFont typeface="+mj-lt"/>
              <a:buAutoNum type="alphaLcPeriod"/>
            </a:pPr>
            <a:r>
              <a:rPr lang="en-US" sz="2800" dirty="0"/>
              <a:t>Is never coded under any circumstances</a:t>
            </a:r>
          </a:p>
          <a:p>
            <a:pPr marL="857250" indent="-514350">
              <a:buFont typeface="+mj-lt"/>
              <a:buAutoNum type="alphaLcPeriod"/>
            </a:pPr>
            <a:r>
              <a:rPr lang="en-US" sz="2800" dirty="0"/>
              <a:t>Both a and b above</a:t>
            </a:r>
          </a:p>
          <a:p>
            <a:pPr>
              <a:buNone/>
            </a:pPr>
            <a:endParaRPr lang="en-US" sz="2800" dirty="0"/>
          </a:p>
        </p:txBody>
      </p:sp>
    </p:spTree>
    <p:extLst>
      <p:ext uri="{BB962C8B-B14F-4D97-AF65-F5344CB8AC3E}">
        <p14:creationId xmlns:p14="http://schemas.microsoft.com/office/powerpoint/2010/main" val="37611231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lstStyle/>
          <a:p>
            <a:r>
              <a:rPr lang="en-US" dirty="0"/>
              <a:t>Case 2.428 </a:t>
            </a:r>
            <a:r>
              <a:rPr lang="en-US" sz="3200" dirty="0"/>
              <a:t>(Category III Codes)</a:t>
            </a:r>
            <a:endParaRPr lang="en-US" dirty="0"/>
          </a:p>
        </p:txBody>
      </p:sp>
      <p:sp>
        <p:nvSpPr>
          <p:cNvPr id="4" name="Content Placeholder 2"/>
          <p:cNvSpPr>
            <a:spLocks noGrp="1"/>
          </p:cNvSpPr>
          <p:nvPr>
            <p:ph idx="1"/>
          </p:nvPr>
        </p:nvSpPr>
        <p:spPr>
          <a:xfrm>
            <a:off x="304800" y="1752600"/>
            <a:ext cx="8610600" cy="4114800"/>
          </a:xfrm>
        </p:spPr>
        <p:txBody>
          <a:bodyPr/>
          <a:lstStyle/>
          <a:p>
            <a:pPr marL="0" indent="0">
              <a:spcBef>
                <a:spcPts val="0"/>
              </a:spcBef>
              <a:buNone/>
            </a:pPr>
            <a:r>
              <a:rPr lang="en-US" sz="2800" dirty="0"/>
              <a:t>Which of the following statements about Category III CPT codes is true?</a:t>
            </a:r>
          </a:p>
          <a:p>
            <a:pPr marL="857250" indent="-514350">
              <a:buFont typeface="+mj-lt"/>
              <a:buAutoNum type="alphaLcPeriod"/>
            </a:pPr>
            <a:r>
              <a:rPr lang="en-US" sz="2800" dirty="0"/>
              <a:t>They are temporary.</a:t>
            </a:r>
          </a:p>
          <a:p>
            <a:pPr marL="857250" indent="-514350">
              <a:spcBef>
                <a:spcPts val="0"/>
              </a:spcBef>
              <a:buFont typeface="+mj-lt"/>
              <a:buAutoNum type="alphaLcPeriod"/>
            </a:pPr>
            <a:r>
              <a:rPr lang="en-US" sz="2800" dirty="0"/>
              <a:t>They are updated more frequently than the rest of CPT.</a:t>
            </a:r>
          </a:p>
          <a:p>
            <a:pPr marL="857250" indent="-514350">
              <a:spcBef>
                <a:spcPts val="0"/>
              </a:spcBef>
              <a:buFont typeface="+mj-lt"/>
              <a:buAutoNum type="alphaLcPeriod"/>
            </a:pPr>
            <a:r>
              <a:rPr lang="en-US" sz="2800" dirty="0"/>
              <a:t>They are intended to allow for the coding of new technologies, services, and procedures.</a:t>
            </a:r>
          </a:p>
          <a:p>
            <a:pPr marL="857250" indent="-514350">
              <a:buFont typeface="+mj-lt"/>
              <a:buAutoNum type="alphaLcPeriod"/>
            </a:pPr>
            <a:r>
              <a:rPr lang="en-US" sz="2800" dirty="0"/>
              <a:t>All of the above</a:t>
            </a:r>
          </a:p>
          <a:p>
            <a:endParaRPr lang="en-US" dirty="0"/>
          </a:p>
        </p:txBody>
      </p:sp>
    </p:spTree>
    <p:extLst>
      <p:ext uri="{BB962C8B-B14F-4D97-AF65-F5344CB8AC3E}">
        <p14:creationId xmlns:p14="http://schemas.microsoft.com/office/powerpoint/2010/main" val="9693980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a:bodyPr>
          <a:lstStyle/>
          <a:p>
            <a:r>
              <a:rPr lang="en-US" dirty="0"/>
              <a:t>Case 2.428 Answer and Rationale</a:t>
            </a:r>
          </a:p>
        </p:txBody>
      </p:sp>
      <p:sp>
        <p:nvSpPr>
          <p:cNvPr id="3" name="Content Placeholder 2"/>
          <p:cNvSpPr>
            <a:spLocks noGrp="1"/>
          </p:cNvSpPr>
          <p:nvPr>
            <p:ph idx="1"/>
          </p:nvPr>
        </p:nvSpPr>
        <p:spPr/>
        <p:txBody>
          <a:bodyPr/>
          <a:lstStyle/>
          <a:p>
            <a:pPr>
              <a:buNone/>
            </a:pPr>
            <a:r>
              <a:rPr lang="en-US" b="1" dirty="0"/>
              <a:t>d.	All of the above </a:t>
            </a:r>
          </a:p>
          <a:p>
            <a:pPr marL="0" indent="0">
              <a:buNone/>
            </a:pPr>
            <a:r>
              <a:rPr lang="en-US" sz="2800" u="sng" dirty="0"/>
              <a:t>Rationale</a:t>
            </a:r>
            <a:r>
              <a:rPr lang="en-US" sz="2800" dirty="0"/>
              <a:t>: All the statements are true. See Introduction to Category III codes. </a:t>
            </a:r>
            <a:endParaRPr lang="en-US" dirty="0"/>
          </a:p>
          <a:p>
            <a:endParaRPr lang="en-US" dirty="0"/>
          </a:p>
        </p:txBody>
      </p:sp>
    </p:spTree>
    <p:extLst>
      <p:ext uri="{BB962C8B-B14F-4D97-AF65-F5344CB8AC3E}">
        <p14:creationId xmlns:p14="http://schemas.microsoft.com/office/powerpoint/2010/main" val="13883147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873" y="701674"/>
            <a:ext cx="8618815" cy="891129"/>
          </a:xfrm>
        </p:spPr>
        <p:txBody>
          <a:bodyPr>
            <a:normAutofit/>
          </a:bodyPr>
          <a:lstStyle/>
          <a:p>
            <a:r>
              <a:rPr lang="en-US" dirty="0"/>
              <a:t>Case 2.10 Answer and Rationale</a:t>
            </a:r>
          </a:p>
        </p:txBody>
      </p:sp>
      <p:sp>
        <p:nvSpPr>
          <p:cNvPr id="3" name="Content Placeholder 2"/>
          <p:cNvSpPr>
            <a:spLocks noGrp="1"/>
          </p:cNvSpPr>
          <p:nvPr>
            <p:ph idx="1"/>
          </p:nvPr>
        </p:nvSpPr>
        <p:spPr>
          <a:xfrm>
            <a:off x="304800" y="1600200"/>
            <a:ext cx="8610600" cy="4495800"/>
          </a:xfrm>
        </p:spPr>
        <p:txBody>
          <a:bodyPr/>
          <a:lstStyle/>
          <a:p>
            <a:pPr>
              <a:spcBef>
                <a:spcPts val="0"/>
              </a:spcBef>
              <a:buNone/>
            </a:pPr>
            <a:r>
              <a:rPr lang="en-US" sz="2800" b="1" dirty="0"/>
              <a:t>b. Is considered to be an integral part of </a:t>
            </a:r>
          </a:p>
          <a:p>
            <a:pPr>
              <a:spcBef>
                <a:spcPts val="0"/>
              </a:spcBef>
              <a:buNone/>
            </a:pPr>
            <a:r>
              <a:rPr lang="en-US" sz="2800" b="1" dirty="0"/>
              <a:t>     another, larger service</a:t>
            </a:r>
          </a:p>
          <a:p>
            <a:pPr>
              <a:spcBef>
                <a:spcPts val="0"/>
              </a:spcBef>
              <a:buNone/>
            </a:pPr>
            <a:endParaRPr lang="en-US" sz="2800" b="1" dirty="0"/>
          </a:p>
          <a:p>
            <a:pPr marL="0" indent="0">
              <a:buNone/>
            </a:pPr>
            <a:r>
              <a:rPr lang="en-US" sz="2400" u="sng" dirty="0"/>
              <a:t>Rationale</a:t>
            </a:r>
            <a:r>
              <a:rPr lang="en-US" sz="2400" dirty="0"/>
              <a:t>: Because a separate procedure is considered a part of, and integral to, another, larger procedure, it is not coded when performed as part of the more extensive procedure. See Surgery Guidelines. It may, however, be coded when it is not performed as part of another, larger service, so answer “c” is not correct. </a:t>
            </a:r>
          </a:p>
          <a:p>
            <a:endParaRPr lang="en-US" sz="2800" dirty="0"/>
          </a:p>
        </p:txBody>
      </p:sp>
    </p:spTree>
    <p:extLst>
      <p:ext uri="{BB962C8B-B14F-4D97-AF65-F5344CB8AC3E}">
        <p14:creationId xmlns:p14="http://schemas.microsoft.com/office/powerpoint/2010/main" val="3776167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fontScale="90000"/>
          </a:bodyPr>
          <a:lstStyle/>
          <a:p>
            <a:r>
              <a:rPr lang="en-US" dirty="0"/>
              <a:t>Case 2.26 </a:t>
            </a:r>
            <a:r>
              <a:rPr lang="en-US" sz="3200" dirty="0"/>
              <a:t>(Evaluation and Management (E/M) Services)</a:t>
            </a:r>
            <a:endParaRPr lang="en-US" dirty="0"/>
          </a:p>
        </p:txBody>
      </p:sp>
      <p:sp>
        <p:nvSpPr>
          <p:cNvPr id="3" name="Content Placeholder 2"/>
          <p:cNvSpPr>
            <a:spLocks noGrp="1"/>
          </p:cNvSpPr>
          <p:nvPr>
            <p:ph idx="1"/>
          </p:nvPr>
        </p:nvSpPr>
        <p:spPr>
          <a:xfrm>
            <a:off x="304800" y="1981200"/>
            <a:ext cx="8610600" cy="4419600"/>
          </a:xfrm>
        </p:spPr>
        <p:txBody>
          <a:bodyPr/>
          <a:lstStyle/>
          <a:p>
            <a:pPr marL="0">
              <a:spcBef>
                <a:spcPts val="0"/>
              </a:spcBef>
              <a:buNone/>
            </a:pPr>
            <a:r>
              <a:rPr lang="en-US" sz="2800" dirty="0"/>
              <a:t>Select the appropriate E/M code for a new patient</a:t>
            </a:r>
          </a:p>
          <a:p>
            <a:pPr marL="0">
              <a:spcBef>
                <a:spcPts val="0"/>
              </a:spcBef>
              <a:buNone/>
            </a:pPr>
            <a:r>
              <a:rPr lang="en-US" sz="2800" dirty="0"/>
              <a:t>office visit in which a comprehensive history and </a:t>
            </a:r>
          </a:p>
          <a:p>
            <a:pPr marL="0">
              <a:spcBef>
                <a:spcPts val="0"/>
              </a:spcBef>
              <a:buNone/>
            </a:pPr>
            <a:r>
              <a:rPr lang="en-US" sz="2800" dirty="0"/>
              <a:t>comprehensive physical examination were </a:t>
            </a:r>
          </a:p>
          <a:p>
            <a:pPr marL="0">
              <a:spcBef>
                <a:spcPts val="0"/>
              </a:spcBef>
              <a:buNone/>
            </a:pPr>
            <a:r>
              <a:rPr lang="en-US" sz="2800" dirty="0"/>
              <a:t>performed and medical decision making was of </a:t>
            </a:r>
          </a:p>
          <a:p>
            <a:pPr marL="0">
              <a:spcBef>
                <a:spcPts val="0"/>
              </a:spcBef>
              <a:buNone/>
            </a:pPr>
            <a:r>
              <a:rPr lang="en-US" sz="2800" dirty="0"/>
              <a:t>straightforward complexity. </a:t>
            </a:r>
          </a:p>
        </p:txBody>
      </p:sp>
    </p:spTree>
    <p:extLst>
      <p:ext uri="{BB962C8B-B14F-4D97-AF65-F5344CB8AC3E}">
        <p14:creationId xmlns:p14="http://schemas.microsoft.com/office/powerpoint/2010/main" val="3494388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583" y="701674"/>
            <a:ext cx="8591106" cy="891129"/>
          </a:xfrm>
        </p:spPr>
        <p:txBody>
          <a:bodyPr>
            <a:normAutofit/>
          </a:bodyPr>
          <a:lstStyle/>
          <a:p>
            <a:r>
              <a:rPr lang="en-US" dirty="0"/>
              <a:t>Case 2.26 Answer and Rationale</a:t>
            </a:r>
          </a:p>
        </p:txBody>
      </p:sp>
      <p:sp>
        <p:nvSpPr>
          <p:cNvPr id="3" name="Content Placeholder 2"/>
          <p:cNvSpPr>
            <a:spLocks noGrp="1"/>
          </p:cNvSpPr>
          <p:nvPr>
            <p:ph idx="1"/>
          </p:nvPr>
        </p:nvSpPr>
        <p:spPr>
          <a:xfrm>
            <a:off x="304800" y="1524000"/>
            <a:ext cx="8610600" cy="4572000"/>
          </a:xfrm>
        </p:spPr>
        <p:txBody>
          <a:bodyPr/>
          <a:lstStyle/>
          <a:p>
            <a:pPr>
              <a:buNone/>
            </a:pPr>
            <a:r>
              <a:rPr lang="en-US" b="1" dirty="0"/>
              <a:t>99202</a:t>
            </a:r>
          </a:p>
          <a:p>
            <a:pPr marL="0" indent="0">
              <a:buNone/>
            </a:pPr>
            <a:r>
              <a:rPr lang="en-US" sz="2800" u="sng" dirty="0"/>
              <a:t>Rationale</a:t>
            </a:r>
            <a:r>
              <a:rPr lang="en-US" sz="2800" dirty="0"/>
              <a:t>: See E/M Services Guidelines, Instructions for Selecting a Level of E/M Service, in the CPT manual. All of the three key components must meet or exceed the stated requirements to qualify for a particular level of E/M services for a new patient seen in the physician office.</a:t>
            </a:r>
          </a:p>
          <a:p>
            <a:endParaRPr lang="en-US" sz="2800" dirty="0"/>
          </a:p>
        </p:txBody>
      </p:sp>
    </p:spTree>
    <p:extLst>
      <p:ext uri="{BB962C8B-B14F-4D97-AF65-F5344CB8AC3E}">
        <p14:creationId xmlns:p14="http://schemas.microsoft.com/office/powerpoint/2010/main" val="2072633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109" y="701674"/>
            <a:ext cx="8609579" cy="891129"/>
          </a:xfrm>
        </p:spPr>
        <p:txBody>
          <a:bodyPr/>
          <a:lstStyle/>
          <a:p>
            <a:r>
              <a:rPr lang="en-US" dirty="0"/>
              <a:t>Case 2.61 </a:t>
            </a:r>
            <a:r>
              <a:rPr lang="en-US" sz="3200" dirty="0"/>
              <a:t>(Anesthesia Services)</a:t>
            </a:r>
            <a:endParaRPr lang="en-US" dirty="0"/>
          </a:p>
        </p:txBody>
      </p:sp>
      <p:sp>
        <p:nvSpPr>
          <p:cNvPr id="3" name="Content Placeholder 2"/>
          <p:cNvSpPr>
            <a:spLocks noGrp="1"/>
          </p:cNvSpPr>
          <p:nvPr>
            <p:ph idx="1"/>
          </p:nvPr>
        </p:nvSpPr>
        <p:spPr>
          <a:xfrm>
            <a:off x="304800" y="1600200"/>
            <a:ext cx="8610600" cy="4648200"/>
          </a:xfrm>
        </p:spPr>
        <p:txBody>
          <a:bodyPr/>
          <a:lstStyle/>
          <a:p>
            <a:pPr>
              <a:spcBef>
                <a:spcPts val="0"/>
              </a:spcBef>
              <a:buNone/>
            </a:pPr>
            <a:endParaRPr lang="en-US" dirty="0"/>
          </a:p>
          <a:p>
            <a:pPr>
              <a:spcBef>
                <a:spcPts val="0"/>
              </a:spcBef>
              <a:buNone/>
            </a:pPr>
            <a:r>
              <a:rPr lang="en-US" dirty="0"/>
              <a:t>Anesthesia for Whipple procedure.</a:t>
            </a:r>
          </a:p>
          <a:p>
            <a:pPr>
              <a:spcBef>
                <a:spcPts val="0"/>
              </a:spcBef>
              <a:buNone/>
            </a:pPr>
            <a:r>
              <a:rPr lang="en-US" dirty="0"/>
              <a:t>Anesthesia CPT Code(s): ________________</a:t>
            </a:r>
          </a:p>
          <a:p>
            <a:endParaRPr lang="en-US" sz="3600" dirty="0"/>
          </a:p>
        </p:txBody>
      </p:sp>
    </p:spTree>
    <p:extLst>
      <p:ext uri="{BB962C8B-B14F-4D97-AF65-F5344CB8AC3E}">
        <p14:creationId xmlns:p14="http://schemas.microsoft.com/office/powerpoint/2010/main" val="2732678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109" y="701674"/>
            <a:ext cx="8609579" cy="891129"/>
          </a:xfrm>
        </p:spPr>
        <p:txBody>
          <a:bodyPr>
            <a:normAutofit/>
          </a:bodyPr>
          <a:lstStyle/>
          <a:p>
            <a:r>
              <a:rPr lang="en-US" dirty="0"/>
              <a:t>Case 2.61 Answer and Rationale</a:t>
            </a:r>
          </a:p>
        </p:txBody>
      </p:sp>
      <p:sp>
        <p:nvSpPr>
          <p:cNvPr id="3" name="Content Placeholder 2"/>
          <p:cNvSpPr>
            <a:spLocks noGrp="1"/>
          </p:cNvSpPr>
          <p:nvPr>
            <p:ph idx="1"/>
          </p:nvPr>
        </p:nvSpPr>
        <p:spPr>
          <a:xfrm>
            <a:off x="304800" y="1447800"/>
            <a:ext cx="8610600" cy="4648200"/>
          </a:xfrm>
        </p:spPr>
        <p:txBody>
          <a:bodyPr/>
          <a:lstStyle/>
          <a:p>
            <a:pPr>
              <a:buNone/>
            </a:pPr>
            <a:endParaRPr lang="en-US" b="1" dirty="0"/>
          </a:p>
          <a:p>
            <a:pPr>
              <a:buNone/>
            </a:pPr>
            <a:r>
              <a:rPr lang="en-US" b="1" dirty="0"/>
              <a:t>00794</a:t>
            </a:r>
          </a:p>
          <a:p>
            <a:pPr marL="0" indent="0">
              <a:buNone/>
            </a:pPr>
            <a:r>
              <a:rPr lang="en-US" sz="2800" u="sng" dirty="0"/>
              <a:t>Rationale</a:t>
            </a:r>
            <a:r>
              <a:rPr lang="en-US" sz="2800" dirty="0"/>
              <a:t>: Index Anesthesia, pancreas, resulting in code 00794. A Whipple procedure is a radical procedure for carcinoma of the pancreas, involving removal of the pancreas and the duodenum. </a:t>
            </a:r>
          </a:p>
          <a:p>
            <a:endParaRPr lang="en-US" sz="2800" dirty="0"/>
          </a:p>
        </p:txBody>
      </p:sp>
    </p:spTree>
    <p:extLst>
      <p:ext uri="{BB962C8B-B14F-4D97-AF65-F5344CB8AC3E}">
        <p14:creationId xmlns:p14="http://schemas.microsoft.com/office/powerpoint/2010/main" val="326871336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9_AHIMA_PPT (002)  -  Read-Only" id="{DF6C0E30-21D7-430A-830B-B211BB7163B2}" vid="{66B296BC-4CDE-4CD5-A133-697778D6C3B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Ch02.PPTs.CCW 2019 (AC201518)</Template>
  <TotalTime>39</TotalTime>
  <Words>1463</Words>
  <Application>Microsoft Office PowerPoint</Application>
  <PresentationFormat>On-screen Show (4:3)</PresentationFormat>
  <Paragraphs>182</Paragraphs>
  <Slides>41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Calibri</vt:lpstr>
      <vt:lpstr>Century Gothic</vt:lpstr>
      <vt:lpstr>Gotham Medium</vt:lpstr>
      <vt:lpstr>Office Theme</vt:lpstr>
      <vt:lpstr>Clinical Coding Workout 2020 Edition</vt:lpstr>
      <vt:lpstr>Chapter 2 Overview</vt:lpstr>
      <vt:lpstr>Chapter 2 Sections</vt:lpstr>
      <vt:lpstr>Case 2.10 (CPT Organization, Structure, and Guidelines)</vt:lpstr>
      <vt:lpstr>Case 2.10 Answer and Rationale</vt:lpstr>
      <vt:lpstr>Case 2.26 (Evaluation and Management (E/M) Services)</vt:lpstr>
      <vt:lpstr>Case 2.26 Answer and Rationale</vt:lpstr>
      <vt:lpstr>Case 2.61 (Anesthesia Services)</vt:lpstr>
      <vt:lpstr>Case 2.61 Answer and Rationale</vt:lpstr>
      <vt:lpstr>Case 2.68 (Integumentary System)</vt:lpstr>
      <vt:lpstr>Case 2.68 Answer and Rationale</vt:lpstr>
      <vt:lpstr>Case 2.108 (Musculoskeletal System)</vt:lpstr>
      <vt:lpstr>Case 2.108 Answer and Rationale</vt:lpstr>
      <vt:lpstr>Case 2.145 (Respiratory System)</vt:lpstr>
      <vt:lpstr>Case 2.145 Answer and Rationale</vt:lpstr>
      <vt:lpstr>Case 2.152 (Cardiovascular System)</vt:lpstr>
      <vt:lpstr>Case 2.152 Answer and Rationale</vt:lpstr>
      <vt:lpstr>Case 2.177 (Digestive System)</vt:lpstr>
      <vt:lpstr>Case 2.177 Answer and Rationale</vt:lpstr>
      <vt:lpstr>Case 2.203 (Urinary System)</vt:lpstr>
      <vt:lpstr>Case 2.203 Answer and Rationale</vt:lpstr>
      <vt:lpstr>Case 2.229 (Male/Female Genital System and Laparoscopy)</vt:lpstr>
      <vt:lpstr>Case 2.229 Answer and Rationale</vt:lpstr>
      <vt:lpstr>Case 2.258 (Endocrine System)</vt:lpstr>
      <vt:lpstr>Case 2.258 Answer and Rationale</vt:lpstr>
      <vt:lpstr>Case 2.282 (Nervous System)</vt:lpstr>
      <vt:lpstr>Case 2.282 Answer and Rationale</vt:lpstr>
      <vt:lpstr>Case 2.294 (Eye/Ocular Adnexa)</vt:lpstr>
      <vt:lpstr>Case 2.294 Answer and Rationale</vt:lpstr>
      <vt:lpstr>Case 2.315 (Auditory System)</vt:lpstr>
      <vt:lpstr>Case 2.315 Answer and Rationale</vt:lpstr>
      <vt:lpstr>Case 2.335 (Radiology Services)</vt:lpstr>
      <vt:lpstr>Case 2.335 Answer and Rationale</vt:lpstr>
      <vt:lpstr>Case 2.371 (Pathology/Laboratory Services)</vt:lpstr>
      <vt:lpstr>Case 2.371 Answer and Rationale</vt:lpstr>
      <vt:lpstr>Case 2.383 (Medicine)</vt:lpstr>
      <vt:lpstr>Case 2.383 Answer and Rationale</vt:lpstr>
      <vt:lpstr>Case 2.419 (Modifiers)</vt:lpstr>
      <vt:lpstr>Case 2.419 Answer and Rationale</vt:lpstr>
      <vt:lpstr>Case 2.428 (Category III Codes)</vt:lpstr>
      <vt:lpstr>Case 2.428 Answer and Rationale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Clinical Coding Workout 2019 Edition</dc:title>
  <dc:creator>Kimberly Hooker</dc:creator>
  <cp:lastModifiedBy>Hilari Simmons</cp:lastModifiedBy>
  <cp:revision>7</cp:revision>
  <cp:lastPrinted>2018-12-07T14:38:18Z</cp:lastPrinted>
  <dcterms:created xsi:type="dcterms:W3CDTF">2018-12-17T20:18:04Z</dcterms:created>
  <dcterms:modified xsi:type="dcterms:W3CDTF">2020-04-30T16:03:08Z</dcterms:modified>
</cp:coreProperties>
</file>