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5"/>
  </p:notesMasterIdLst>
  <p:handoutMasterIdLst>
    <p:handoutMasterId r:id="rId46"/>
  </p:handoutMasterIdLst>
  <p:sldIdLst>
    <p:sldId id="303" r:id="rId2"/>
    <p:sldId id="304" r:id="rId3"/>
    <p:sldId id="307" r:id="rId4"/>
    <p:sldId id="346" r:id="rId5"/>
    <p:sldId id="34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p:normalViewPr>
  <p:slideViewPr>
    <p:cSldViewPr snapToGrid="0" snapToObjects="1">
      <p:cViewPr varScale="1">
        <p:scale>
          <a:sx n="74" d="100"/>
          <a:sy n="74"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ionisio" userId="37d052d4be97a24f" providerId="LiveId" clId="{03C3B5A4-D67D-4812-97BB-DB2927D24A3F}"/>
    <pc:docChg chg="modSld">
      <pc:chgData name="Michelle Dionisio" userId="37d052d4be97a24f" providerId="LiveId" clId="{03C3B5A4-D67D-4812-97BB-DB2927D24A3F}" dt="2019-07-31T02:28:52.801" v="3" actId="20577"/>
      <pc:docMkLst>
        <pc:docMk/>
      </pc:docMkLst>
      <pc:sldChg chg="modSp">
        <pc:chgData name="Michelle Dionisio" userId="37d052d4be97a24f" providerId="LiveId" clId="{03C3B5A4-D67D-4812-97BB-DB2927D24A3F}" dt="2019-07-31T02:28:52.801" v="3" actId="20577"/>
        <pc:sldMkLst>
          <pc:docMk/>
          <pc:sldMk cId="1912914892" sldId="303"/>
        </pc:sldMkLst>
        <pc:spChg chg="mod">
          <ac:chgData name="Michelle Dionisio" userId="37d052d4be97a24f" providerId="LiveId" clId="{03C3B5A4-D67D-4812-97BB-DB2927D24A3F}" dt="2019-07-31T02:28:52.801" v="3" actId="20577"/>
          <ac:spMkLst>
            <pc:docMk/>
            <pc:sldMk cId="1912914892" sldId="303"/>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4/30/2020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EDFFC5-5662-4FCE-A1CC-671E5149F34E}" type="datetimeFigureOut">
              <a:rPr lang="en-US" smtClean="0"/>
              <a:t>4/30/2020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BBD1F0-9C1B-4DAC-AE4B-519C3FCBBE1A}" type="slidenum">
              <a:rPr lang="en-US" smtClean="0"/>
              <a:t>‹#›</a:t>
            </a:fld>
            <a:endParaRPr lang="en-US"/>
          </a:p>
        </p:txBody>
      </p:sp>
    </p:spTree>
    <p:extLst>
      <p:ext uri="{BB962C8B-B14F-4D97-AF65-F5344CB8AC3E}">
        <p14:creationId xmlns:p14="http://schemas.microsoft.com/office/powerpoint/2010/main" val="3617311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2</a:t>
            </a:fld>
            <a:endParaRPr lang="en-US" dirty="0"/>
          </a:p>
        </p:txBody>
      </p:sp>
    </p:spTree>
    <p:extLst>
      <p:ext uri="{BB962C8B-B14F-4D97-AF65-F5344CB8AC3E}">
        <p14:creationId xmlns:p14="http://schemas.microsoft.com/office/powerpoint/2010/main" val="2993932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38</a:t>
            </a:fld>
            <a:endParaRPr lang="en-US" dirty="0"/>
          </a:p>
        </p:txBody>
      </p:sp>
    </p:spTree>
    <p:extLst>
      <p:ext uri="{BB962C8B-B14F-4D97-AF65-F5344CB8AC3E}">
        <p14:creationId xmlns:p14="http://schemas.microsoft.com/office/powerpoint/2010/main" val="4292083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39</a:t>
            </a:fld>
            <a:endParaRPr lang="en-US" dirty="0"/>
          </a:p>
        </p:txBody>
      </p:sp>
    </p:spTree>
    <p:extLst>
      <p:ext uri="{BB962C8B-B14F-4D97-AF65-F5344CB8AC3E}">
        <p14:creationId xmlns:p14="http://schemas.microsoft.com/office/powerpoint/2010/main" val="18575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42</a:t>
            </a:fld>
            <a:endParaRPr lang="en-US" dirty="0"/>
          </a:p>
        </p:txBody>
      </p:sp>
    </p:spTree>
    <p:extLst>
      <p:ext uri="{BB962C8B-B14F-4D97-AF65-F5344CB8AC3E}">
        <p14:creationId xmlns:p14="http://schemas.microsoft.com/office/powerpoint/2010/main" val="2462977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43</a:t>
            </a:fld>
            <a:endParaRPr lang="en-US" dirty="0"/>
          </a:p>
        </p:txBody>
      </p:sp>
    </p:spTree>
    <p:extLst>
      <p:ext uri="{BB962C8B-B14F-4D97-AF65-F5344CB8AC3E}">
        <p14:creationId xmlns:p14="http://schemas.microsoft.com/office/powerpoint/2010/main" val="234073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4</a:t>
            </a:fld>
            <a:endParaRPr lang="en-US" dirty="0"/>
          </a:p>
        </p:txBody>
      </p:sp>
    </p:spTree>
    <p:extLst>
      <p:ext uri="{BB962C8B-B14F-4D97-AF65-F5344CB8AC3E}">
        <p14:creationId xmlns:p14="http://schemas.microsoft.com/office/powerpoint/2010/main" val="3336996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5</a:t>
            </a:fld>
            <a:endParaRPr lang="en-US" dirty="0"/>
          </a:p>
        </p:txBody>
      </p:sp>
    </p:spTree>
    <p:extLst>
      <p:ext uri="{BB962C8B-B14F-4D97-AF65-F5344CB8AC3E}">
        <p14:creationId xmlns:p14="http://schemas.microsoft.com/office/powerpoint/2010/main" val="2788506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7</a:t>
            </a:fld>
            <a:endParaRPr lang="en-US" dirty="0"/>
          </a:p>
        </p:txBody>
      </p:sp>
    </p:spTree>
    <p:extLst>
      <p:ext uri="{BB962C8B-B14F-4D97-AF65-F5344CB8AC3E}">
        <p14:creationId xmlns:p14="http://schemas.microsoft.com/office/powerpoint/2010/main" val="868154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8</a:t>
            </a:fld>
            <a:endParaRPr lang="en-US" dirty="0"/>
          </a:p>
        </p:txBody>
      </p:sp>
    </p:spTree>
    <p:extLst>
      <p:ext uri="{BB962C8B-B14F-4D97-AF65-F5344CB8AC3E}">
        <p14:creationId xmlns:p14="http://schemas.microsoft.com/office/powerpoint/2010/main" val="381296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9</a:t>
            </a:fld>
            <a:endParaRPr lang="en-US" dirty="0"/>
          </a:p>
        </p:txBody>
      </p:sp>
    </p:spTree>
    <p:extLst>
      <p:ext uri="{BB962C8B-B14F-4D97-AF65-F5344CB8AC3E}">
        <p14:creationId xmlns:p14="http://schemas.microsoft.com/office/powerpoint/2010/main" val="3329385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19</a:t>
            </a:fld>
            <a:endParaRPr lang="en-US" dirty="0"/>
          </a:p>
        </p:txBody>
      </p:sp>
    </p:spTree>
    <p:extLst>
      <p:ext uri="{BB962C8B-B14F-4D97-AF65-F5344CB8AC3E}">
        <p14:creationId xmlns:p14="http://schemas.microsoft.com/office/powerpoint/2010/main" val="1823971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21</a:t>
            </a:fld>
            <a:endParaRPr lang="en-US" dirty="0"/>
          </a:p>
        </p:txBody>
      </p:sp>
    </p:spTree>
    <p:extLst>
      <p:ext uri="{BB962C8B-B14F-4D97-AF65-F5344CB8AC3E}">
        <p14:creationId xmlns:p14="http://schemas.microsoft.com/office/powerpoint/2010/main" val="4024843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MD: Slide</a:t>
            </a:r>
            <a:r>
              <a:rPr lang="en-US" baseline="0" dirty="0"/>
              <a:t> updated</a:t>
            </a:r>
            <a:endParaRPr lang="en-US" dirty="0"/>
          </a:p>
        </p:txBody>
      </p:sp>
      <p:sp>
        <p:nvSpPr>
          <p:cNvPr id="4" name="Slide Number Placeholder 3"/>
          <p:cNvSpPr>
            <a:spLocks noGrp="1"/>
          </p:cNvSpPr>
          <p:nvPr>
            <p:ph type="sldNum" sz="quarter" idx="10"/>
          </p:nvPr>
        </p:nvSpPr>
        <p:spPr/>
        <p:txBody>
          <a:bodyPr/>
          <a:lstStyle/>
          <a:p>
            <a:fld id="{A7C14F87-2E7B-4227-8D2E-17313B86B91C}" type="slidenum">
              <a:rPr lang="en-US" smtClean="0"/>
              <a:pPr/>
              <a:t>31</a:t>
            </a:fld>
            <a:endParaRPr lang="en-US" dirty="0"/>
          </a:p>
        </p:txBody>
      </p:sp>
    </p:spTree>
    <p:extLst>
      <p:ext uri="{BB962C8B-B14F-4D97-AF65-F5344CB8AC3E}">
        <p14:creationId xmlns:p14="http://schemas.microsoft.com/office/powerpoint/2010/main" val="14589676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4/30/2020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2019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Clinical Coding Workout</a:t>
            </a:r>
            <a:r>
              <a:rPr lang="en-US"/>
              <a:t/>
            </a:r>
            <a:br>
              <a:rPr lang="en-US"/>
            </a:br>
            <a:r>
              <a:rPr lang="en-US"/>
              <a:t>2020 </a:t>
            </a:r>
            <a:r>
              <a:rPr lang="en-US" dirty="0"/>
              <a:t>Edition</a:t>
            </a:r>
          </a:p>
        </p:txBody>
      </p:sp>
      <p:sp>
        <p:nvSpPr>
          <p:cNvPr id="3" name="Subtitle 2"/>
          <p:cNvSpPr>
            <a:spLocks noGrp="1"/>
          </p:cNvSpPr>
          <p:nvPr>
            <p:ph type="subTitle" idx="1"/>
          </p:nvPr>
        </p:nvSpPr>
        <p:spPr/>
        <p:txBody>
          <a:bodyPr>
            <a:normAutofit fontScale="92500" lnSpcReduction="10000"/>
          </a:bodyPr>
          <a:lstStyle/>
          <a:p>
            <a:r>
              <a:rPr lang="en-US" b="1" dirty="0"/>
              <a:t>Chapter 1:</a:t>
            </a:r>
          </a:p>
          <a:p>
            <a:r>
              <a:rPr lang="en-US" dirty="0"/>
              <a:t>Basic Principles of </a:t>
            </a:r>
          </a:p>
          <a:p>
            <a:r>
              <a:rPr lang="en-US" dirty="0"/>
              <a:t>ICD-10-CM/PCS Coding</a:t>
            </a:r>
          </a:p>
        </p:txBody>
      </p:sp>
    </p:spTree>
    <p:extLst>
      <p:ext uri="{BB962C8B-B14F-4D97-AF65-F5344CB8AC3E}">
        <p14:creationId xmlns:p14="http://schemas.microsoft.com/office/powerpoint/2010/main" val="1912914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655" y="701674"/>
            <a:ext cx="8471033" cy="891129"/>
          </a:xfrm>
        </p:spPr>
        <p:txBody>
          <a:bodyPr>
            <a:normAutofit fontScale="90000"/>
          </a:bodyPr>
          <a:lstStyle/>
          <a:p>
            <a:r>
              <a:rPr lang="en-US" dirty="0"/>
              <a:t>Case 1.65 </a:t>
            </a:r>
            <a:r>
              <a:rPr lang="en-US" sz="3200" dirty="0"/>
              <a:t>(Endocrine, Nutritional, and Metabolic Diseases)</a:t>
            </a:r>
            <a:endParaRPr lang="en-US" dirty="0"/>
          </a:p>
        </p:txBody>
      </p:sp>
      <p:sp>
        <p:nvSpPr>
          <p:cNvPr id="3" name="Content Placeholder 2"/>
          <p:cNvSpPr>
            <a:spLocks noGrp="1"/>
          </p:cNvSpPr>
          <p:nvPr>
            <p:ph idx="1"/>
          </p:nvPr>
        </p:nvSpPr>
        <p:spPr/>
        <p:txBody>
          <a:bodyPr/>
          <a:lstStyle/>
          <a:p>
            <a:pPr marL="0">
              <a:spcBef>
                <a:spcPts val="0"/>
              </a:spcBef>
              <a:buNone/>
            </a:pPr>
            <a:r>
              <a:rPr lang="en-US" dirty="0"/>
              <a:t>Secondary diabetes mellitus caused by Cushing’s syndrome</a:t>
            </a:r>
          </a:p>
          <a:p>
            <a:pPr>
              <a:buNone/>
            </a:pPr>
            <a:r>
              <a:rPr lang="en-US" dirty="0"/>
              <a:t>ICD-10-CM Code(s): ___________	</a:t>
            </a:r>
          </a:p>
          <a:p>
            <a:endParaRPr lang="en-US" dirty="0"/>
          </a:p>
        </p:txBody>
      </p:sp>
    </p:spTree>
    <p:extLst>
      <p:ext uri="{BB962C8B-B14F-4D97-AF65-F5344CB8AC3E}">
        <p14:creationId xmlns:p14="http://schemas.microsoft.com/office/powerpoint/2010/main" val="1625933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1.65 Answer and Rationale</a:t>
            </a:r>
          </a:p>
        </p:txBody>
      </p:sp>
      <p:sp>
        <p:nvSpPr>
          <p:cNvPr id="3" name="Content Placeholder 2"/>
          <p:cNvSpPr>
            <a:spLocks noGrp="1"/>
          </p:cNvSpPr>
          <p:nvPr>
            <p:ph idx="1"/>
          </p:nvPr>
        </p:nvSpPr>
        <p:spPr>
          <a:xfrm>
            <a:off x="304800" y="1371600"/>
            <a:ext cx="8610600" cy="4648200"/>
          </a:xfrm>
        </p:spPr>
        <p:txBody>
          <a:bodyPr/>
          <a:lstStyle/>
          <a:p>
            <a:pPr>
              <a:buNone/>
            </a:pPr>
            <a:endParaRPr lang="en-US" b="1" dirty="0"/>
          </a:p>
          <a:p>
            <a:pPr>
              <a:buNone/>
            </a:pPr>
            <a:r>
              <a:rPr lang="en-US" b="1" dirty="0"/>
              <a:t>E24.9, E08.9 </a:t>
            </a:r>
          </a:p>
          <a:p>
            <a:pPr marL="0" indent="0">
              <a:buNone/>
            </a:pPr>
            <a:r>
              <a:rPr lang="en-US" sz="2800" u="sng" dirty="0"/>
              <a:t>Rationale</a:t>
            </a:r>
            <a:r>
              <a:rPr lang="en-US" sz="2800" dirty="0"/>
              <a:t>: The Alphabetic Index main term is Diabetes, subterm due to underlying condition.  The Alphabetic Index main term, Syndrome, subterm Cushing’s.  Instructional notes at category E08 provide sequencing direction by stating, “Code first the underlying condition.”</a:t>
            </a:r>
            <a:endParaRPr lang="en-US" sz="2400" dirty="0"/>
          </a:p>
          <a:p>
            <a:endParaRPr lang="en-US" sz="2800" dirty="0"/>
          </a:p>
        </p:txBody>
      </p:sp>
    </p:spTree>
    <p:extLst>
      <p:ext uri="{BB962C8B-B14F-4D97-AF65-F5344CB8AC3E}">
        <p14:creationId xmlns:p14="http://schemas.microsoft.com/office/powerpoint/2010/main" val="891091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655" y="701674"/>
            <a:ext cx="8471033" cy="891129"/>
          </a:xfrm>
        </p:spPr>
        <p:txBody>
          <a:bodyPr>
            <a:normAutofit fontScale="90000"/>
          </a:bodyPr>
          <a:lstStyle/>
          <a:p>
            <a:r>
              <a:rPr lang="en-US" dirty="0"/>
              <a:t>Case 1.93 </a:t>
            </a:r>
            <a:r>
              <a:rPr lang="en-US" sz="3200" dirty="0"/>
              <a:t>(Diseases of the Blood and Blood-Forming Organs)</a:t>
            </a:r>
            <a:endParaRPr lang="en-US" dirty="0"/>
          </a:p>
        </p:txBody>
      </p:sp>
      <p:sp>
        <p:nvSpPr>
          <p:cNvPr id="3" name="Content Placeholder 2"/>
          <p:cNvSpPr>
            <a:spLocks noGrp="1"/>
          </p:cNvSpPr>
          <p:nvPr>
            <p:ph idx="1"/>
          </p:nvPr>
        </p:nvSpPr>
        <p:spPr/>
        <p:txBody>
          <a:bodyPr/>
          <a:lstStyle/>
          <a:p>
            <a:pPr marL="0">
              <a:spcBef>
                <a:spcPts val="0"/>
              </a:spcBef>
              <a:buNone/>
            </a:pPr>
            <a:r>
              <a:rPr lang="en-US" dirty="0"/>
              <a:t>Posttransfusion purpura</a:t>
            </a:r>
          </a:p>
          <a:p>
            <a:pPr marL="0">
              <a:spcBef>
                <a:spcPts val="0"/>
              </a:spcBef>
              <a:buNone/>
            </a:pPr>
            <a:r>
              <a:rPr lang="en-US" dirty="0"/>
              <a:t>ICD-10-CM Code(s): ___________	</a:t>
            </a:r>
          </a:p>
          <a:p>
            <a:endParaRPr lang="en-US" dirty="0"/>
          </a:p>
        </p:txBody>
      </p:sp>
    </p:spTree>
    <p:extLst>
      <p:ext uri="{BB962C8B-B14F-4D97-AF65-F5344CB8AC3E}">
        <p14:creationId xmlns:p14="http://schemas.microsoft.com/office/powerpoint/2010/main" val="1472754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745" y="701674"/>
            <a:ext cx="8701943" cy="891129"/>
          </a:xfrm>
        </p:spPr>
        <p:txBody>
          <a:bodyPr>
            <a:normAutofit/>
          </a:bodyPr>
          <a:lstStyle/>
          <a:p>
            <a:r>
              <a:rPr lang="en-US" dirty="0"/>
              <a:t>Case 1.93 Answer and Rationale</a:t>
            </a:r>
          </a:p>
        </p:txBody>
      </p:sp>
      <p:sp>
        <p:nvSpPr>
          <p:cNvPr id="3" name="Content Placeholder 2"/>
          <p:cNvSpPr>
            <a:spLocks noGrp="1"/>
          </p:cNvSpPr>
          <p:nvPr>
            <p:ph idx="1"/>
          </p:nvPr>
        </p:nvSpPr>
        <p:spPr>
          <a:xfrm>
            <a:off x="228600" y="1676400"/>
            <a:ext cx="8610600" cy="4114800"/>
          </a:xfrm>
        </p:spPr>
        <p:txBody>
          <a:bodyPr/>
          <a:lstStyle/>
          <a:p>
            <a:pPr>
              <a:buNone/>
            </a:pPr>
            <a:endParaRPr lang="en-US" b="1" dirty="0"/>
          </a:p>
          <a:p>
            <a:pPr>
              <a:buNone/>
            </a:pPr>
            <a:r>
              <a:rPr lang="en-US" b="1" dirty="0"/>
              <a:t>D69.51 </a:t>
            </a:r>
          </a:p>
          <a:p>
            <a:pPr marL="0" indent="0">
              <a:buNone/>
            </a:pPr>
            <a:r>
              <a:rPr lang="en-US" sz="2800" u="sng" dirty="0"/>
              <a:t>Rationale</a:t>
            </a:r>
            <a:r>
              <a:rPr lang="en-US" sz="2800" dirty="0"/>
              <a:t>: The Alphabetic Index main term is Purpura with subterm posttransfusion.</a:t>
            </a:r>
            <a:endParaRPr lang="en-US" dirty="0"/>
          </a:p>
          <a:p>
            <a:endParaRPr lang="en-US" dirty="0"/>
          </a:p>
        </p:txBody>
      </p:sp>
    </p:spTree>
    <p:extLst>
      <p:ext uri="{BB962C8B-B14F-4D97-AF65-F5344CB8AC3E}">
        <p14:creationId xmlns:p14="http://schemas.microsoft.com/office/powerpoint/2010/main" val="213122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891" y="701674"/>
            <a:ext cx="8461797" cy="891129"/>
          </a:xfrm>
        </p:spPr>
        <p:txBody>
          <a:bodyPr>
            <a:normAutofit fontScale="90000"/>
          </a:bodyPr>
          <a:lstStyle/>
          <a:p>
            <a:r>
              <a:rPr lang="en-US" dirty="0"/>
              <a:t>Case 1.109 </a:t>
            </a:r>
            <a:r>
              <a:rPr lang="en-US" sz="3200" dirty="0"/>
              <a:t>(Mental, Behavioral, and Neurodevelopmental Disorders)</a:t>
            </a:r>
            <a:endParaRPr lang="en-US" dirty="0"/>
          </a:p>
        </p:txBody>
      </p:sp>
      <p:sp>
        <p:nvSpPr>
          <p:cNvPr id="4" name="Content Placeholder 2"/>
          <p:cNvSpPr>
            <a:spLocks noGrp="1"/>
          </p:cNvSpPr>
          <p:nvPr>
            <p:ph idx="1"/>
          </p:nvPr>
        </p:nvSpPr>
        <p:spPr/>
        <p:txBody>
          <a:bodyPr/>
          <a:lstStyle/>
          <a:p>
            <a:pPr marL="0">
              <a:spcBef>
                <a:spcPts val="0"/>
              </a:spcBef>
              <a:buNone/>
            </a:pPr>
            <a:r>
              <a:rPr lang="en-US" dirty="0"/>
              <a:t>Childhood autism</a:t>
            </a:r>
          </a:p>
          <a:p>
            <a:pPr>
              <a:buNone/>
            </a:pPr>
            <a:r>
              <a:rPr lang="en-US" dirty="0"/>
              <a:t>ICD-10-CM Code(s): ___________	</a:t>
            </a:r>
          </a:p>
          <a:p>
            <a:endParaRPr lang="en-US" dirty="0"/>
          </a:p>
        </p:txBody>
      </p:sp>
    </p:spTree>
    <p:extLst>
      <p:ext uri="{BB962C8B-B14F-4D97-AF65-F5344CB8AC3E}">
        <p14:creationId xmlns:p14="http://schemas.microsoft.com/office/powerpoint/2010/main" val="3660977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1.109 Answer and Rationale</a:t>
            </a:r>
          </a:p>
        </p:txBody>
      </p:sp>
      <p:sp>
        <p:nvSpPr>
          <p:cNvPr id="3" name="Content Placeholder 2"/>
          <p:cNvSpPr>
            <a:spLocks noGrp="1"/>
          </p:cNvSpPr>
          <p:nvPr>
            <p:ph idx="1"/>
          </p:nvPr>
        </p:nvSpPr>
        <p:spPr>
          <a:xfrm>
            <a:off x="304800" y="1828800"/>
            <a:ext cx="8610600" cy="4114800"/>
          </a:xfrm>
        </p:spPr>
        <p:txBody>
          <a:bodyPr/>
          <a:lstStyle/>
          <a:p>
            <a:pPr>
              <a:buNone/>
            </a:pPr>
            <a:r>
              <a:rPr lang="en-US" b="1" dirty="0"/>
              <a:t>F84.0 </a:t>
            </a:r>
          </a:p>
          <a:p>
            <a:pPr marL="0" indent="0">
              <a:buNone/>
            </a:pPr>
            <a:r>
              <a:rPr lang="en-US" sz="2800" u="sng" dirty="0"/>
              <a:t>Rationale</a:t>
            </a:r>
            <a:r>
              <a:rPr lang="en-US" sz="2800" dirty="0"/>
              <a:t>: The Alphabetic Index main term is Autism with childhood in parentheses as a nonessential modifier.</a:t>
            </a:r>
            <a:endParaRPr lang="en-US" dirty="0"/>
          </a:p>
          <a:p>
            <a:endParaRPr lang="en-US" dirty="0"/>
          </a:p>
        </p:txBody>
      </p:sp>
    </p:spTree>
    <p:extLst>
      <p:ext uri="{BB962C8B-B14F-4D97-AF65-F5344CB8AC3E}">
        <p14:creationId xmlns:p14="http://schemas.microsoft.com/office/powerpoint/2010/main" val="360328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109" y="701674"/>
            <a:ext cx="8609579" cy="891129"/>
          </a:xfrm>
        </p:spPr>
        <p:txBody>
          <a:bodyPr>
            <a:normAutofit fontScale="90000"/>
          </a:bodyPr>
          <a:lstStyle/>
          <a:p>
            <a:r>
              <a:rPr lang="en-US" dirty="0"/>
              <a:t>Case 1.138 </a:t>
            </a:r>
            <a:r>
              <a:rPr lang="en-US" sz="3200" dirty="0"/>
              <a:t>(Diseases of the Nervous System, Eye and Adnexa, Ear and Mastoid Process)</a:t>
            </a:r>
            <a:endParaRPr lang="en-US" dirty="0"/>
          </a:p>
        </p:txBody>
      </p:sp>
      <p:sp>
        <p:nvSpPr>
          <p:cNvPr id="3" name="Content Placeholder 2"/>
          <p:cNvSpPr>
            <a:spLocks noGrp="1"/>
          </p:cNvSpPr>
          <p:nvPr>
            <p:ph idx="1"/>
          </p:nvPr>
        </p:nvSpPr>
        <p:spPr>
          <a:xfrm>
            <a:off x="304800" y="2286000"/>
            <a:ext cx="8610600" cy="4114800"/>
          </a:xfrm>
        </p:spPr>
        <p:txBody>
          <a:bodyPr/>
          <a:lstStyle/>
          <a:p>
            <a:pPr marL="0">
              <a:spcBef>
                <a:spcPts val="0"/>
              </a:spcBef>
              <a:buNone/>
            </a:pPr>
            <a:r>
              <a:rPr lang="en-US" dirty="0"/>
              <a:t>Acute suppurative otitis media with eardrum rupture due to pressure in right ear</a:t>
            </a:r>
          </a:p>
          <a:p>
            <a:pPr>
              <a:buNone/>
            </a:pPr>
            <a:r>
              <a:rPr lang="en-US" dirty="0"/>
              <a:t>ICD-10-CM Code(s): ___________</a:t>
            </a:r>
          </a:p>
        </p:txBody>
      </p:sp>
    </p:spTree>
    <p:extLst>
      <p:ext uri="{BB962C8B-B14F-4D97-AF65-F5344CB8AC3E}">
        <p14:creationId xmlns:p14="http://schemas.microsoft.com/office/powerpoint/2010/main" val="24195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701674"/>
            <a:ext cx="8815088" cy="891129"/>
          </a:xfrm>
        </p:spPr>
        <p:txBody>
          <a:bodyPr>
            <a:normAutofit/>
          </a:bodyPr>
          <a:lstStyle/>
          <a:p>
            <a:r>
              <a:rPr lang="en-US" dirty="0"/>
              <a:t>Case 1.138 Answer and Rationale</a:t>
            </a:r>
          </a:p>
        </p:txBody>
      </p:sp>
      <p:sp>
        <p:nvSpPr>
          <p:cNvPr id="3" name="Content Placeholder 2"/>
          <p:cNvSpPr>
            <a:spLocks noGrp="1"/>
          </p:cNvSpPr>
          <p:nvPr>
            <p:ph idx="1"/>
          </p:nvPr>
        </p:nvSpPr>
        <p:spPr>
          <a:xfrm>
            <a:off x="228600" y="1295400"/>
            <a:ext cx="8610600" cy="4114800"/>
          </a:xfrm>
        </p:spPr>
        <p:txBody>
          <a:bodyPr/>
          <a:lstStyle/>
          <a:p>
            <a:pPr>
              <a:buNone/>
            </a:pPr>
            <a:endParaRPr lang="en-US" b="1" dirty="0"/>
          </a:p>
          <a:p>
            <a:pPr>
              <a:buNone/>
            </a:pPr>
            <a:r>
              <a:rPr lang="en-US" b="1" dirty="0"/>
              <a:t>H66.011 </a:t>
            </a:r>
          </a:p>
          <a:p>
            <a:pPr marL="0" indent="0">
              <a:buNone/>
            </a:pPr>
            <a:r>
              <a:rPr lang="en-US" sz="2800" u="sng" dirty="0"/>
              <a:t>Rationale</a:t>
            </a:r>
            <a:r>
              <a:rPr lang="en-US" sz="2800" dirty="0"/>
              <a:t>: The Alphabetic Index main term is Otitis, subterm media, suppurative, acute with rupture of eardrum. The coder completes the code using the Tabular List to assign sixth character 1 for the right ear.</a:t>
            </a:r>
          </a:p>
          <a:p>
            <a:endParaRPr lang="en-US" sz="2800" dirty="0"/>
          </a:p>
        </p:txBody>
      </p:sp>
    </p:spTree>
    <p:extLst>
      <p:ext uri="{BB962C8B-B14F-4D97-AF65-F5344CB8AC3E}">
        <p14:creationId xmlns:p14="http://schemas.microsoft.com/office/powerpoint/2010/main" val="3515038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1.151 </a:t>
            </a:r>
            <a:r>
              <a:rPr lang="en-US" sz="3200" dirty="0"/>
              <a:t>(Diseases of the Circulatory System)</a:t>
            </a:r>
            <a:endParaRPr lang="en-US" dirty="0"/>
          </a:p>
        </p:txBody>
      </p:sp>
      <p:sp>
        <p:nvSpPr>
          <p:cNvPr id="4" name="Content Placeholder 2"/>
          <p:cNvSpPr>
            <a:spLocks noGrp="1"/>
          </p:cNvSpPr>
          <p:nvPr>
            <p:ph idx="1"/>
          </p:nvPr>
        </p:nvSpPr>
        <p:spPr/>
        <p:txBody>
          <a:bodyPr/>
          <a:lstStyle/>
          <a:p>
            <a:pPr marL="0">
              <a:buNone/>
            </a:pPr>
            <a:r>
              <a:rPr lang="en-US" dirty="0"/>
              <a:t>In ICD-10-CM, a myocardial infarction is considered to be acute when it is less than _________________________ weeks old.</a:t>
            </a:r>
          </a:p>
          <a:p>
            <a:endParaRPr lang="en-US" dirty="0"/>
          </a:p>
        </p:txBody>
      </p:sp>
    </p:spTree>
    <p:extLst>
      <p:ext uri="{BB962C8B-B14F-4D97-AF65-F5344CB8AC3E}">
        <p14:creationId xmlns:p14="http://schemas.microsoft.com/office/powerpoint/2010/main" val="3317827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583" y="701674"/>
            <a:ext cx="8591106" cy="891129"/>
          </a:xfrm>
        </p:spPr>
        <p:txBody>
          <a:bodyPr>
            <a:normAutofit/>
          </a:bodyPr>
          <a:lstStyle/>
          <a:p>
            <a:r>
              <a:rPr lang="en-US" dirty="0"/>
              <a:t>Case 1.151 Answer and Rationale</a:t>
            </a:r>
          </a:p>
        </p:txBody>
      </p:sp>
      <p:sp>
        <p:nvSpPr>
          <p:cNvPr id="3" name="Content Placeholder 2"/>
          <p:cNvSpPr>
            <a:spLocks noGrp="1"/>
          </p:cNvSpPr>
          <p:nvPr>
            <p:ph idx="1"/>
          </p:nvPr>
        </p:nvSpPr>
        <p:spPr>
          <a:xfrm>
            <a:off x="304800" y="1524000"/>
            <a:ext cx="8610600" cy="4114800"/>
          </a:xfrm>
        </p:spPr>
        <p:txBody>
          <a:bodyPr/>
          <a:lstStyle/>
          <a:p>
            <a:pPr>
              <a:buNone/>
            </a:pPr>
            <a:r>
              <a:rPr lang="en-US" b="1" dirty="0"/>
              <a:t>Four (4)</a:t>
            </a:r>
          </a:p>
          <a:p>
            <a:pPr marL="0" indent="0">
              <a:buNone/>
            </a:pPr>
            <a:r>
              <a:rPr lang="en-US" sz="2800" u="sng" dirty="0"/>
              <a:t>Rationale</a:t>
            </a:r>
            <a:r>
              <a:rPr lang="en-US" sz="2800" dirty="0"/>
              <a:t>: This is an ICD-10-CM convention. For encounters that occur while the myocardial infarction is equal to or less than four weeks old, codes from category I21 may continue to be reported. The index guides the coder from the main term, Infarct, subterm myocardium and non essential modifier “with stated duration of 4 weeks or less” (CMS </a:t>
            </a:r>
            <a:r>
              <a:rPr lang="en-US" sz="2800" dirty="0" smtClean="0"/>
              <a:t>2020a </a:t>
            </a:r>
            <a:r>
              <a:rPr lang="en-US" sz="2800" dirty="0"/>
              <a:t>I.C.9.e.1).</a:t>
            </a:r>
            <a:endParaRPr lang="en-US" dirty="0"/>
          </a:p>
          <a:p>
            <a:pPr>
              <a:buNone/>
            </a:pPr>
            <a:endParaRPr lang="en-US" dirty="0"/>
          </a:p>
          <a:p>
            <a:endParaRPr lang="en-US" dirty="0"/>
          </a:p>
        </p:txBody>
      </p:sp>
    </p:spTree>
    <p:extLst>
      <p:ext uri="{BB962C8B-B14F-4D97-AF65-F5344CB8AC3E}">
        <p14:creationId xmlns:p14="http://schemas.microsoft.com/office/powerpoint/2010/main" val="4065557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2583" y="581892"/>
            <a:ext cx="8591106" cy="1010912"/>
          </a:xfrm>
        </p:spPr>
        <p:txBody>
          <a:bodyPr/>
          <a:lstStyle/>
          <a:p>
            <a:r>
              <a:rPr lang="en-US" dirty="0"/>
              <a:t>Chapter 1 Overview</a:t>
            </a:r>
          </a:p>
        </p:txBody>
      </p:sp>
      <p:sp>
        <p:nvSpPr>
          <p:cNvPr id="151555" name="Rectangle 3"/>
          <p:cNvSpPr>
            <a:spLocks noGrp="1" noChangeArrowheads="1"/>
          </p:cNvSpPr>
          <p:nvPr>
            <p:ph idx="1"/>
          </p:nvPr>
        </p:nvSpPr>
        <p:spPr>
          <a:xfrm>
            <a:off x="304800" y="1447800"/>
            <a:ext cx="8610600" cy="4648200"/>
          </a:xfrm>
        </p:spPr>
        <p:txBody>
          <a:bodyPr/>
          <a:lstStyle/>
          <a:p>
            <a:r>
              <a:rPr lang="en-US" dirty="0"/>
              <a:t>The exercises in this chapter are designed to review ICD-10-CM/PCS coding guidelines and to provide practice in assigning ICD-10-CM/PCS codes. </a:t>
            </a:r>
          </a:p>
          <a:p>
            <a:r>
              <a:rPr lang="en-US" dirty="0"/>
              <a:t>Because ICD-10-CM/PCS indexes diagnoses and procedures in many different ways, the rationale for the selection of a particular code may be different from the approach that you use. </a:t>
            </a:r>
          </a:p>
          <a:p>
            <a:pPr>
              <a:buNone/>
            </a:pPr>
            <a:endParaRPr lang="en-US" dirty="0"/>
          </a:p>
        </p:txBody>
      </p:sp>
    </p:spTree>
    <p:extLst>
      <p:ext uri="{BB962C8B-B14F-4D97-AF65-F5344CB8AC3E}">
        <p14:creationId xmlns:p14="http://schemas.microsoft.com/office/powerpoint/2010/main" val="3542849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1.170 </a:t>
            </a:r>
            <a:r>
              <a:rPr lang="en-US" sz="3200" dirty="0"/>
              <a:t>(Diseases of the Respiratory System)</a:t>
            </a:r>
            <a:endParaRPr lang="en-US" dirty="0"/>
          </a:p>
        </p:txBody>
      </p:sp>
      <p:sp>
        <p:nvSpPr>
          <p:cNvPr id="4" name="Content Placeholder 2"/>
          <p:cNvSpPr>
            <a:spLocks noGrp="1"/>
          </p:cNvSpPr>
          <p:nvPr>
            <p:ph idx="1"/>
          </p:nvPr>
        </p:nvSpPr>
        <p:spPr/>
        <p:txBody>
          <a:bodyPr/>
          <a:lstStyle/>
          <a:p>
            <a:pPr marL="0">
              <a:spcBef>
                <a:spcPts val="0"/>
              </a:spcBef>
              <a:buNone/>
            </a:pPr>
            <a:r>
              <a:rPr lang="en-US" dirty="0"/>
              <a:t>Acute bronchitis	</a:t>
            </a:r>
          </a:p>
          <a:p>
            <a:pPr>
              <a:buNone/>
            </a:pPr>
            <a:r>
              <a:rPr lang="en-US" dirty="0"/>
              <a:t>ICD-10-CM Code(s): ___________	</a:t>
            </a:r>
          </a:p>
          <a:p>
            <a:endParaRPr lang="en-US" dirty="0"/>
          </a:p>
        </p:txBody>
      </p:sp>
    </p:spTree>
    <p:extLst>
      <p:ext uri="{BB962C8B-B14F-4D97-AF65-F5344CB8AC3E}">
        <p14:creationId xmlns:p14="http://schemas.microsoft.com/office/powerpoint/2010/main" val="1517004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normAutofit/>
          </a:bodyPr>
          <a:lstStyle/>
          <a:p>
            <a:r>
              <a:rPr lang="en-US" dirty="0"/>
              <a:t>Case 1.170 Answer and Rationale</a:t>
            </a:r>
          </a:p>
        </p:txBody>
      </p:sp>
      <p:sp>
        <p:nvSpPr>
          <p:cNvPr id="3" name="Content Placeholder 2"/>
          <p:cNvSpPr>
            <a:spLocks noGrp="1"/>
          </p:cNvSpPr>
          <p:nvPr>
            <p:ph idx="1"/>
          </p:nvPr>
        </p:nvSpPr>
        <p:spPr>
          <a:xfrm>
            <a:off x="304800" y="1447800"/>
            <a:ext cx="8610600" cy="4114800"/>
          </a:xfrm>
        </p:spPr>
        <p:txBody>
          <a:bodyPr/>
          <a:lstStyle/>
          <a:p>
            <a:endParaRPr lang="en-US" b="1" dirty="0"/>
          </a:p>
          <a:p>
            <a:pPr>
              <a:buNone/>
            </a:pPr>
            <a:r>
              <a:rPr lang="en-US" b="1" dirty="0"/>
              <a:t>J20.9 </a:t>
            </a:r>
          </a:p>
          <a:p>
            <a:pPr marL="0" indent="0">
              <a:buNone/>
            </a:pPr>
            <a:r>
              <a:rPr lang="en-US" sz="2800" u="sng" dirty="0"/>
              <a:t>Rationale</a:t>
            </a:r>
            <a:r>
              <a:rPr lang="en-US" sz="2800" dirty="0"/>
              <a:t>: The Alphabetic Index main term is Bronchitis with subterm acute or subacute. Bronchitis not specified as acute or chronic is classified to code J40.</a:t>
            </a:r>
            <a:endParaRPr lang="en-US" dirty="0"/>
          </a:p>
          <a:p>
            <a:endParaRPr lang="en-US" dirty="0"/>
          </a:p>
        </p:txBody>
      </p:sp>
    </p:spTree>
    <p:extLst>
      <p:ext uri="{BB962C8B-B14F-4D97-AF65-F5344CB8AC3E}">
        <p14:creationId xmlns:p14="http://schemas.microsoft.com/office/powerpoint/2010/main" val="913540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1.203 </a:t>
            </a:r>
            <a:r>
              <a:rPr lang="en-US" sz="3200" dirty="0"/>
              <a:t>(Diseases of the Digestive System)</a:t>
            </a:r>
            <a:endParaRPr lang="en-US" dirty="0"/>
          </a:p>
        </p:txBody>
      </p:sp>
      <p:sp>
        <p:nvSpPr>
          <p:cNvPr id="4" name="Content Placeholder 2"/>
          <p:cNvSpPr>
            <a:spLocks noGrp="1"/>
          </p:cNvSpPr>
          <p:nvPr>
            <p:ph idx="1"/>
          </p:nvPr>
        </p:nvSpPr>
        <p:spPr/>
        <p:txBody>
          <a:bodyPr/>
          <a:lstStyle/>
          <a:p>
            <a:pPr marL="0">
              <a:spcBef>
                <a:spcPts val="0"/>
              </a:spcBef>
              <a:buNone/>
            </a:pPr>
            <a:r>
              <a:rPr lang="en-US" dirty="0"/>
              <a:t>Sigmoid diverticulitis with perforation	</a:t>
            </a:r>
          </a:p>
          <a:p>
            <a:pPr>
              <a:buNone/>
            </a:pPr>
            <a:r>
              <a:rPr lang="en-US" dirty="0"/>
              <a:t>ICD-10-CM Code(s): ___________	</a:t>
            </a:r>
          </a:p>
          <a:p>
            <a:endParaRPr lang="en-US" dirty="0"/>
          </a:p>
        </p:txBody>
      </p:sp>
    </p:spTree>
    <p:extLst>
      <p:ext uri="{BB962C8B-B14F-4D97-AF65-F5344CB8AC3E}">
        <p14:creationId xmlns:p14="http://schemas.microsoft.com/office/powerpoint/2010/main" val="2278692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1.203 Answer and Rationale</a:t>
            </a:r>
          </a:p>
        </p:txBody>
      </p:sp>
      <p:sp>
        <p:nvSpPr>
          <p:cNvPr id="3" name="Content Placeholder 2"/>
          <p:cNvSpPr>
            <a:spLocks noGrp="1"/>
          </p:cNvSpPr>
          <p:nvPr>
            <p:ph idx="1"/>
          </p:nvPr>
        </p:nvSpPr>
        <p:spPr>
          <a:xfrm>
            <a:off x="304800" y="1828800"/>
            <a:ext cx="8610600" cy="4114800"/>
          </a:xfrm>
        </p:spPr>
        <p:txBody>
          <a:bodyPr/>
          <a:lstStyle/>
          <a:p>
            <a:pPr>
              <a:buNone/>
            </a:pPr>
            <a:r>
              <a:rPr lang="en-US" b="1" dirty="0"/>
              <a:t>K57.20 </a:t>
            </a:r>
          </a:p>
          <a:p>
            <a:pPr marL="0" indent="0">
              <a:buNone/>
            </a:pPr>
            <a:r>
              <a:rPr lang="en-US" sz="2800" u="sng" dirty="0"/>
              <a:t>Rationale</a:t>
            </a:r>
            <a:r>
              <a:rPr lang="en-US" sz="2800" dirty="0"/>
              <a:t>: </a:t>
            </a:r>
            <a:r>
              <a:rPr lang="en-GB" sz="2800" dirty="0"/>
              <a:t>Diverticulitis with subterms intestine, large, with, abscess, perforation or peritonitis.</a:t>
            </a:r>
            <a:endParaRPr lang="en-US" dirty="0"/>
          </a:p>
          <a:p>
            <a:endParaRPr lang="en-US" dirty="0"/>
          </a:p>
        </p:txBody>
      </p:sp>
    </p:spTree>
    <p:extLst>
      <p:ext uri="{BB962C8B-B14F-4D97-AF65-F5344CB8AC3E}">
        <p14:creationId xmlns:p14="http://schemas.microsoft.com/office/powerpoint/2010/main" val="1707161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1.233 </a:t>
            </a:r>
            <a:r>
              <a:rPr lang="en-US" sz="3200" dirty="0"/>
              <a:t>(Diseases of the Genitourinary System)</a:t>
            </a:r>
            <a:endParaRPr lang="en-US" dirty="0"/>
          </a:p>
        </p:txBody>
      </p:sp>
      <p:sp>
        <p:nvSpPr>
          <p:cNvPr id="4" name="Content Placeholder 2"/>
          <p:cNvSpPr>
            <a:spLocks noGrp="1"/>
          </p:cNvSpPr>
          <p:nvPr>
            <p:ph idx="1"/>
          </p:nvPr>
        </p:nvSpPr>
        <p:spPr/>
        <p:txBody>
          <a:bodyPr/>
          <a:lstStyle/>
          <a:p>
            <a:pPr marL="0">
              <a:spcBef>
                <a:spcPts val="0"/>
              </a:spcBef>
              <a:buNone/>
            </a:pPr>
            <a:r>
              <a:rPr lang="en-US" dirty="0"/>
              <a:t>Dysmenorrhea</a:t>
            </a:r>
          </a:p>
          <a:p>
            <a:pPr>
              <a:buNone/>
            </a:pPr>
            <a:r>
              <a:rPr lang="en-US" dirty="0"/>
              <a:t>ICD-10-CM Code(s): ___________	</a:t>
            </a:r>
          </a:p>
          <a:p>
            <a:endParaRPr lang="en-US" dirty="0"/>
          </a:p>
        </p:txBody>
      </p:sp>
    </p:spTree>
    <p:extLst>
      <p:ext uri="{BB962C8B-B14F-4D97-AF65-F5344CB8AC3E}">
        <p14:creationId xmlns:p14="http://schemas.microsoft.com/office/powerpoint/2010/main" val="26550349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20146"/>
            <a:ext cx="8738888" cy="891129"/>
          </a:xfrm>
        </p:spPr>
        <p:txBody>
          <a:bodyPr>
            <a:normAutofit/>
          </a:bodyPr>
          <a:lstStyle/>
          <a:p>
            <a:r>
              <a:rPr lang="en-US" dirty="0"/>
              <a:t>Case 1.233 Answer and Rationale</a:t>
            </a:r>
          </a:p>
        </p:txBody>
      </p:sp>
      <p:sp>
        <p:nvSpPr>
          <p:cNvPr id="3" name="Content Placeholder 2"/>
          <p:cNvSpPr>
            <a:spLocks noGrp="1"/>
          </p:cNvSpPr>
          <p:nvPr>
            <p:ph idx="1"/>
          </p:nvPr>
        </p:nvSpPr>
        <p:spPr>
          <a:xfrm>
            <a:off x="304800" y="1524000"/>
            <a:ext cx="8610600" cy="4114800"/>
          </a:xfrm>
        </p:spPr>
        <p:txBody>
          <a:bodyPr/>
          <a:lstStyle/>
          <a:p>
            <a:pPr>
              <a:buNone/>
            </a:pPr>
            <a:r>
              <a:rPr lang="en-US" b="1" dirty="0"/>
              <a:t>N94.6 </a:t>
            </a:r>
          </a:p>
          <a:p>
            <a:pPr marL="0" indent="0">
              <a:buNone/>
            </a:pPr>
            <a:r>
              <a:rPr lang="en-US" sz="2800" u="sng" dirty="0"/>
              <a:t>Rationale</a:t>
            </a:r>
            <a:r>
              <a:rPr lang="en-US" sz="2800" dirty="0"/>
              <a:t>: The Alphabetic Index main term is Dysmenorrhea. Use caution when reporting, because this condition is often integral to other disease processes and may not always warrant separate reporting in ICD-10-CM.</a:t>
            </a:r>
            <a:endParaRPr lang="en-US" dirty="0"/>
          </a:p>
          <a:p>
            <a:endParaRPr lang="en-US" dirty="0"/>
          </a:p>
        </p:txBody>
      </p:sp>
    </p:spTree>
    <p:extLst>
      <p:ext uri="{BB962C8B-B14F-4D97-AF65-F5344CB8AC3E}">
        <p14:creationId xmlns:p14="http://schemas.microsoft.com/office/powerpoint/2010/main" val="1997305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1.243 </a:t>
            </a:r>
            <a:r>
              <a:rPr lang="en-US" sz="3200" dirty="0"/>
              <a:t>(Pregnancy, Childbirth, and the Puerperium)</a:t>
            </a:r>
            <a:endParaRPr lang="en-US" dirty="0"/>
          </a:p>
        </p:txBody>
      </p:sp>
      <p:sp>
        <p:nvSpPr>
          <p:cNvPr id="4" name="Content Placeholder 2"/>
          <p:cNvSpPr>
            <a:spLocks noGrp="1"/>
          </p:cNvSpPr>
          <p:nvPr>
            <p:ph idx="1"/>
          </p:nvPr>
        </p:nvSpPr>
        <p:spPr/>
        <p:txBody>
          <a:bodyPr/>
          <a:lstStyle/>
          <a:p>
            <a:pPr marL="0">
              <a:spcBef>
                <a:spcPts val="0"/>
              </a:spcBef>
              <a:buNone/>
            </a:pPr>
            <a:r>
              <a:rPr lang="en-US" dirty="0"/>
              <a:t>Large-for-dates liveborn baby, delivered this admission (maternal record) at 40 weeks gestational age</a:t>
            </a:r>
          </a:p>
          <a:p>
            <a:pPr>
              <a:buNone/>
            </a:pPr>
            <a:r>
              <a:rPr lang="en-US" dirty="0"/>
              <a:t>ICD-10-CM Code(s): ___________	</a:t>
            </a:r>
          </a:p>
          <a:p>
            <a:endParaRPr lang="en-US" dirty="0"/>
          </a:p>
        </p:txBody>
      </p:sp>
    </p:spTree>
    <p:extLst>
      <p:ext uri="{BB962C8B-B14F-4D97-AF65-F5344CB8AC3E}">
        <p14:creationId xmlns:p14="http://schemas.microsoft.com/office/powerpoint/2010/main" val="4226289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1.243 Answer and Rationale</a:t>
            </a:r>
          </a:p>
        </p:txBody>
      </p:sp>
      <p:sp>
        <p:nvSpPr>
          <p:cNvPr id="3" name="Content Placeholder 2"/>
          <p:cNvSpPr>
            <a:spLocks noGrp="1"/>
          </p:cNvSpPr>
          <p:nvPr>
            <p:ph idx="1"/>
          </p:nvPr>
        </p:nvSpPr>
        <p:spPr>
          <a:xfrm>
            <a:off x="304800" y="1295400"/>
            <a:ext cx="8610600" cy="4114800"/>
          </a:xfrm>
        </p:spPr>
        <p:txBody>
          <a:bodyPr>
            <a:normAutofit fontScale="92500" lnSpcReduction="10000"/>
          </a:bodyPr>
          <a:lstStyle/>
          <a:p>
            <a:pPr>
              <a:buNone/>
            </a:pPr>
            <a:endParaRPr lang="en-US" sz="2800" b="1" dirty="0"/>
          </a:p>
          <a:p>
            <a:pPr>
              <a:buNone/>
            </a:pPr>
            <a:r>
              <a:rPr lang="en-US" sz="2800" b="1" dirty="0"/>
              <a:t>O36.63X0, Z3A.40, Z37.0</a:t>
            </a:r>
          </a:p>
          <a:p>
            <a:pPr marL="0" indent="0">
              <a:buNone/>
            </a:pPr>
            <a:r>
              <a:rPr lang="en-US" sz="2400" u="sng" dirty="0"/>
              <a:t>Rationale</a:t>
            </a:r>
            <a:r>
              <a:rPr lang="en-US" sz="2400" dirty="0"/>
              <a:t>: The Alphabetic Index main term is Pregnancy, subterm complicated by, fetal, excessive growth (large for dates). The problem occurred at 40 weeks which is in the third trimester. Category O36 requires a seventh character to identify the applicable fetus. The seventh character “0” indicates that this is a single gestation. The X is used as a sixth character placeholder. An instructional note to “use additional code from category Z3A, weeks of gestation, to identify the specific week of the pregnancy” is present at the beginning of Chapter 15. The Alphabetic Index main term is Pregnancy, subterms weeks of gestation, 37 weeks. The Alphabetic Index main term is Outcome of delivery, subterms, single, liveborn.</a:t>
            </a:r>
          </a:p>
          <a:p>
            <a:endParaRPr lang="en-US" sz="2400" dirty="0"/>
          </a:p>
        </p:txBody>
      </p:sp>
    </p:spTree>
    <p:extLst>
      <p:ext uri="{BB962C8B-B14F-4D97-AF65-F5344CB8AC3E}">
        <p14:creationId xmlns:p14="http://schemas.microsoft.com/office/powerpoint/2010/main" val="2664840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127" y="701674"/>
            <a:ext cx="8452561" cy="891129"/>
          </a:xfrm>
        </p:spPr>
        <p:txBody>
          <a:bodyPr>
            <a:normAutofit fontScale="90000"/>
          </a:bodyPr>
          <a:lstStyle/>
          <a:p>
            <a:r>
              <a:rPr lang="en-US" dirty="0"/>
              <a:t>Case 1.275 </a:t>
            </a:r>
            <a:r>
              <a:rPr lang="en-US" sz="3200" dirty="0"/>
              <a:t>(Diseases of the Skin and Subcutaneous Tissue)</a:t>
            </a:r>
            <a:endParaRPr lang="en-US" dirty="0"/>
          </a:p>
        </p:txBody>
      </p:sp>
      <p:sp>
        <p:nvSpPr>
          <p:cNvPr id="4" name="Content Placeholder 2"/>
          <p:cNvSpPr>
            <a:spLocks noGrp="1"/>
          </p:cNvSpPr>
          <p:nvPr>
            <p:ph idx="1"/>
          </p:nvPr>
        </p:nvSpPr>
        <p:spPr/>
        <p:txBody>
          <a:bodyPr/>
          <a:lstStyle/>
          <a:p>
            <a:pPr marL="0">
              <a:spcBef>
                <a:spcPts val="0"/>
              </a:spcBef>
              <a:buNone/>
            </a:pPr>
            <a:r>
              <a:rPr lang="en-US" dirty="0"/>
              <a:t>Contact dermatitis due to new detergent	</a:t>
            </a:r>
          </a:p>
          <a:p>
            <a:pPr>
              <a:buNone/>
            </a:pPr>
            <a:r>
              <a:rPr lang="en-US" dirty="0"/>
              <a:t>ICD-10-CM Code(s): ___________	</a:t>
            </a:r>
          </a:p>
          <a:p>
            <a:endParaRPr lang="en-US" dirty="0"/>
          </a:p>
        </p:txBody>
      </p:sp>
    </p:spTree>
    <p:extLst>
      <p:ext uri="{BB962C8B-B14F-4D97-AF65-F5344CB8AC3E}">
        <p14:creationId xmlns:p14="http://schemas.microsoft.com/office/powerpoint/2010/main" val="1719515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1.275 Answer and Rationale</a:t>
            </a:r>
          </a:p>
        </p:txBody>
      </p:sp>
      <p:sp>
        <p:nvSpPr>
          <p:cNvPr id="3" name="Content Placeholder 2"/>
          <p:cNvSpPr>
            <a:spLocks noGrp="1"/>
          </p:cNvSpPr>
          <p:nvPr>
            <p:ph idx="1"/>
          </p:nvPr>
        </p:nvSpPr>
        <p:spPr/>
        <p:txBody>
          <a:bodyPr/>
          <a:lstStyle/>
          <a:p>
            <a:pPr>
              <a:buNone/>
            </a:pPr>
            <a:r>
              <a:rPr lang="en-US" b="1" dirty="0"/>
              <a:t>L24.0</a:t>
            </a:r>
          </a:p>
          <a:p>
            <a:pPr marL="0" indent="0">
              <a:buNone/>
            </a:pPr>
            <a:r>
              <a:rPr lang="en-US" sz="2800" u="sng" dirty="0"/>
              <a:t>Rationale</a:t>
            </a:r>
            <a:r>
              <a:rPr lang="en-US" sz="2800" dirty="0"/>
              <a:t>: The Alphabetic Index main term is Dermatitis, subterm due (to), detergents (contact) (irritant).</a:t>
            </a:r>
            <a:endParaRPr lang="en-US" dirty="0"/>
          </a:p>
          <a:p>
            <a:endParaRPr lang="en-US" dirty="0"/>
          </a:p>
        </p:txBody>
      </p:sp>
    </p:spTree>
    <p:extLst>
      <p:ext uri="{BB962C8B-B14F-4D97-AF65-F5344CB8AC3E}">
        <p14:creationId xmlns:p14="http://schemas.microsoft.com/office/powerpoint/2010/main" val="3678407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Chapter 1 Sections</a:t>
            </a:r>
          </a:p>
        </p:txBody>
      </p:sp>
      <p:sp>
        <p:nvSpPr>
          <p:cNvPr id="3" name="Content Placeholder 2"/>
          <p:cNvSpPr>
            <a:spLocks noGrp="1"/>
          </p:cNvSpPr>
          <p:nvPr>
            <p:ph idx="1"/>
          </p:nvPr>
        </p:nvSpPr>
        <p:spPr>
          <a:xfrm>
            <a:off x="457200" y="1689057"/>
            <a:ext cx="8506326" cy="3929692"/>
          </a:xfrm>
        </p:spPr>
        <p:txBody>
          <a:bodyPr>
            <a:normAutofit/>
          </a:bodyPr>
          <a:lstStyle/>
          <a:p>
            <a:r>
              <a:rPr lang="en-US" sz="2800" b="1" dirty="0"/>
              <a:t>1.1–1.15</a:t>
            </a:r>
            <a:r>
              <a:rPr lang="en-US" sz="2800" dirty="0"/>
              <a:t>	      Characteristics and Conventions of the   </a:t>
            </a:r>
          </a:p>
          <a:p>
            <a:pPr>
              <a:buNone/>
            </a:pPr>
            <a:r>
              <a:rPr lang="en-US" sz="2800" dirty="0"/>
              <a:t>                             ICD-10-CM Classification System</a:t>
            </a:r>
          </a:p>
          <a:p>
            <a:pPr>
              <a:buNone/>
            </a:pPr>
            <a:endParaRPr lang="en-US" sz="2800" b="1" dirty="0"/>
          </a:p>
          <a:p>
            <a:r>
              <a:rPr lang="en-US" sz="2800" b="1" dirty="0"/>
              <a:t>1.16–1.421      </a:t>
            </a:r>
            <a:r>
              <a:rPr lang="en-US" sz="2800" dirty="0"/>
              <a:t>Chapter-Specific ICD-10-CM Coding 			</a:t>
            </a:r>
            <a:r>
              <a:rPr lang="en-US" dirty="0"/>
              <a:t>       </a:t>
            </a:r>
            <a:r>
              <a:rPr lang="en-US" sz="2800" dirty="0"/>
              <a:t>Exercises</a:t>
            </a:r>
          </a:p>
          <a:p>
            <a:endParaRPr lang="en-US" sz="2800" b="1" dirty="0"/>
          </a:p>
          <a:p>
            <a:r>
              <a:rPr lang="en-US" sz="2800" b="1" dirty="0"/>
              <a:t>1.422–1.443</a:t>
            </a:r>
            <a:r>
              <a:rPr lang="en-US" b="1" dirty="0"/>
              <a:t>    </a:t>
            </a:r>
            <a:r>
              <a:rPr lang="en-US" sz="2800" dirty="0"/>
              <a:t>ICD-10-PCS Coding Exercises</a:t>
            </a:r>
          </a:p>
        </p:txBody>
      </p:sp>
    </p:spTree>
    <p:extLst>
      <p:ext uri="{BB962C8B-B14F-4D97-AF65-F5344CB8AC3E}">
        <p14:creationId xmlns:p14="http://schemas.microsoft.com/office/powerpoint/2010/main" val="120212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819" y="701674"/>
            <a:ext cx="8581870" cy="891129"/>
          </a:xfrm>
        </p:spPr>
        <p:txBody>
          <a:bodyPr>
            <a:normAutofit fontScale="90000"/>
          </a:bodyPr>
          <a:lstStyle/>
          <a:p>
            <a:r>
              <a:rPr lang="en-US" dirty="0"/>
              <a:t>Case 1.289 </a:t>
            </a:r>
            <a:r>
              <a:rPr lang="en-US" sz="3200" dirty="0"/>
              <a:t>(Diseases of the Musculoskeletal System and Connective Tissue)</a:t>
            </a:r>
            <a:endParaRPr lang="en-US" dirty="0"/>
          </a:p>
        </p:txBody>
      </p:sp>
      <p:sp>
        <p:nvSpPr>
          <p:cNvPr id="4" name="Content Placeholder 2"/>
          <p:cNvSpPr>
            <a:spLocks noGrp="1"/>
          </p:cNvSpPr>
          <p:nvPr>
            <p:ph idx="1"/>
          </p:nvPr>
        </p:nvSpPr>
        <p:spPr>
          <a:xfrm>
            <a:off x="304800" y="2286000"/>
            <a:ext cx="8610600" cy="4114800"/>
          </a:xfrm>
        </p:spPr>
        <p:txBody>
          <a:bodyPr/>
          <a:lstStyle/>
          <a:p>
            <a:pPr marL="0">
              <a:spcBef>
                <a:spcPts val="0"/>
              </a:spcBef>
              <a:buNone/>
            </a:pPr>
            <a:r>
              <a:rPr lang="en-US" dirty="0"/>
              <a:t>Old bucket handle tear of the lateral meniscus of the left knee</a:t>
            </a:r>
          </a:p>
          <a:p>
            <a:pPr>
              <a:buNone/>
            </a:pPr>
            <a:r>
              <a:rPr lang="en-US" dirty="0"/>
              <a:t>ICD-10-CM Code(s): ___________	</a:t>
            </a:r>
          </a:p>
          <a:p>
            <a:endParaRPr lang="en-US" dirty="0"/>
          </a:p>
        </p:txBody>
      </p:sp>
    </p:spTree>
    <p:extLst>
      <p:ext uri="{BB962C8B-B14F-4D97-AF65-F5344CB8AC3E}">
        <p14:creationId xmlns:p14="http://schemas.microsoft.com/office/powerpoint/2010/main" val="1921420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1.289 Answer and Rationale</a:t>
            </a:r>
          </a:p>
        </p:txBody>
      </p:sp>
      <p:sp>
        <p:nvSpPr>
          <p:cNvPr id="3" name="Content Placeholder 2"/>
          <p:cNvSpPr>
            <a:spLocks noGrp="1"/>
          </p:cNvSpPr>
          <p:nvPr>
            <p:ph idx="1"/>
          </p:nvPr>
        </p:nvSpPr>
        <p:spPr>
          <a:xfrm>
            <a:off x="304800" y="1371600"/>
            <a:ext cx="8610600" cy="4114800"/>
          </a:xfrm>
        </p:spPr>
        <p:txBody>
          <a:bodyPr>
            <a:normAutofit/>
          </a:bodyPr>
          <a:lstStyle/>
          <a:p>
            <a:pPr>
              <a:buNone/>
            </a:pPr>
            <a:endParaRPr lang="en-US" b="1" dirty="0"/>
          </a:p>
          <a:p>
            <a:pPr>
              <a:buNone/>
            </a:pPr>
            <a:r>
              <a:rPr lang="en-US" b="1" dirty="0"/>
              <a:t>M23.201 </a:t>
            </a:r>
          </a:p>
          <a:p>
            <a:pPr marL="0" indent="0">
              <a:buNone/>
            </a:pPr>
            <a:r>
              <a:rPr lang="en-US" sz="2800" u="sng" dirty="0"/>
              <a:t>Rationale</a:t>
            </a:r>
            <a:r>
              <a:rPr lang="en-US" sz="2800" dirty="0"/>
              <a:t>: The Alphabetic Index main term Tear, torn, subterms meniscus, old directs the coder to see Derangement, knee, meniscus, due to old tear, lateral.  A review of the Tabular List provides the assignment of the sixth character to designate laterality. The inclusion note at M23.2 includes old bucket-handle tear.</a:t>
            </a:r>
            <a:endParaRPr lang="en-US" dirty="0"/>
          </a:p>
          <a:p>
            <a:endParaRPr lang="en-US" dirty="0"/>
          </a:p>
        </p:txBody>
      </p:sp>
    </p:spTree>
    <p:extLst>
      <p:ext uri="{BB962C8B-B14F-4D97-AF65-F5344CB8AC3E}">
        <p14:creationId xmlns:p14="http://schemas.microsoft.com/office/powerpoint/2010/main" val="30712964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1674"/>
            <a:ext cx="8586489" cy="891129"/>
          </a:xfrm>
        </p:spPr>
        <p:txBody>
          <a:bodyPr>
            <a:normAutofit fontScale="90000"/>
          </a:bodyPr>
          <a:lstStyle/>
          <a:p>
            <a:r>
              <a:rPr lang="en-US" dirty="0"/>
              <a:t>Case 1.309 </a:t>
            </a:r>
            <a:r>
              <a:rPr lang="en-US" sz="3200" dirty="0"/>
              <a:t>(Newborn/Congenital Disorders)</a:t>
            </a:r>
            <a:endParaRPr lang="en-US" dirty="0"/>
          </a:p>
        </p:txBody>
      </p:sp>
      <p:sp>
        <p:nvSpPr>
          <p:cNvPr id="4" name="Content Placeholder 2"/>
          <p:cNvSpPr>
            <a:spLocks noGrp="1"/>
          </p:cNvSpPr>
          <p:nvPr>
            <p:ph idx="1"/>
          </p:nvPr>
        </p:nvSpPr>
        <p:spPr/>
        <p:txBody>
          <a:bodyPr/>
          <a:lstStyle/>
          <a:p>
            <a:pPr marL="0">
              <a:spcBef>
                <a:spcPts val="0"/>
              </a:spcBef>
              <a:buNone/>
            </a:pPr>
            <a:r>
              <a:rPr lang="en-US" dirty="0"/>
              <a:t>Complete cleft palate</a:t>
            </a:r>
          </a:p>
          <a:p>
            <a:pPr>
              <a:buNone/>
            </a:pPr>
            <a:r>
              <a:rPr lang="en-US" dirty="0"/>
              <a:t>ICD-10-CM Code(s): ___________	</a:t>
            </a:r>
          </a:p>
          <a:p>
            <a:endParaRPr lang="en-US" dirty="0"/>
          </a:p>
        </p:txBody>
      </p:sp>
    </p:spTree>
    <p:extLst>
      <p:ext uri="{BB962C8B-B14F-4D97-AF65-F5344CB8AC3E}">
        <p14:creationId xmlns:p14="http://schemas.microsoft.com/office/powerpoint/2010/main" val="3264196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1.309 Answer and Rationale</a:t>
            </a:r>
          </a:p>
        </p:txBody>
      </p:sp>
      <p:sp>
        <p:nvSpPr>
          <p:cNvPr id="3" name="Content Placeholder 2"/>
          <p:cNvSpPr>
            <a:spLocks noGrp="1"/>
          </p:cNvSpPr>
          <p:nvPr>
            <p:ph idx="1"/>
          </p:nvPr>
        </p:nvSpPr>
        <p:spPr>
          <a:xfrm>
            <a:off x="304800" y="1600200"/>
            <a:ext cx="8610600" cy="4114800"/>
          </a:xfrm>
        </p:spPr>
        <p:txBody>
          <a:bodyPr/>
          <a:lstStyle/>
          <a:p>
            <a:pPr>
              <a:buNone/>
            </a:pPr>
            <a:r>
              <a:rPr lang="en-US" b="1" dirty="0"/>
              <a:t>Q35.5</a:t>
            </a:r>
          </a:p>
          <a:p>
            <a:pPr marL="0" indent="0">
              <a:buNone/>
            </a:pPr>
            <a:r>
              <a:rPr lang="en-US" sz="2800" u="sng" dirty="0"/>
              <a:t>Rationale</a:t>
            </a:r>
            <a:r>
              <a:rPr lang="en-US" sz="2800" dirty="0"/>
              <a:t>: A complete cleft palate involves both the hard and soft palate. The Alphabetic Index main term is Cleft with subterm palate, hard with soft.</a:t>
            </a:r>
            <a:endParaRPr lang="en-US" dirty="0"/>
          </a:p>
          <a:p>
            <a:endParaRPr lang="en-US" dirty="0"/>
          </a:p>
        </p:txBody>
      </p:sp>
    </p:spTree>
    <p:extLst>
      <p:ext uri="{BB962C8B-B14F-4D97-AF65-F5344CB8AC3E}">
        <p14:creationId xmlns:p14="http://schemas.microsoft.com/office/powerpoint/2010/main" val="34162912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1.340 </a:t>
            </a:r>
            <a:r>
              <a:rPr lang="en-US" sz="3200" dirty="0"/>
              <a:t>(Symptoms, Signs, and Abnormal Clinical and Laboratory Findings)</a:t>
            </a:r>
            <a:endParaRPr lang="en-US" dirty="0"/>
          </a:p>
        </p:txBody>
      </p:sp>
      <p:sp>
        <p:nvSpPr>
          <p:cNvPr id="4" name="Content Placeholder 2"/>
          <p:cNvSpPr>
            <a:spLocks noGrp="1"/>
          </p:cNvSpPr>
          <p:nvPr>
            <p:ph idx="1"/>
          </p:nvPr>
        </p:nvSpPr>
        <p:spPr/>
        <p:txBody>
          <a:bodyPr/>
          <a:lstStyle/>
          <a:p>
            <a:pPr marL="0">
              <a:spcBef>
                <a:spcPts val="0"/>
              </a:spcBef>
              <a:buNone/>
            </a:pPr>
            <a:r>
              <a:rPr lang="en-US" dirty="0"/>
              <a:t>Nausea and vomiting	</a:t>
            </a:r>
          </a:p>
          <a:p>
            <a:pPr>
              <a:buNone/>
            </a:pPr>
            <a:r>
              <a:rPr lang="en-US" dirty="0"/>
              <a:t>ICD-10-CM Code(s): ___________	</a:t>
            </a:r>
          </a:p>
          <a:p>
            <a:endParaRPr lang="en-US" dirty="0"/>
          </a:p>
        </p:txBody>
      </p:sp>
    </p:spTree>
    <p:extLst>
      <p:ext uri="{BB962C8B-B14F-4D97-AF65-F5344CB8AC3E}">
        <p14:creationId xmlns:p14="http://schemas.microsoft.com/office/powerpoint/2010/main" val="41156537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1674"/>
            <a:ext cx="8815089" cy="891129"/>
          </a:xfrm>
        </p:spPr>
        <p:txBody>
          <a:bodyPr>
            <a:normAutofit/>
          </a:bodyPr>
          <a:lstStyle/>
          <a:p>
            <a:r>
              <a:rPr lang="en-US" dirty="0"/>
              <a:t>Case 1.340 Answer and Rationale</a:t>
            </a:r>
          </a:p>
        </p:txBody>
      </p:sp>
      <p:sp>
        <p:nvSpPr>
          <p:cNvPr id="3" name="Content Placeholder 2"/>
          <p:cNvSpPr>
            <a:spLocks noGrp="1"/>
          </p:cNvSpPr>
          <p:nvPr>
            <p:ph idx="1"/>
          </p:nvPr>
        </p:nvSpPr>
        <p:spPr>
          <a:xfrm>
            <a:off x="228600" y="1676400"/>
            <a:ext cx="8610600" cy="4114800"/>
          </a:xfrm>
        </p:spPr>
        <p:txBody>
          <a:bodyPr/>
          <a:lstStyle/>
          <a:p>
            <a:pPr>
              <a:buNone/>
            </a:pPr>
            <a:r>
              <a:rPr lang="en-US" b="1" dirty="0"/>
              <a:t>R11.2 </a:t>
            </a:r>
          </a:p>
          <a:p>
            <a:pPr marL="0" indent="0">
              <a:buNone/>
            </a:pPr>
            <a:r>
              <a:rPr lang="en-US" sz="2800" u="sng" dirty="0"/>
              <a:t>Rationale</a:t>
            </a:r>
            <a:r>
              <a:rPr lang="en-US" sz="2800" dirty="0"/>
              <a:t>: The Alphabetic Index main term is Nausea with subterm with vomiting.</a:t>
            </a:r>
            <a:endParaRPr lang="en-US" dirty="0"/>
          </a:p>
          <a:p>
            <a:endParaRPr lang="en-US" dirty="0"/>
          </a:p>
        </p:txBody>
      </p:sp>
    </p:spTree>
    <p:extLst>
      <p:ext uri="{BB962C8B-B14F-4D97-AF65-F5344CB8AC3E}">
        <p14:creationId xmlns:p14="http://schemas.microsoft.com/office/powerpoint/2010/main" val="1878130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1.363 </a:t>
            </a:r>
            <a:r>
              <a:rPr lang="en-US" sz="3200" dirty="0"/>
              <a:t>(Trauma/Poisoning)</a:t>
            </a:r>
            <a:endParaRPr lang="en-US" dirty="0"/>
          </a:p>
        </p:txBody>
      </p:sp>
      <p:sp>
        <p:nvSpPr>
          <p:cNvPr id="4" name="Content Placeholder 2"/>
          <p:cNvSpPr>
            <a:spLocks noGrp="1"/>
          </p:cNvSpPr>
          <p:nvPr>
            <p:ph idx="1"/>
          </p:nvPr>
        </p:nvSpPr>
        <p:spPr/>
        <p:txBody>
          <a:bodyPr/>
          <a:lstStyle/>
          <a:p>
            <a:pPr marL="0">
              <a:spcBef>
                <a:spcPts val="0"/>
              </a:spcBef>
              <a:buNone/>
            </a:pPr>
            <a:r>
              <a:rPr lang="en-US" dirty="0"/>
              <a:t>Missile fracture of left patella due to bullet, initial encounter	</a:t>
            </a:r>
          </a:p>
          <a:p>
            <a:pPr>
              <a:buNone/>
            </a:pPr>
            <a:r>
              <a:rPr lang="en-US" dirty="0"/>
              <a:t>ICD-10-CM Code(s): ___________	</a:t>
            </a:r>
          </a:p>
          <a:p>
            <a:endParaRPr lang="en-US" dirty="0"/>
          </a:p>
        </p:txBody>
      </p:sp>
    </p:spTree>
    <p:extLst>
      <p:ext uri="{BB962C8B-B14F-4D97-AF65-F5344CB8AC3E}">
        <p14:creationId xmlns:p14="http://schemas.microsoft.com/office/powerpoint/2010/main" val="33216130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701674"/>
            <a:ext cx="8600343" cy="891129"/>
          </a:xfrm>
        </p:spPr>
        <p:txBody>
          <a:bodyPr>
            <a:normAutofit/>
          </a:bodyPr>
          <a:lstStyle/>
          <a:p>
            <a:r>
              <a:rPr lang="en-US" dirty="0"/>
              <a:t>Case 1.363 Answer and Rationale</a:t>
            </a:r>
          </a:p>
        </p:txBody>
      </p:sp>
      <p:sp>
        <p:nvSpPr>
          <p:cNvPr id="3" name="Content Placeholder 2"/>
          <p:cNvSpPr>
            <a:spLocks noGrp="1"/>
          </p:cNvSpPr>
          <p:nvPr>
            <p:ph idx="1"/>
          </p:nvPr>
        </p:nvSpPr>
        <p:spPr>
          <a:xfrm>
            <a:off x="304800" y="1524000"/>
            <a:ext cx="8610600" cy="4114800"/>
          </a:xfrm>
        </p:spPr>
        <p:txBody>
          <a:bodyPr/>
          <a:lstStyle/>
          <a:p>
            <a:pPr>
              <a:buNone/>
            </a:pPr>
            <a:endParaRPr lang="en-US" sz="2800" b="1" dirty="0"/>
          </a:p>
          <a:p>
            <a:pPr>
              <a:buNone/>
            </a:pPr>
            <a:r>
              <a:rPr lang="en-US" sz="2800" b="1" dirty="0"/>
              <a:t>S82.002B </a:t>
            </a:r>
          </a:p>
          <a:p>
            <a:pPr marL="0" indent="0">
              <a:buNone/>
            </a:pPr>
            <a:r>
              <a:rPr lang="en-US" sz="2400" u="sng" dirty="0"/>
              <a:t>Rationale</a:t>
            </a:r>
            <a:r>
              <a:rPr lang="en-US" sz="2400" dirty="0"/>
              <a:t>: The Alphabetic Index main term is Fracture, traumatic, subterm patella. A missile fracture is a type of open fracture. A review of the Tabular List results in assignment of "2" for the sixth character indicating the left patella and seventh  character “B” is used to designate open fracture and  initial encounter. An additional code from the External Causes of Morbidity chapter may be assigned to indicate the injury resulted from a bullet.</a:t>
            </a:r>
            <a:endParaRPr lang="en-US" sz="2800" dirty="0"/>
          </a:p>
          <a:p>
            <a:endParaRPr lang="en-US" sz="2800" dirty="0"/>
          </a:p>
        </p:txBody>
      </p:sp>
    </p:spTree>
    <p:extLst>
      <p:ext uri="{BB962C8B-B14F-4D97-AF65-F5344CB8AC3E}">
        <p14:creationId xmlns:p14="http://schemas.microsoft.com/office/powerpoint/2010/main" val="453691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1.384 </a:t>
            </a:r>
            <a:r>
              <a:rPr lang="en-US" sz="3200" dirty="0"/>
              <a:t>(External Causes of Morbidity)</a:t>
            </a:r>
            <a:endParaRPr lang="en-US" dirty="0"/>
          </a:p>
        </p:txBody>
      </p:sp>
      <p:sp>
        <p:nvSpPr>
          <p:cNvPr id="4" name="Content Placeholder 2"/>
          <p:cNvSpPr>
            <a:spLocks noGrp="1"/>
          </p:cNvSpPr>
          <p:nvPr>
            <p:ph idx="1"/>
          </p:nvPr>
        </p:nvSpPr>
        <p:spPr/>
        <p:txBody>
          <a:bodyPr/>
          <a:lstStyle/>
          <a:p>
            <a:pPr marL="0">
              <a:spcBef>
                <a:spcPts val="0"/>
              </a:spcBef>
              <a:buNone/>
            </a:pPr>
            <a:r>
              <a:rPr lang="en-US" dirty="0"/>
              <a:t>Assign the appropriate main external cause code for </a:t>
            </a:r>
            <a:r>
              <a:rPr lang="en-GB" dirty="0"/>
              <a:t>in a haboob (dust storm), initial encounter.</a:t>
            </a:r>
            <a:endParaRPr lang="en-US" dirty="0"/>
          </a:p>
          <a:p>
            <a:pPr>
              <a:buNone/>
            </a:pPr>
            <a:r>
              <a:rPr lang="en-US" dirty="0"/>
              <a:t>ICD-10-CM Code(s): ___________	</a:t>
            </a:r>
          </a:p>
          <a:p>
            <a:endParaRPr lang="en-US" dirty="0"/>
          </a:p>
        </p:txBody>
      </p:sp>
    </p:spTree>
    <p:extLst>
      <p:ext uri="{BB962C8B-B14F-4D97-AF65-F5344CB8AC3E}">
        <p14:creationId xmlns:p14="http://schemas.microsoft.com/office/powerpoint/2010/main" val="1796848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701674"/>
            <a:ext cx="8662688" cy="891129"/>
          </a:xfrm>
        </p:spPr>
        <p:txBody>
          <a:bodyPr>
            <a:normAutofit/>
          </a:bodyPr>
          <a:lstStyle/>
          <a:p>
            <a:r>
              <a:rPr lang="en-US" dirty="0"/>
              <a:t>Case 1.384 Answer and Rationale</a:t>
            </a:r>
          </a:p>
        </p:txBody>
      </p:sp>
      <p:sp>
        <p:nvSpPr>
          <p:cNvPr id="3" name="Content Placeholder 2"/>
          <p:cNvSpPr>
            <a:spLocks noGrp="1"/>
          </p:cNvSpPr>
          <p:nvPr>
            <p:ph idx="1"/>
          </p:nvPr>
        </p:nvSpPr>
        <p:spPr>
          <a:xfrm>
            <a:off x="381000" y="1752600"/>
            <a:ext cx="8610600" cy="4114800"/>
          </a:xfrm>
        </p:spPr>
        <p:txBody>
          <a:bodyPr/>
          <a:lstStyle/>
          <a:p>
            <a:pPr>
              <a:buNone/>
            </a:pPr>
            <a:r>
              <a:rPr lang="en-US" b="1" dirty="0"/>
              <a:t>X37.3XXA </a:t>
            </a:r>
          </a:p>
          <a:p>
            <a:pPr marL="0" indent="0">
              <a:buNone/>
            </a:pPr>
            <a:r>
              <a:rPr lang="en-US" sz="2800" u="sng" dirty="0"/>
              <a:t>Rationale</a:t>
            </a:r>
            <a:r>
              <a:rPr lang="en-US" sz="2800" dirty="0"/>
              <a:t>: In the Index to External Cause, the main term is Storm, see Forces of nature, cataclysmic storm, then the subterm dust storm. The seventh character “A” is used for the initial encounter.</a:t>
            </a:r>
          </a:p>
          <a:p>
            <a:endParaRPr lang="en-US" dirty="0"/>
          </a:p>
        </p:txBody>
      </p:sp>
    </p:spTree>
    <p:extLst>
      <p:ext uri="{BB962C8B-B14F-4D97-AF65-F5344CB8AC3E}">
        <p14:creationId xmlns:p14="http://schemas.microsoft.com/office/powerpoint/2010/main" val="88854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9" name="Rectangle 5"/>
          <p:cNvSpPr>
            <a:spLocks noGrp="1" noChangeArrowheads="1"/>
          </p:cNvSpPr>
          <p:nvPr>
            <p:ph type="title"/>
          </p:nvPr>
        </p:nvSpPr>
        <p:spPr>
          <a:xfrm>
            <a:off x="83124" y="609600"/>
            <a:ext cx="8839200" cy="1143000"/>
          </a:xfrm>
        </p:spPr>
        <p:txBody>
          <a:bodyPr>
            <a:normAutofit/>
          </a:bodyPr>
          <a:lstStyle/>
          <a:p>
            <a:pPr algn="ctr"/>
            <a:r>
              <a:rPr lang="en-US" dirty="0"/>
              <a:t>Case 1.7 </a:t>
            </a:r>
            <a:r>
              <a:rPr lang="en-US" sz="3200" dirty="0"/>
              <a:t>(Characteristics and Conventions)</a:t>
            </a:r>
            <a:endParaRPr lang="en-US" dirty="0"/>
          </a:p>
        </p:txBody>
      </p:sp>
      <p:sp>
        <p:nvSpPr>
          <p:cNvPr id="154630" name="Rectangle 6"/>
          <p:cNvSpPr>
            <a:spLocks noGrp="1" noChangeArrowheads="1"/>
          </p:cNvSpPr>
          <p:nvPr>
            <p:ph idx="1"/>
          </p:nvPr>
        </p:nvSpPr>
        <p:spPr>
          <a:xfrm>
            <a:off x="228600" y="1600200"/>
            <a:ext cx="8610600" cy="4114800"/>
          </a:xfrm>
        </p:spPr>
        <p:txBody>
          <a:bodyPr>
            <a:normAutofit/>
          </a:bodyPr>
          <a:lstStyle/>
          <a:p>
            <a:pPr marL="1588" indent="0">
              <a:spcBef>
                <a:spcPts val="0"/>
              </a:spcBef>
              <a:buNone/>
            </a:pPr>
            <a:r>
              <a:rPr lang="en-US" dirty="0"/>
              <a:t>A coding professional may assume a cause-and-effect relationship between hypertension and which of the following complications?</a:t>
            </a:r>
          </a:p>
          <a:p>
            <a:pPr lvl="1">
              <a:buNone/>
            </a:pPr>
            <a:r>
              <a:rPr lang="en-US" dirty="0"/>
              <a:t>a.	 Heart disease only</a:t>
            </a:r>
          </a:p>
          <a:p>
            <a:pPr lvl="1">
              <a:buNone/>
            </a:pPr>
            <a:r>
              <a:rPr lang="en-US" dirty="0"/>
              <a:t>b. Chronic kidney disease only</a:t>
            </a:r>
          </a:p>
          <a:p>
            <a:pPr marL="1025525" lvl="1" indent="-568325">
              <a:buNone/>
            </a:pPr>
            <a:r>
              <a:rPr lang="en-US" dirty="0"/>
              <a:t>c.  Both heart disease and chronic kidney disease</a:t>
            </a:r>
          </a:p>
          <a:p>
            <a:pPr lvl="1">
              <a:buNone/>
            </a:pPr>
            <a:r>
              <a:rPr lang="en-US" dirty="0"/>
              <a:t>d.  Retinopathy</a:t>
            </a:r>
          </a:p>
          <a:p>
            <a:pPr>
              <a:buNone/>
            </a:pPr>
            <a:endParaRPr lang="en-US" dirty="0"/>
          </a:p>
        </p:txBody>
      </p:sp>
    </p:spTree>
    <p:extLst>
      <p:ext uri="{BB962C8B-B14F-4D97-AF65-F5344CB8AC3E}">
        <p14:creationId xmlns:p14="http://schemas.microsoft.com/office/powerpoint/2010/main" val="38039447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fontScale="90000"/>
          </a:bodyPr>
          <a:lstStyle/>
          <a:p>
            <a:r>
              <a:rPr lang="en-US" dirty="0"/>
              <a:t>Case 1.410 </a:t>
            </a:r>
            <a:r>
              <a:rPr lang="en-US" sz="3200" dirty="0"/>
              <a:t>(Factors Influencing Health Status)</a:t>
            </a:r>
            <a:endParaRPr lang="en-US" dirty="0"/>
          </a:p>
        </p:txBody>
      </p:sp>
      <p:sp>
        <p:nvSpPr>
          <p:cNvPr id="4" name="Content Placeholder 2"/>
          <p:cNvSpPr>
            <a:spLocks noGrp="1"/>
          </p:cNvSpPr>
          <p:nvPr>
            <p:ph idx="1"/>
          </p:nvPr>
        </p:nvSpPr>
        <p:spPr/>
        <p:txBody>
          <a:bodyPr/>
          <a:lstStyle/>
          <a:p>
            <a:pPr marL="0">
              <a:spcBef>
                <a:spcPts val="0"/>
              </a:spcBef>
              <a:buNone/>
            </a:pPr>
            <a:r>
              <a:rPr lang="en-US" dirty="0"/>
              <a:t>Renal dialysis status</a:t>
            </a:r>
          </a:p>
          <a:p>
            <a:pPr>
              <a:buNone/>
            </a:pPr>
            <a:r>
              <a:rPr lang="en-US" dirty="0"/>
              <a:t>ICD-10-CM Code(s): ___________	</a:t>
            </a:r>
          </a:p>
          <a:p>
            <a:endParaRPr lang="en-US" dirty="0"/>
          </a:p>
        </p:txBody>
      </p:sp>
    </p:spTree>
    <p:extLst>
      <p:ext uri="{BB962C8B-B14F-4D97-AF65-F5344CB8AC3E}">
        <p14:creationId xmlns:p14="http://schemas.microsoft.com/office/powerpoint/2010/main" val="22038021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normAutofit/>
          </a:bodyPr>
          <a:lstStyle/>
          <a:p>
            <a:r>
              <a:rPr lang="en-US" dirty="0"/>
              <a:t>Case 1.410 Answer and Rationale</a:t>
            </a:r>
          </a:p>
        </p:txBody>
      </p:sp>
      <p:sp>
        <p:nvSpPr>
          <p:cNvPr id="3" name="Content Placeholder 2"/>
          <p:cNvSpPr>
            <a:spLocks noGrp="1"/>
          </p:cNvSpPr>
          <p:nvPr>
            <p:ph idx="1"/>
          </p:nvPr>
        </p:nvSpPr>
        <p:spPr/>
        <p:txBody>
          <a:bodyPr/>
          <a:lstStyle/>
          <a:p>
            <a:pPr>
              <a:buNone/>
            </a:pPr>
            <a:r>
              <a:rPr lang="en-US" b="1" dirty="0"/>
              <a:t>Z99.2</a:t>
            </a:r>
          </a:p>
          <a:p>
            <a:pPr marL="0" indent="0">
              <a:buNone/>
            </a:pPr>
            <a:r>
              <a:rPr lang="en-US" sz="2800" u="sng" dirty="0"/>
              <a:t>Rationale</a:t>
            </a:r>
            <a:r>
              <a:rPr lang="en-US" sz="2800" dirty="0"/>
              <a:t>: The Alphabetical Index main term is Status with subterm renal dialysis.</a:t>
            </a:r>
            <a:endParaRPr lang="en-US" dirty="0"/>
          </a:p>
          <a:p>
            <a:endParaRPr lang="en-US" dirty="0"/>
          </a:p>
        </p:txBody>
      </p:sp>
    </p:spTree>
    <p:extLst>
      <p:ext uri="{BB962C8B-B14F-4D97-AF65-F5344CB8AC3E}">
        <p14:creationId xmlns:p14="http://schemas.microsoft.com/office/powerpoint/2010/main" val="913387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701674"/>
            <a:ext cx="8586488" cy="891129"/>
          </a:xfrm>
        </p:spPr>
        <p:txBody>
          <a:bodyPr/>
          <a:lstStyle/>
          <a:p>
            <a:r>
              <a:rPr lang="en-US" dirty="0"/>
              <a:t>Case 1.429 </a:t>
            </a:r>
            <a:r>
              <a:rPr lang="en-US" sz="3200" dirty="0"/>
              <a:t>(ICD-10-PCS Coding)</a:t>
            </a:r>
            <a:endParaRPr lang="en-US" dirty="0"/>
          </a:p>
        </p:txBody>
      </p:sp>
      <p:sp>
        <p:nvSpPr>
          <p:cNvPr id="3" name="Content Placeholder 2"/>
          <p:cNvSpPr>
            <a:spLocks noGrp="1"/>
          </p:cNvSpPr>
          <p:nvPr>
            <p:ph idx="1"/>
          </p:nvPr>
        </p:nvSpPr>
        <p:spPr/>
        <p:txBody>
          <a:bodyPr/>
          <a:lstStyle/>
          <a:p>
            <a:pPr>
              <a:buNone/>
            </a:pPr>
            <a:r>
              <a:rPr lang="en-US" dirty="0"/>
              <a:t>Open LIMA bypass to the LAD </a:t>
            </a:r>
          </a:p>
          <a:p>
            <a:pPr>
              <a:buNone/>
            </a:pPr>
            <a:r>
              <a:rPr lang="en-US" dirty="0"/>
              <a:t>ICD-10-PCS Code(s): ________________</a:t>
            </a:r>
          </a:p>
        </p:txBody>
      </p:sp>
    </p:spTree>
    <p:extLst>
      <p:ext uri="{BB962C8B-B14F-4D97-AF65-F5344CB8AC3E}">
        <p14:creationId xmlns:p14="http://schemas.microsoft.com/office/powerpoint/2010/main" val="2048222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1.429 Answer and Rationale</a:t>
            </a:r>
          </a:p>
        </p:txBody>
      </p:sp>
      <p:sp>
        <p:nvSpPr>
          <p:cNvPr id="3" name="Content Placeholder 2"/>
          <p:cNvSpPr>
            <a:spLocks noGrp="1"/>
          </p:cNvSpPr>
          <p:nvPr>
            <p:ph idx="1"/>
          </p:nvPr>
        </p:nvSpPr>
        <p:spPr>
          <a:xfrm>
            <a:off x="304800" y="1676400"/>
            <a:ext cx="8610600" cy="4114800"/>
          </a:xfrm>
        </p:spPr>
        <p:txBody>
          <a:bodyPr>
            <a:normAutofit fontScale="77500" lnSpcReduction="20000"/>
          </a:bodyPr>
          <a:lstStyle/>
          <a:p>
            <a:pPr>
              <a:buNone/>
            </a:pPr>
            <a:r>
              <a:rPr lang="en-US" sz="2800" b="1" dirty="0"/>
              <a:t>02100Z9</a:t>
            </a:r>
          </a:p>
          <a:p>
            <a:pPr>
              <a:buNone/>
            </a:pPr>
            <a:endParaRPr lang="en-US" sz="2800" b="1" dirty="0"/>
          </a:p>
          <a:p>
            <a:pPr marL="0" indent="0">
              <a:buNone/>
            </a:pPr>
            <a:r>
              <a:rPr lang="en-GB" dirty="0"/>
              <a:t>Rationale: The abbreviation LIMA stands for left internal mammary artery, and LAD stands for left anterior descending. A LIMA bypass is considered a pedicle graft. It is cut at one end and the loose end brought down to the area of the occlusion in the LAD coronary artery. The LIMA is attached to the LAD just distal to the occlusion to allow blood flow to the areas of the heart supplied by the LAD. Guideline B3.6b (CMS </a:t>
            </a:r>
            <a:r>
              <a:rPr lang="en-GB" dirty="0" smtClean="0"/>
              <a:t>2020b</a:t>
            </a:r>
            <a:r>
              <a:rPr lang="en-GB" dirty="0"/>
              <a:t>) states that for coronary bypasses, the Body Part identifies the number of coronary arteries bypassed to and the qualifier indicates where it was bypassed from. The Alphabetic Index main term is Bypass, and the subterms are Artery, Coronary, One Artery 0210. Reference the table 021 for the remaining characters of the code. The body part value is coronary artery, one artery (0), the approach is open (0), there is no device since it was a pedicle graft (Z), and the qualifier is the LIMA (9). </a:t>
            </a:r>
            <a:endParaRPr lang="en-US" dirty="0"/>
          </a:p>
          <a:p>
            <a:pPr marL="0" indent="0">
              <a:buNone/>
            </a:pPr>
            <a:endParaRPr lang="en-US" sz="2800" dirty="0"/>
          </a:p>
        </p:txBody>
      </p:sp>
    </p:spTree>
    <p:extLst>
      <p:ext uri="{BB962C8B-B14F-4D97-AF65-F5344CB8AC3E}">
        <p14:creationId xmlns:p14="http://schemas.microsoft.com/office/powerpoint/2010/main" val="2474649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331" y="528597"/>
            <a:ext cx="7424757" cy="891129"/>
          </a:xfrm>
        </p:spPr>
        <p:txBody>
          <a:bodyPr>
            <a:normAutofit/>
          </a:bodyPr>
          <a:lstStyle/>
          <a:p>
            <a:r>
              <a:rPr lang="en-US" dirty="0"/>
              <a:t>Case 1.7 Answer and Rationale</a:t>
            </a:r>
          </a:p>
        </p:txBody>
      </p:sp>
      <p:sp>
        <p:nvSpPr>
          <p:cNvPr id="3" name="Content Placeholder 2"/>
          <p:cNvSpPr>
            <a:spLocks noGrp="1"/>
          </p:cNvSpPr>
          <p:nvPr>
            <p:ph idx="1"/>
          </p:nvPr>
        </p:nvSpPr>
        <p:spPr>
          <a:xfrm>
            <a:off x="304800" y="1419726"/>
            <a:ext cx="8610600" cy="5041232"/>
          </a:xfrm>
        </p:spPr>
        <p:txBody>
          <a:bodyPr>
            <a:normAutofit fontScale="77500" lnSpcReduction="20000"/>
          </a:bodyPr>
          <a:lstStyle/>
          <a:p>
            <a:pPr indent="-1588">
              <a:buNone/>
            </a:pPr>
            <a:r>
              <a:rPr lang="en-US" b="1" dirty="0"/>
              <a:t>c.  Both heart disease and chronic kidney disease</a:t>
            </a:r>
          </a:p>
          <a:p>
            <a:pPr indent="-1588">
              <a:buNone/>
            </a:pPr>
            <a:r>
              <a:rPr lang="en-US" dirty="0"/>
              <a:t>Rationale: According to the guidelines in I.C.9.a, the classification presumes a causal relationship between hypertension and heart involvement and between hypertension and kidney involvement, as the two conditions are linked by the term “with” in the Alphabetic Index. These conditions should be coded as related even in the absence of provider documentation explicitly linking them, unless the documentation clearly states the conditions are unrelated.   When hypertension and heart disease are both present, a code from category I11, Hypertensive heart disease, is assigned (CMS </a:t>
            </a:r>
            <a:r>
              <a:rPr lang="en-US" dirty="0" smtClean="0"/>
              <a:t>2020a</a:t>
            </a:r>
            <a:r>
              <a:rPr lang="en-US" dirty="0"/>
              <a:t>, I.C.9.a.1).  When hypertension and chronic kidney disease are both present, a code from category I12, Hypertensive chronic kidney disease, is assigned (CMS </a:t>
            </a:r>
            <a:r>
              <a:rPr lang="en-US" dirty="0" smtClean="0"/>
              <a:t>2020a</a:t>
            </a:r>
            <a:r>
              <a:rPr lang="en-US" dirty="0"/>
              <a:t>, I.C.9.a.2).  When hypertension and both heart and chronic kidney disease are present, a code from category I13, Hypertensive heart and chronic kidney disease, is assigned (CMS </a:t>
            </a:r>
            <a:r>
              <a:rPr lang="en-US" dirty="0" smtClean="0"/>
              <a:t>2020a</a:t>
            </a:r>
            <a:r>
              <a:rPr lang="en-US" dirty="0"/>
              <a:t>, I.C.9.a.3).  Choice (a) is incorrect because chronic kidney disease can also be automatically linked with hypertension.  Choice (b) is incorrect because heart disease can also be automatically linked with hypertension.  Choice (d) is incorrect because retinopathy is not linked to hypertension by the term “with” in the Alphabetic Index.</a:t>
            </a:r>
          </a:p>
        </p:txBody>
      </p:sp>
    </p:spTree>
    <p:extLst>
      <p:ext uri="{BB962C8B-B14F-4D97-AF65-F5344CB8AC3E}">
        <p14:creationId xmlns:p14="http://schemas.microsoft.com/office/powerpoint/2010/main" val="3122090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873" y="692438"/>
            <a:ext cx="8618815" cy="891129"/>
          </a:xfrm>
        </p:spPr>
        <p:txBody>
          <a:bodyPr>
            <a:normAutofit/>
          </a:bodyPr>
          <a:lstStyle/>
          <a:p>
            <a:r>
              <a:rPr lang="en-US" dirty="0"/>
              <a:t>Case 1.30 </a:t>
            </a:r>
            <a:r>
              <a:rPr lang="en-US" sz="3200" dirty="0"/>
              <a:t>(Infectious and Parasitic Disease)</a:t>
            </a:r>
            <a:endParaRPr lang="en-US" dirty="0"/>
          </a:p>
        </p:txBody>
      </p:sp>
      <p:sp>
        <p:nvSpPr>
          <p:cNvPr id="3" name="Content Placeholder 2"/>
          <p:cNvSpPr>
            <a:spLocks noGrp="1"/>
          </p:cNvSpPr>
          <p:nvPr>
            <p:ph idx="1"/>
          </p:nvPr>
        </p:nvSpPr>
        <p:spPr>
          <a:xfrm>
            <a:off x="304800" y="1676400"/>
            <a:ext cx="8610600" cy="4419600"/>
          </a:xfrm>
        </p:spPr>
        <p:txBody>
          <a:bodyPr/>
          <a:lstStyle/>
          <a:p>
            <a:pPr>
              <a:buNone/>
            </a:pPr>
            <a:r>
              <a:rPr lang="en-US" dirty="0"/>
              <a:t>Pneumococcal sepsis</a:t>
            </a:r>
          </a:p>
          <a:p>
            <a:pPr>
              <a:buNone/>
            </a:pPr>
            <a:r>
              <a:rPr lang="en-US" dirty="0"/>
              <a:t>ICD-10-CM Code(s): _____________	</a:t>
            </a:r>
          </a:p>
          <a:p>
            <a:endParaRPr lang="en-US" dirty="0"/>
          </a:p>
        </p:txBody>
      </p:sp>
    </p:spTree>
    <p:extLst>
      <p:ext uri="{BB962C8B-B14F-4D97-AF65-F5344CB8AC3E}">
        <p14:creationId xmlns:p14="http://schemas.microsoft.com/office/powerpoint/2010/main" val="3984800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01674"/>
            <a:ext cx="8738889" cy="891129"/>
          </a:xfrm>
        </p:spPr>
        <p:txBody>
          <a:bodyPr>
            <a:normAutofit/>
          </a:bodyPr>
          <a:lstStyle/>
          <a:p>
            <a:r>
              <a:rPr lang="en-US" dirty="0"/>
              <a:t>Case 1.30 Answer and Rationale</a:t>
            </a:r>
          </a:p>
        </p:txBody>
      </p:sp>
      <p:sp>
        <p:nvSpPr>
          <p:cNvPr id="3" name="Content Placeholder 2"/>
          <p:cNvSpPr>
            <a:spLocks noGrp="1"/>
          </p:cNvSpPr>
          <p:nvPr>
            <p:ph idx="1"/>
          </p:nvPr>
        </p:nvSpPr>
        <p:spPr>
          <a:xfrm>
            <a:off x="304800" y="1524000"/>
            <a:ext cx="8610600" cy="4572000"/>
          </a:xfrm>
        </p:spPr>
        <p:txBody>
          <a:bodyPr>
            <a:normAutofit fontScale="92500" lnSpcReduction="10000"/>
          </a:bodyPr>
          <a:lstStyle/>
          <a:p>
            <a:pPr>
              <a:buNone/>
            </a:pPr>
            <a:r>
              <a:rPr lang="en-US" b="1" dirty="0"/>
              <a:t>ICD-10-CM: A40.3 </a:t>
            </a:r>
          </a:p>
          <a:p>
            <a:pPr>
              <a:buNone/>
            </a:pPr>
            <a:endParaRPr lang="en-US" b="1" dirty="0"/>
          </a:p>
          <a:p>
            <a:pPr marL="0" indent="0">
              <a:buNone/>
            </a:pPr>
            <a:r>
              <a:rPr lang="en-US" sz="2800" u="sng" dirty="0"/>
              <a:t>Rationale</a:t>
            </a:r>
            <a:r>
              <a:rPr lang="en-US" sz="2800" dirty="0"/>
              <a:t>: The Alphabetic Index main term is Sepsis, subterm pneumococcal. </a:t>
            </a:r>
            <a:r>
              <a:rPr lang="en-GB" sz="2800" dirty="0"/>
              <a:t>The specified organism is included in code A40.3, requiring only one code to be assigned. </a:t>
            </a:r>
          </a:p>
          <a:p>
            <a:pPr>
              <a:buNone/>
            </a:pPr>
            <a:endParaRPr lang="en-GB" sz="2800" dirty="0"/>
          </a:p>
          <a:p>
            <a:pPr marL="0" indent="0">
              <a:buNone/>
            </a:pPr>
            <a:r>
              <a:rPr lang="en-GB" sz="2800" dirty="0"/>
              <a:t>Per guideline I.B.9, assign only the combination code when that code fully identifies the diagnostic conditions involved or when the Alphabetic Index so directs (CMS </a:t>
            </a:r>
            <a:r>
              <a:rPr lang="en-GB" sz="2800" dirty="0" smtClean="0"/>
              <a:t>2020a</a:t>
            </a:r>
            <a:r>
              <a:rPr lang="en-GB" sz="2800" dirty="0"/>
              <a:t>). Multiple coding should not be used when the classification provides a combination code that clearly identifies all of the elements documented in the diagnosis.</a:t>
            </a:r>
            <a:endParaRPr lang="en-US" sz="2800" dirty="0"/>
          </a:p>
          <a:p>
            <a:pPr>
              <a:buNone/>
            </a:pPr>
            <a:endParaRPr lang="en-US" sz="2800" dirty="0"/>
          </a:p>
          <a:p>
            <a:endParaRPr lang="en-US" dirty="0"/>
          </a:p>
        </p:txBody>
      </p:sp>
    </p:spTree>
    <p:extLst>
      <p:ext uri="{BB962C8B-B14F-4D97-AF65-F5344CB8AC3E}">
        <p14:creationId xmlns:p14="http://schemas.microsoft.com/office/powerpoint/2010/main" val="2810047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lstStyle/>
          <a:p>
            <a:r>
              <a:rPr lang="en-US" dirty="0"/>
              <a:t>Case 1.41 </a:t>
            </a:r>
            <a:r>
              <a:rPr lang="en-US" sz="3200" dirty="0"/>
              <a:t>(Neoplasms)</a:t>
            </a:r>
            <a:endParaRPr lang="en-US" dirty="0"/>
          </a:p>
        </p:txBody>
      </p:sp>
      <p:sp>
        <p:nvSpPr>
          <p:cNvPr id="3" name="Content Placeholder 2"/>
          <p:cNvSpPr>
            <a:spLocks noGrp="1"/>
          </p:cNvSpPr>
          <p:nvPr>
            <p:ph idx="1"/>
          </p:nvPr>
        </p:nvSpPr>
        <p:spPr>
          <a:xfrm>
            <a:off x="304800" y="1295400"/>
            <a:ext cx="8610600" cy="4648200"/>
          </a:xfrm>
        </p:spPr>
        <p:txBody>
          <a:bodyPr/>
          <a:lstStyle/>
          <a:p>
            <a:pPr>
              <a:spcBef>
                <a:spcPts val="0"/>
              </a:spcBef>
              <a:buNone/>
            </a:pPr>
            <a:endParaRPr lang="en-US" sz="2800" dirty="0"/>
          </a:p>
          <a:p>
            <a:pPr>
              <a:spcBef>
                <a:spcPts val="0"/>
              </a:spcBef>
              <a:buNone/>
            </a:pPr>
            <a:r>
              <a:rPr lang="en-US" sz="2800" dirty="0"/>
              <a:t>A patient is admitted as an inpatient to receive</a:t>
            </a:r>
          </a:p>
          <a:p>
            <a:pPr>
              <a:spcBef>
                <a:spcPts val="0"/>
              </a:spcBef>
              <a:buNone/>
            </a:pPr>
            <a:r>
              <a:rPr lang="en-US" sz="2800" dirty="0"/>
              <a:t>radiation and chemotherapy for distal esophageal</a:t>
            </a:r>
          </a:p>
          <a:p>
            <a:pPr>
              <a:spcBef>
                <a:spcPts val="0"/>
              </a:spcBef>
              <a:buNone/>
            </a:pPr>
            <a:r>
              <a:rPr lang="en-US" sz="2800" dirty="0"/>
              <a:t>carcinoma. What is the appropriate principal </a:t>
            </a:r>
          </a:p>
          <a:p>
            <a:pPr>
              <a:spcBef>
                <a:spcPts val="0"/>
              </a:spcBef>
              <a:buNone/>
            </a:pPr>
            <a:r>
              <a:rPr lang="en-US" sz="2800" dirty="0"/>
              <a:t>diagnosis?</a:t>
            </a:r>
          </a:p>
          <a:p>
            <a:pPr marL="857250" indent="-514350">
              <a:buFont typeface="+mj-lt"/>
              <a:buAutoNum type="alphaLcPeriod"/>
            </a:pPr>
            <a:r>
              <a:rPr lang="en-US" sz="2800" dirty="0"/>
              <a:t>Z51.0</a:t>
            </a:r>
          </a:p>
          <a:p>
            <a:pPr marL="857250" indent="-514350">
              <a:buFont typeface="+mj-lt"/>
              <a:buAutoNum type="alphaLcPeriod"/>
            </a:pPr>
            <a:r>
              <a:rPr lang="en-US" sz="2800" dirty="0"/>
              <a:t>Z51.11</a:t>
            </a:r>
          </a:p>
          <a:p>
            <a:pPr marL="857250" indent="-514350">
              <a:buFont typeface="+mj-lt"/>
              <a:buAutoNum type="alphaLcPeriod"/>
            </a:pPr>
            <a:r>
              <a:rPr lang="en-US" sz="2800" dirty="0"/>
              <a:t>C15.5</a:t>
            </a:r>
          </a:p>
          <a:p>
            <a:pPr marL="857250" indent="-514350">
              <a:buFont typeface="+mj-lt"/>
              <a:buAutoNum type="alphaLcPeriod"/>
            </a:pPr>
            <a:r>
              <a:rPr lang="en-US" sz="2800" dirty="0"/>
              <a:t>Either a or b</a:t>
            </a:r>
          </a:p>
          <a:p>
            <a:endParaRPr lang="en-US" dirty="0"/>
          </a:p>
        </p:txBody>
      </p:sp>
    </p:spTree>
    <p:extLst>
      <p:ext uri="{BB962C8B-B14F-4D97-AF65-F5344CB8AC3E}">
        <p14:creationId xmlns:p14="http://schemas.microsoft.com/office/powerpoint/2010/main" val="3564197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701674"/>
            <a:ext cx="8738888" cy="891129"/>
          </a:xfrm>
        </p:spPr>
        <p:txBody>
          <a:bodyPr>
            <a:normAutofit/>
          </a:bodyPr>
          <a:lstStyle/>
          <a:p>
            <a:r>
              <a:rPr lang="en-US" dirty="0"/>
              <a:t>Case 1.41 Answer and Rationale</a:t>
            </a:r>
          </a:p>
        </p:txBody>
      </p:sp>
      <p:sp>
        <p:nvSpPr>
          <p:cNvPr id="3" name="Content Placeholder 2"/>
          <p:cNvSpPr>
            <a:spLocks noGrp="1"/>
          </p:cNvSpPr>
          <p:nvPr>
            <p:ph idx="1"/>
          </p:nvPr>
        </p:nvSpPr>
        <p:spPr>
          <a:xfrm>
            <a:off x="304800" y="1447800"/>
            <a:ext cx="8610600" cy="4648200"/>
          </a:xfrm>
        </p:spPr>
        <p:txBody>
          <a:bodyPr/>
          <a:lstStyle/>
          <a:p>
            <a:pPr>
              <a:buNone/>
            </a:pPr>
            <a:endParaRPr lang="en-US" sz="2800" b="1" dirty="0"/>
          </a:p>
          <a:p>
            <a:pPr>
              <a:buNone/>
            </a:pPr>
            <a:r>
              <a:rPr lang="en-US" sz="2800" b="1" dirty="0"/>
              <a:t>d.  Either a or b</a:t>
            </a:r>
          </a:p>
          <a:p>
            <a:pPr marL="0" indent="0">
              <a:buNone/>
            </a:pPr>
            <a:r>
              <a:rPr lang="en-US" sz="2400" u="sng" dirty="0"/>
              <a:t>Rationale</a:t>
            </a:r>
            <a:r>
              <a:rPr lang="en-US" sz="2400" dirty="0"/>
              <a:t>: When both treatment methods are used in the same admission, either may be selected as the principal diagnosis. The malignancy is reported as a secondary diagnosis when the encounter is solely for the administration of chemotherapy or radiation therapy (CMS </a:t>
            </a:r>
            <a:r>
              <a:rPr lang="en-US" sz="2400" dirty="0" smtClean="0"/>
              <a:t>2020a</a:t>
            </a:r>
            <a:r>
              <a:rPr lang="en-US" sz="2400" dirty="0"/>
              <a:t>, I.C.2.e.2). The Alphabetic Index main term for code Z51.11 is Chemotherapy, subterm cancer or and for code Z51.10 is Admission, subterm radiation therapy (antineoplastic).</a:t>
            </a:r>
            <a:endParaRPr lang="en-US" sz="2800" dirty="0"/>
          </a:p>
        </p:txBody>
      </p:sp>
    </p:spTree>
    <p:extLst>
      <p:ext uri="{BB962C8B-B14F-4D97-AF65-F5344CB8AC3E}">
        <p14:creationId xmlns:p14="http://schemas.microsoft.com/office/powerpoint/2010/main" val="263525074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_AHIMA_PPT (002)  -  Read-Only" id="{11D1FF1A-B6A4-4429-A480-3782D57DC7FC}" vid="{8D8ABBDE-1603-4EFF-BAF6-E4A4BFCB7A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Ch01.PPTs.CCW 2019.(AC201518)</Template>
  <TotalTime>89</TotalTime>
  <Words>1857</Words>
  <Application>Microsoft Office PowerPoint</Application>
  <PresentationFormat>On-screen Show (4:3)</PresentationFormat>
  <Paragraphs>169</Paragraphs>
  <Slides>43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Century Gothic</vt:lpstr>
      <vt:lpstr>Gotham Medium</vt:lpstr>
      <vt:lpstr>Office Theme</vt:lpstr>
      <vt:lpstr>Clinical Coding Workout 2020 Edition</vt:lpstr>
      <vt:lpstr>Chapter 1 Overview</vt:lpstr>
      <vt:lpstr>Chapter 1 Sections</vt:lpstr>
      <vt:lpstr>Case 1.7 (Characteristics and Conventions)</vt:lpstr>
      <vt:lpstr>Case 1.7 Answer and Rationale</vt:lpstr>
      <vt:lpstr>Case 1.30 (Infectious and Parasitic Disease)</vt:lpstr>
      <vt:lpstr>Case 1.30 Answer and Rationale</vt:lpstr>
      <vt:lpstr>Case 1.41 (Neoplasms)</vt:lpstr>
      <vt:lpstr>Case 1.41 Answer and Rationale</vt:lpstr>
      <vt:lpstr>Case 1.65 (Endocrine, Nutritional, and Metabolic Diseases)</vt:lpstr>
      <vt:lpstr>Case 1.65 Answer and Rationale</vt:lpstr>
      <vt:lpstr>Case 1.93 (Diseases of the Blood and Blood-Forming Organs)</vt:lpstr>
      <vt:lpstr>Case 1.93 Answer and Rationale</vt:lpstr>
      <vt:lpstr>Case 1.109 (Mental, Behavioral, and Neurodevelopmental Disorders)</vt:lpstr>
      <vt:lpstr>Case 1.109 Answer and Rationale</vt:lpstr>
      <vt:lpstr>Case 1.138 (Diseases of the Nervous System, Eye and Adnexa, Ear and Mastoid Process)</vt:lpstr>
      <vt:lpstr>Case 1.138 Answer and Rationale</vt:lpstr>
      <vt:lpstr>Case 1.151 (Diseases of the Circulatory System)</vt:lpstr>
      <vt:lpstr>Case 1.151 Answer and Rationale</vt:lpstr>
      <vt:lpstr>Case 1.170 (Diseases of the Respiratory System)</vt:lpstr>
      <vt:lpstr>Case 1.170 Answer and Rationale</vt:lpstr>
      <vt:lpstr>Case 1.203 (Diseases of the Digestive System)</vt:lpstr>
      <vt:lpstr>Case 1.203 Answer and Rationale</vt:lpstr>
      <vt:lpstr>Case 1.233 (Diseases of the Genitourinary System)</vt:lpstr>
      <vt:lpstr>Case 1.233 Answer and Rationale</vt:lpstr>
      <vt:lpstr>Case 1.243 (Pregnancy, Childbirth, and the Puerperium)</vt:lpstr>
      <vt:lpstr>Case 1.243 Answer and Rationale</vt:lpstr>
      <vt:lpstr>Case 1.275 (Diseases of the Skin and Subcutaneous Tissue)</vt:lpstr>
      <vt:lpstr>Case 1.275 Answer and Rationale</vt:lpstr>
      <vt:lpstr>Case 1.289 (Diseases of the Musculoskeletal System and Connective Tissue)</vt:lpstr>
      <vt:lpstr>Case 1.289 Answer and Rationale</vt:lpstr>
      <vt:lpstr>Case 1.309 (Newborn/Congenital Disorders)</vt:lpstr>
      <vt:lpstr>Case 1.309 Answer and Rationale</vt:lpstr>
      <vt:lpstr>Case 1.340 (Symptoms, Signs, and Abnormal Clinical and Laboratory Findings)</vt:lpstr>
      <vt:lpstr>Case 1.340 Answer and Rationale</vt:lpstr>
      <vt:lpstr>Case 1.363 (Trauma/Poisoning)</vt:lpstr>
      <vt:lpstr>Case 1.363 Answer and Rationale</vt:lpstr>
      <vt:lpstr>Case 1.384 (External Causes of Morbidity)</vt:lpstr>
      <vt:lpstr>Case 1.384 Answer and Rationale</vt:lpstr>
      <vt:lpstr>Case 1.410 (Factors Influencing Health Status)</vt:lpstr>
      <vt:lpstr>Case 1.410 Answer and Rationale</vt:lpstr>
      <vt:lpstr>Case 1.429 (ICD-10-PCS Coding)</vt:lpstr>
      <vt:lpstr>Case 1.429 Answer and Rationale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Coding Workout 2019 Edition</dc:title>
  <dc:creator>Kimberly Hooker</dc:creator>
  <cp:lastModifiedBy>Hilari Simmons</cp:lastModifiedBy>
  <cp:revision>7</cp:revision>
  <cp:lastPrinted>2018-12-07T14:38:18Z</cp:lastPrinted>
  <dcterms:created xsi:type="dcterms:W3CDTF">2018-12-17T20:21:07Z</dcterms:created>
  <dcterms:modified xsi:type="dcterms:W3CDTF">2020-04-30T15:59:34Z</dcterms:modified>
</cp:coreProperties>
</file>