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5"/>
  </p:notesMasterIdLst>
  <p:handoutMasterIdLst>
    <p:handoutMasterId r:id="rId36"/>
  </p:handoutMasterIdLst>
  <p:sldIdLst>
    <p:sldId id="303" r:id="rId2"/>
    <p:sldId id="304" r:id="rId3"/>
    <p:sldId id="305" r:id="rId4"/>
    <p:sldId id="306" r:id="rId5"/>
    <p:sldId id="307" r:id="rId6"/>
    <p:sldId id="3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706"/>
  </p:normalViewPr>
  <p:slideViewPr>
    <p:cSldViewPr snapToGrid="0" snapToObjects="1">
      <p:cViewPr varScale="1">
        <p:scale>
          <a:sx n="74" d="100"/>
          <a:sy n="74" d="100"/>
        </p:scale>
        <p:origin x="123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Dionisio" userId="37d052d4be97a24f" providerId="LiveId" clId="{C8FD9845-70F7-4586-A96D-8593C845B35E}"/>
    <pc:docChg chg="modSld">
      <pc:chgData name="Michelle Dionisio" userId="37d052d4be97a24f" providerId="LiveId" clId="{C8FD9845-70F7-4586-A96D-8593C845B35E}" dt="2019-08-22T01:38:50.093" v="62" actId="20577"/>
      <pc:docMkLst>
        <pc:docMk/>
      </pc:docMkLst>
      <pc:sldChg chg="modSp">
        <pc:chgData name="Michelle Dionisio" userId="37d052d4be97a24f" providerId="LiveId" clId="{C8FD9845-70F7-4586-A96D-8593C845B35E}" dt="2019-08-22T01:35:52.233" v="0" actId="20577"/>
        <pc:sldMkLst>
          <pc:docMk/>
          <pc:sldMk cId="3620063400" sldId="307"/>
        </pc:sldMkLst>
        <pc:spChg chg="mod">
          <ac:chgData name="Michelle Dionisio" userId="37d052d4be97a24f" providerId="LiveId" clId="{C8FD9845-70F7-4586-A96D-8593C845B35E}" dt="2019-08-22T01:35:52.233" v="0" actId="20577"/>
          <ac:spMkLst>
            <pc:docMk/>
            <pc:sldMk cId="3620063400" sldId="307"/>
            <ac:spMk id="154630" creationId="{00000000-0000-0000-0000-000000000000}"/>
          </ac:spMkLst>
        </pc:spChg>
      </pc:sldChg>
      <pc:sldChg chg="modSp">
        <pc:chgData name="Michelle Dionisio" userId="37d052d4be97a24f" providerId="LiveId" clId="{C8FD9845-70F7-4586-A96D-8593C845B35E}" dt="2019-08-22T01:36:43.788" v="2" actId="20577"/>
        <pc:sldMkLst>
          <pc:docMk/>
          <pc:sldMk cId="2441736585" sldId="308"/>
        </pc:sldMkLst>
        <pc:spChg chg="mod">
          <ac:chgData name="Michelle Dionisio" userId="37d052d4be97a24f" providerId="LiveId" clId="{C8FD9845-70F7-4586-A96D-8593C845B35E}" dt="2019-08-22T01:36:43.788" v="2" actId="20577"/>
          <ac:spMkLst>
            <pc:docMk/>
            <pc:sldMk cId="2441736585" sldId="308"/>
            <ac:spMk id="3" creationId="{00000000-0000-0000-0000-000000000000}"/>
          </ac:spMkLst>
        </pc:spChg>
      </pc:sldChg>
      <pc:sldChg chg="modSp">
        <pc:chgData name="Michelle Dionisio" userId="37d052d4be97a24f" providerId="LiveId" clId="{C8FD9845-70F7-4586-A96D-8593C845B35E}" dt="2019-08-22T01:38:50.093" v="62" actId="20577"/>
        <pc:sldMkLst>
          <pc:docMk/>
          <pc:sldMk cId="2974728626" sldId="330"/>
        </pc:sldMkLst>
        <pc:spChg chg="mod">
          <ac:chgData name="Michelle Dionisio" userId="37d052d4be97a24f" providerId="LiveId" clId="{C8FD9845-70F7-4586-A96D-8593C845B35E}" dt="2019-08-22T01:38:50.093" v="62" actId="20577"/>
          <ac:spMkLst>
            <pc:docMk/>
            <pc:sldMk cId="2974728626" sldId="330"/>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4/30/2020</a:t>
            </a:fld>
            <a:endParaRPr lang="en-US"/>
          </a:p>
        </p:txBody>
      </p:sp>
      <p:sp>
        <p:nvSpPr>
          <p:cNvPr id="4" name="Footer Placeholder 3">
            <a:extLst>
              <a:ext uri="{FF2B5EF4-FFF2-40B4-BE49-F238E27FC236}">
                <a16:creationId xmlns:a16="http://schemas.microsoft.com/office/drawing/2014/main" xmlns=""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6D79E3-71F3-4A2E-9453-D4C24AD45745}" type="datetimeFigureOut">
              <a:rPr lang="en-US" smtClean="0"/>
              <a:t>4/30/2020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E20005-939A-475B-9EE0-8853FEAE198F}" type="slidenum">
              <a:rPr lang="en-US" smtClean="0"/>
              <a:t>‹#›</a:t>
            </a:fld>
            <a:endParaRPr lang="en-US"/>
          </a:p>
        </p:txBody>
      </p:sp>
    </p:spTree>
    <p:extLst>
      <p:ext uri="{BB962C8B-B14F-4D97-AF65-F5344CB8AC3E}">
        <p14:creationId xmlns:p14="http://schemas.microsoft.com/office/powerpoint/2010/main" val="1419308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1</a:t>
            </a:fld>
            <a:endParaRPr lang="en-US" dirty="0"/>
          </a:p>
        </p:txBody>
      </p:sp>
    </p:spTree>
    <p:extLst>
      <p:ext uri="{BB962C8B-B14F-4D97-AF65-F5344CB8AC3E}">
        <p14:creationId xmlns:p14="http://schemas.microsoft.com/office/powerpoint/2010/main" val="2105027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30</a:t>
            </a:fld>
            <a:endParaRPr lang="en-US" dirty="0"/>
          </a:p>
        </p:txBody>
      </p:sp>
    </p:spTree>
    <p:extLst>
      <p:ext uri="{BB962C8B-B14F-4D97-AF65-F5344CB8AC3E}">
        <p14:creationId xmlns:p14="http://schemas.microsoft.com/office/powerpoint/2010/main" val="1914464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8</a:t>
            </a:fld>
            <a:endParaRPr lang="en-US" dirty="0"/>
          </a:p>
        </p:txBody>
      </p:sp>
    </p:spTree>
    <p:extLst>
      <p:ext uri="{BB962C8B-B14F-4D97-AF65-F5344CB8AC3E}">
        <p14:creationId xmlns:p14="http://schemas.microsoft.com/office/powerpoint/2010/main" val="1619053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10</a:t>
            </a:fld>
            <a:endParaRPr lang="en-US" dirty="0"/>
          </a:p>
        </p:txBody>
      </p:sp>
    </p:spTree>
    <p:extLst>
      <p:ext uri="{BB962C8B-B14F-4D97-AF65-F5344CB8AC3E}">
        <p14:creationId xmlns:p14="http://schemas.microsoft.com/office/powerpoint/2010/main" val="971100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13</a:t>
            </a:fld>
            <a:endParaRPr lang="en-US" dirty="0"/>
          </a:p>
        </p:txBody>
      </p:sp>
    </p:spTree>
    <p:extLst>
      <p:ext uri="{BB962C8B-B14F-4D97-AF65-F5344CB8AC3E}">
        <p14:creationId xmlns:p14="http://schemas.microsoft.com/office/powerpoint/2010/main" val="3581538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13F9306-14AC-4452-9887-0DE5CBCC17C5}" type="slidenum">
              <a:rPr lang="en-US" smtClean="0"/>
              <a:pPr/>
              <a:t>14</a:t>
            </a:fld>
            <a:endParaRPr lang="en-US" dirty="0"/>
          </a:p>
        </p:txBody>
      </p:sp>
    </p:spTree>
    <p:extLst>
      <p:ext uri="{BB962C8B-B14F-4D97-AF65-F5344CB8AC3E}">
        <p14:creationId xmlns:p14="http://schemas.microsoft.com/office/powerpoint/2010/main" val="3070557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513F9306-14AC-4452-9887-0DE5CBCC17C5}" type="slidenum">
              <a:rPr lang="en-US" smtClean="0"/>
              <a:pPr/>
              <a:t>19</a:t>
            </a:fld>
            <a:endParaRPr lang="en-US" dirty="0"/>
          </a:p>
        </p:txBody>
      </p:sp>
    </p:spTree>
    <p:extLst>
      <p:ext uri="{BB962C8B-B14F-4D97-AF65-F5344CB8AC3E}">
        <p14:creationId xmlns:p14="http://schemas.microsoft.com/office/powerpoint/2010/main" val="2382697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20</a:t>
            </a:fld>
            <a:endParaRPr lang="en-US" dirty="0"/>
          </a:p>
        </p:txBody>
      </p:sp>
    </p:spTree>
    <p:extLst>
      <p:ext uri="{BB962C8B-B14F-4D97-AF65-F5344CB8AC3E}">
        <p14:creationId xmlns:p14="http://schemas.microsoft.com/office/powerpoint/2010/main" val="3871722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26</a:t>
            </a:fld>
            <a:endParaRPr lang="en-US" dirty="0"/>
          </a:p>
        </p:txBody>
      </p:sp>
    </p:spTree>
    <p:extLst>
      <p:ext uri="{BB962C8B-B14F-4D97-AF65-F5344CB8AC3E}">
        <p14:creationId xmlns:p14="http://schemas.microsoft.com/office/powerpoint/2010/main" val="2490806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28</a:t>
            </a:fld>
            <a:endParaRPr lang="en-US" dirty="0"/>
          </a:p>
        </p:txBody>
      </p:sp>
    </p:spTree>
    <p:extLst>
      <p:ext uri="{BB962C8B-B14F-4D97-AF65-F5344CB8AC3E}">
        <p14:creationId xmlns:p14="http://schemas.microsoft.com/office/powerpoint/2010/main" val="1707931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xmlns=""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xmlns=""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xmlns=""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2019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xmlns=""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Clinical Coding Workout</a:t>
            </a:r>
            <a:r>
              <a:rPr lang="en-US"/>
              <a:t/>
            </a:r>
            <a:br>
              <a:rPr lang="en-US"/>
            </a:br>
            <a:r>
              <a:rPr lang="en-US"/>
              <a:t>2020 </a:t>
            </a:r>
            <a:r>
              <a:rPr lang="en-US" dirty="0"/>
              <a:t>Edition</a:t>
            </a:r>
          </a:p>
        </p:txBody>
      </p:sp>
      <p:sp>
        <p:nvSpPr>
          <p:cNvPr id="3" name="Subtitle 2"/>
          <p:cNvSpPr>
            <a:spLocks noGrp="1"/>
          </p:cNvSpPr>
          <p:nvPr>
            <p:ph type="subTitle" idx="1"/>
          </p:nvPr>
        </p:nvSpPr>
        <p:spPr/>
        <p:txBody>
          <a:bodyPr>
            <a:normAutofit/>
          </a:bodyPr>
          <a:lstStyle/>
          <a:p>
            <a:pPr>
              <a:spcBef>
                <a:spcPts val="0"/>
              </a:spcBef>
            </a:pPr>
            <a:r>
              <a:rPr lang="en-US" b="1" dirty="0"/>
              <a:t>Chapter 8:</a:t>
            </a:r>
          </a:p>
          <a:p>
            <a:pPr>
              <a:spcBef>
                <a:spcPts val="0"/>
              </a:spcBef>
            </a:pPr>
            <a:r>
              <a:rPr lang="en-US" dirty="0"/>
              <a:t>Case Studies from Ambulatory  Health Records</a:t>
            </a:r>
          </a:p>
        </p:txBody>
      </p:sp>
    </p:spTree>
    <p:extLst>
      <p:ext uri="{BB962C8B-B14F-4D97-AF65-F5344CB8AC3E}">
        <p14:creationId xmlns:p14="http://schemas.microsoft.com/office/powerpoint/2010/main" val="4058455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8.15 Answer and Rationale</a:t>
            </a:r>
          </a:p>
        </p:txBody>
      </p:sp>
      <p:sp>
        <p:nvSpPr>
          <p:cNvPr id="3" name="Content Placeholder 2"/>
          <p:cNvSpPr>
            <a:spLocks noGrp="1"/>
          </p:cNvSpPr>
          <p:nvPr>
            <p:ph idx="1"/>
          </p:nvPr>
        </p:nvSpPr>
        <p:spPr>
          <a:xfrm>
            <a:off x="228600" y="1371600"/>
            <a:ext cx="8686800" cy="4648200"/>
          </a:xfrm>
        </p:spPr>
        <p:txBody>
          <a:bodyPr/>
          <a:lstStyle/>
          <a:p>
            <a:pPr>
              <a:buNone/>
            </a:pPr>
            <a:endParaRPr lang="en-US" sz="2400" b="1" dirty="0"/>
          </a:p>
          <a:p>
            <a:pPr>
              <a:buNone/>
            </a:pPr>
            <a:r>
              <a:rPr lang="en-US" sz="2400" b="1" dirty="0"/>
              <a:t>b. </a:t>
            </a:r>
            <a:r>
              <a:rPr lang="pl-PL" sz="2400" b="1" dirty="0"/>
              <a:t>K40.91, N43.41 Z85.048, 49520-LT, 54840</a:t>
            </a:r>
            <a:endParaRPr lang="en-US" sz="2400" b="1" dirty="0"/>
          </a:p>
          <a:p>
            <a:pPr marL="0" indent="0">
              <a:buNone/>
            </a:pPr>
            <a:r>
              <a:rPr lang="en-US" sz="2000" u="sng" dirty="0"/>
              <a:t>Rationale</a:t>
            </a:r>
            <a:r>
              <a:rPr lang="en-US" sz="2000" dirty="0"/>
              <a:t>: The hernia was documented as recurrent, therefore 49520-LT should be assigned. The body of the report indicates a spermatocele was found and excised. It would be reported with N43.41 and CPT code 54840. The Z85.048 is for a history of colon cancer. An additional code of Z90.49 could be used to identify the acquired absence of the digestive organ (colorectal resection).</a:t>
            </a:r>
          </a:p>
          <a:p>
            <a:endParaRPr lang="en-US" sz="2800" dirty="0"/>
          </a:p>
        </p:txBody>
      </p:sp>
    </p:spTree>
    <p:extLst>
      <p:ext uri="{BB962C8B-B14F-4D97-AF65-F5344CB8AC3E}">
        <p14:creationId xmlns:p14="http://schemas.microsoft.com/office/powerpoint/2010/main" val="25499387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fontScale="90000"/>
          </a:bodyPr>
          <a:lstStyle/>
          <a:p>
            <a:r>
              <a:rPr lang="en-US" dirty="0"/>
              <a:t>Case 8.25 </a:t>
            </a:r>
            <a:r>
              <a:rPr lang="en-US" sz="3200" dirty="0"/>
              <a:t>(Disorders of the Genitourinary System)</a:t>
            </a:r>
            <a:endParaRPr lang="en-US" dirty="0"/>
          </a:p>
        </p:txBody>
      </p:sp>
      <p:sp>
        <p:nvSpPr>
          <p:cNvPr id="3" name="Content Placeholder 2"/>
          <p:cNvSpPr>
            <a:spLocks noGrp="1"/>
          </p:cNvSpPr>
          <p:nvPr>
            <p:ph idx="1"/>
          </p:nvPr>
        </p:nvSpPr>
        <p:spPr>
          <a:xfrm>
            <a:off x="304800" y="1981200"/>
            <a:ext cx="8610600" cy="4495800"/>
          </a:xfrm>
        </p:spPr>
        <p:txBody>
          <a:bodyPr/>
          <a:lstStyle/>
          <a:p>
            <a:pPr marL="0">
              <a:spcBef>
                <a:spcPts val="0"/>
              </a:spcBef>
              <a:buNone/>
            </a:pPr>
            <a:r>
              <a:rPr lang="en-US" sz="2800" dirty="0"/>
              <a:t>Read through case 8.25 in the textbook and select the correct answer from the following codes:</a:t>
            </a:r>
          </a:p>
          <a:p>
            <a:pPr marL="0">
              <a:spcBef>
                <a:spcPts val="0"/>
              </a:spcBef>
              <a:buNone/>
            </a:pPr>
            <a:endParaRPr lang="en-US" sz="2800" dirty="0"/>
          </a:p>
          <a:p>
            <a:pPr>
              <a:buNone/>
            </a:pPr>
            <a:r>
              <a:rPr lang="en-US" sz="2400" dirty="0"/>
              <a:t>ICD-10-CM and CPT Code(s):</a:t>
            </a:r>
          </a:p>
          <a:p>
            <a:pPr>
              <a:buNone/>
            </a:pPr>
            <a:r>
              <a:rPr lang="en-US" sz="2400" dirty="0"/>
              <a:t>	a. D06.9, 57420</a:t>
            </a:r>
          </a:p>
          <a:p>
            <a:pPr>
              <a:buNone/>
            </a:pPr>
            <a:r>
              <a:rPr lang="en-US" sz="2400" dirty="0"/>
              <a:t>	b. N87.9, 56449, 57513</a:t>
            </a:r>
          </a:p>
          <a:p>
            <a:pPr>
              <a:buNone/>
            </a:pPr>
            <a:r>
              <a:rPr lang="en-US" sz="2400" dirty="0"/>
              <a:t>	c. N87.0, 57420, 57513</a:t>
            </a:r>
          </a:p>
          <a:p>
            <a:pPr>
              <a:buNone/>
            </a:pPr>
            <a:r>
              <a:rPr lang="en-US" sz="2400" dirty="0"/>
              <a:t>	d. N87.0, N75.0, 57513, 56420</a:t>
            </a:r>
          </a:p>
          <a:p>
            <a:endParaRPr lang="en-US" dirty="0"/>
          </a:p>
        </p:txBody>
      </p:sp>
    </p:spTree>
    <p:extLst>
      <p:ext uri="{BB962C8B-B14F-4D97-AF65-F5344CB8AC3E}">
        <p14:creationId xmlns:p14="http://schemas.microsoft.com/office/powerpoint/2010/main" val="32426972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610600" cy="1143000"/>
          </a:xfrm>
        </p:spPr>
        <p:txBody>
          <a:bodyPr/>
          <a:lstStyle/>
          <a:p>
            <a:r>
              <a:rPr lang="en-US" dirty="0"/>
              <a:t>Case 8.25 Answer and Rationale</a:t>
            </a:r>
          </a:p>
        </p:txBody>
      </p:sp>
      <p:sp>
        <p:nvSpPr>
          <p:cNvPr id="3" name="Content Placeholder 2"/>
          <p:cNvSpPr>
            <a:spLocks noGrp="1"/>
          </p:cNvSpPr>
          <p:nvPr>
            <p:ph idx="1"/>
          </p:nvPr>
        </p:nvSpPr>
        <p:spPr>
          <a:xfrm>
            <a:off x="304800" y="1371600"/>
            <a:ext cx="8610600" cy="4648200"/>
          </a:xfrm>
        </p:spPr>
        <p:txBody>
          <a:bodyPr/>
          <a:lstStyle/>
          <a:p>
            <a:pPr marL="461963" indent="-461963">
              <a:buAutoNum type="alphaLcPeriod" startAt="4"/>
            </a:pPr>
            <a:r>
              <a:rPr lang="en-US" sz="2800" b="1" dirty="0"/>
              <a:t>N87.0, N75.0, 57513, 56420</a:t>
            </a:r>
          </a:p>
          <a:p>
            <a:pPr marL="0" indent="1588">
              <a:buNone/>
              <a:tabLst>
                <a:tab pos="230188" algn="l"/>
              </a:tabLst>
            </a:pPr>
            <a:r>
              <a:rPr lang="en-US" sz="2400" u="sng" dirty="0"/>
              <a:t>Rationale</a:t>
            </a:r>
            <a:r>
              <a:rPr lang="en-US" sz="2400" dirty="0"/>
              <a:t>: The Alphabetic Index main term is Neoplasia, intraepithelial, cervix, grade 1. The Alphabetic Index main term is Cyst, Bartholin’s gland.</a:t>
            </a:r>
          </a:p>
        </p:txBody>
      </p:sp>
    </p:spTree>
    <p:extLst>
      <p:ext uri="{BB962C8B-B14F-4D97-AF65-F5344CB8AC3E}">
        <p14:creationId xmlns:p14="http://schemas.microsoft.com/office/powerpoint/2010/main" val="32140963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fontScale="90000"/>
          </a:bodyPr>
          <a:lstStyle/>
          <a:p>
            <a:r>
              <a:rPr lang="en-US" dirty="0"/>
              <a:t>Case 8.27 </a:t>
            </a:r>
            <a:r>
              <a:rPr lang="en-US" sz="3200" dirty="0"/>
              <a:t>(Infectious Diseases/Disorders of the Skin and Subcutaneous Tissue)</a:t>
            </a:r>
            <a:endParaRPr lang="en-US" dirty="0"/>
          </a:p>
        </p:txBody>
      </p:sp>
      <p:sp>
        <p:nvSpPr>
          <p:cNvPr id="4" name="Content Placeholder 2"/>
          <p:cNvSpPr>
            <a:spLocks noGrp="1"/>
          </p:cNvSpPr>
          <p:nvPr>
            <p:ph idx="1"/>
          </p:nvPr>
        </p:nvSpPr>
        <p:spPr>
          <a:xfrm>
            <a:off x="228600" y="1752600"/>
            <a:ext cx="8610600" cy="4114800"/>
          </a:xfrm>
        </p:spPr>
        <p:txBody>
          <a:bodyPr/>
          <a:lstStyle/>
          <a:p>
            <a:pPr marL="0">
              <a:spcBef>
                <a:spcPts val="0"/>
              </a:spcBef>
              <a:buNone/>
            </a:pPr>
            <a:r>
              <a:rPr lang="en-US" sz="2800" dirty="0"/>
              <a:t>Read through case 8.27 in the textbook and select the correct answer from the following codes:</a:t>
            </a:r>
          </a:p>
          <a:p>
            <a:pPr>
              <a:buNone/>
            </a:pPr>
            <a:r>
              <a:rPr lang="en-US" sz="2400" dirty="0"/>
              <a:t>ICD-10-CM and CPT Code(s):</a:t>
            </a:r>
          </a:p>
          <a:p>
            <a:pPr>
              <a:buNone/>
            </a:pPr>
            <a:r>
              <a:rPr lang="en-US" sz="2400" dirty="0"/>
              <a:t>	a.	T81.89XA, K95.89, Y83.8, 15100</a:t>
            </a:r>
          </a:p>
          <a:p>
            <a:pPr>
              <a:buNone/>
            </a:pPr>
            <a:r>
              <a:rPr lang="en-US" sz="2400" dirty="0"/>
              <a:t>	b.	T81.89XA, K95.89, 15002, 15100</a:t>
            </a:r>
          </a:p>
          <a:p>
            <a:pPr>
              <a:buNone/>
            </a:pPr>
            <a:r>
              <a:rPr lang="en-US" sz="2400" dirty="0"/>
              <a:t>	c.	T81.89XA, K95.89, Y83.8, 15100, 15002</a:t>
            </a:r>
          </a:p>
          <a:p>
            <a:pPr>
              <a:buNone/>
            </a:pPr>
            <a:r>
              <a:rPr lang="en-US" sz="2400" dirty="0"/>
              <a:t>	d.	 K95.89, T81.89XA, E66.01, 15200</a:t>
            </a:r>
          </a:p>
        </p:txBody>
      </p:sp>
    </p:spTree>
    <p:extLst>
      <p:ext uri="{BB962C8B-B14F-4D97-AF65-F5344CB8AC3E}">
        <p14:creationId xmlns:p14="http://schemas.microsoft.com/office/powerpoint/2010/main" val="36987504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lstStyle/>
          <a:p>
            <a:r>
              <a:rPr lang="en-US" dirty="0"/>
              <a:t>Case 8.27 Answer and Rationale</a:t>
            </a:r>
          </a:p>
        </p:txBody>
      </p:sp>
      <p:sp>
        <p:nvSpPr>
          <p:cNvPr id="3" name="Content Placeholder 2"/>
          <p:cNvSpPr>
            <a:spLocks noGrp="1"/>
          </p:cNvSpPr>
          <p:nvPr>
            <p:ph idx="1"/>
          </p:nvPr>
        </p:nvSpPr>
        <p:spPr>
          <a:xfrm>
            <a:off x="228600" y="1447800"/>
            <a:ext cx="8610600" cy="4114800"/>
          </a:xfrm>
        </p:spPr>
        <p:txBody>
          <a:bodyPr>
            <a:normAutofit/>
          </a:bodyPr>
          <a:lstStyle/>
          <a:p>
            <a:pPr>
              <a:buNone/>
            </a:pPr>
            <a:r>
              <a:rPr lang="en-US" sz="2800" b="1" dirty="0"/>
              <a:t>c. T81.89XA, K95.89, Y83.8, 15100, 15002</a:t>
            </a:r>
          </a:p>
          <a:p>
            <a:pPr marL="0" indent="0">
              <a:buNone/>
            </a:pPr>
            <a:r>
              <a:rPr lang="en-US" sz="2400" u="sng" dirty="0"/>
              <a:t>Rationale</a:t>
            </a:r>
            <a:r>
              <a:rPr lang="en-US" sz="2400" dirty="0"/>
              <a:t>: The Alphabetic Index main term is Complication, subterm bariatric procedure, specified procedure. Use the Index to External Cause to find main term Complication, subterm surgical operation, specified.</a:t>
            </a:r>
          </a:p>
          <a:p>
            <a:pPr marL="0" indent="0">
              <a:buNone/>
            </a:pPr>
            <a:endParaRPr lang="en-US" sz="2400" dirty="0"/>
          </a:p>
          <a:p>
            <a:pPr marL="0" indent="0">
              <a:buNone/>
            </a:pPr>
            <a:r>
              <a:rPr lang="en-US" sz="2400" dirty="0"/>
              <a:t>There is an instructional note under T81.89- to use an additional code for the type of complication. The Alphabetic index main term complication, </a:t>
            </a:r>
            <a:r>
              <a:rPr lang="en-US" sz="2400" dirty="0" err="1"/>
              <a:t>subterm</a:t>
            </a:r>
            <a:r>
              <a:rPr lang="en-US" sz="2400" dirty="0"/>
              <a:t> bariatric procedure, specified procedure (NEC), K95.89</a:t>
            </a:r>
            <a:r>
              <a:rPr lang="en-US" sz="2100" dirty="0"/>
              <a:t>. </a:t>
            </a:r>
          </a:p>
          <a:p>
            <a:endParaRPr lang="en-US" sz="2800" dirty="0"/>
          </a:p>
        </p:txBody>
      </p:sp>
    </p:spTree>
    <p:extLst>
      <p:ext uri="{BB962C8B-B14F-4D97-AF65-F5344CB8AC3E}">
        <p14:creationId xmlns:p14="http://schemas.microsoft.com/office/powerpoint/2010/main" val="32064175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8.35 </a:t>
            </a:r>
            <a:r>
              <a:rPr lang="en-US" sz="3200" dirty="0"/>
              <a:t>(Behavioral Health Conditions)</a:t>
            </a:r>
            <a:endParaRPr lang="en-US" dirty="0"/>
          </a:p>
        </p:txBody>
      </p:sp>
      <p:sp>
        <p:nvSpPr>
          <p:cNvPr id="4" name="Content Placeholder 2"/>
          <p:cNvSpPr>
            <a:spLocks noGrp="1"/>
          </p:cNvSpPr>
          <p:nvPr>
            <p:ph idx="1"/>
          </p:nvPr>
        </p:nvSpPr>
        <p:spPr>
          <a:xfrm>
            <a:off x="228600" y="1600200"/>
            <a:ext cx="8610600" cy="4114800"/>
          </a:xfrm>
        </p:spPr>
        <p:txBody>
          <a:bodyPr>
            <a:normAutofit/>
          </a:bodyPr>
          <a:lstStyle/>
          <a:p>
            <a:pPr marL="0">
              <a:spcBef>
                <a:spcPts val="0"/>
              </a:spcBef>
              <a:buNone/>
            </a:pPr>
            <a:r>
              <a:rPr lang="en-US" dirty="0"/>
              <a:t>Read through case 8.35 in the textbook and select the correct answer from the following codes:</a:t>
            </a:r>
          </a:p>
          <a:p>
            <a:pPr>
              <a:buNone/>
            </a:pPr>
            <a:r>
              <a:rPr lang="en-US" sz="2800" dirty="0"/>
              <a:t>ICD-10-CM and CPT Code(s):</a:t>
            </a:r>
          </a:p>
          <a:p>
            <a:pPr>
              <a:buNone/>
            </a:pPr>
            <a:r>
              <a:rPr lang="en-US" sz="2800" dirty="0"/>
              <a:t>	a.	F60.3, F33.9, F12.10, 99214 </a:t>
            </a:r>
          </a:p>
          <a:p>
            <a:pPr>
              <a:buNone/>
            </a:pPr>
            <a:r>
              <a:rPr lang="en-US" sz="2800" dirty="0"/>
              <a:t>	b.	F60.3, F33.9, F12.20, 99212</a:t>
            </a:r>
          </a:p>
          <a:p>
            <a:pPr>
              <a:buNone/>
            </a:pPr>
            <a:r>
              <a:rPr lang="en-US" sz="2800" dirty="0"/>
              <a:t>	c.	F60.3, F33.9, F12.20, 90832</a:t>
            </a:r>
          </a:p>
          <a:p>
            <a:pPr>
              <a:buNone/>
            </a:pPr>
            <a:r>
              <a:rPr lang="en-US" sz="2800" dirty="0"/>
              <a:t>	d.	F60.3, F33.9, F12.10, 90832</a:t>
            </a:r>
          </a:p>
          <a:p>
            <a:pPr>
              <a:buNone/>
            </a:pPr>
            <a:r>
              <a:rPr lang="en-US" dirty="0"/>
              <a:t>	</a:t>
            </a:r>
          </a:p>
          <a:p>
            <a:endParaRPr lang="en-US" dirty="0"/>
          </a:p>
        </p:txBody>
      </p:sp>
    </p:spTree>
    <p:extLst>
      <p:ext uri="{BB962C8B-B14F-4D97-AF65-F5344CB8AC3E}">
        <p14:creationId xmlns:p14="http://schemas.microsoft.com/office/powerpoint/2010/main" val="45109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8.35 Answer and Rationale</a:t>
            </a:r>
          </a:p>
        </p:txBody>
      </p:sp>
      <p:sp>
        <p:nvSpPr>
          <p:cNvPr id="3" name="Content Placeholder 2"/>
          <p:cNvSpPr>
            <a:spLocks noGrp="1"/>
          </p:cNvSpPr>
          <p:nvPr>
            <p:ph idx="1"/>
          </p:nvPr>
        </p:nvSpPr>
        <p:spPr>
          <a:xfrm>
            <a:off x="304800" y="1371600"/>
            <a:ext cx="8610600" cy="4114800"/>
          </a:xfrm>
        </p:spPr>
        <p:txBody>
          <a:bodyPr/>
          <a:lstStyle/>
          <a:p>
            <a:pPr marL="517525" indent="-517525">
              <a:buAutoNum type="alphaLcPeriod" startAt="2"/>
            </a:pPr>
            <a:endParaRPr lang="en-US" sz="2800" b="1" dirty="0"/>
          </a:p>
          <a:p>
            <a:pPr marL="517525" indent="-517525">
              <a:buAutoNum type="alphaLcPeriod" startAt="2"/>
            </a:pPr>
            <a:r>
              <a:rPr lang="en-US" sz="2800" b="1" dirty="0"/>
              <a:t>F60.3, F33.9, F12.20, 99212</a:t>
            </a:r>
          </a:p>
          <a:p>
            <a:pPr marL="0" indent="0">
              <a:buNone/>
            </a:pPr>
            <a:r>
              <a:rPr lang="en-US" sz="2400" u="sng" dirty="0"/>
              <a:t>Rationale</a:t>
            </a:r>
            <a:r>
              <a:rPr lang="en-US" sz="2400" dirty="0"/>
              <a:t>: The Alphabetic Index main term is Disorder, subterm personality, borderline. The Alphabetic Index main term is Disorder, subterm depressive, major, recurrent. The Alphabetic Index main term is Dependence, subterm drug, cannabis.</a:t>
            </a:r>
          </a:p>
          <a:p>
            <a:endParaRPr lang="en-US" sz="2800" dirty="0"/>
          </a:p>
        </p:txBody>
      </p:sp>
    </p:spTree>
    <p:extLst>
      <p:ext uri="{BB962C8B-B14F-4D97-AF65-F5344CB8AC3E}">
        <p14:creationId xmlns:p14="http://schemas.microsoft.com/office/powerpoint/2010/main" val="1378441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8.37 </a:t>
            </a:r>
            <a:r>
              <a:rPr lang="en-US" sz="2800" dirty="0"/>
              <a:t>(Disorders of the Musculoskeletal System and Connective Tissue)</a:t>
            </a:r>
            <a:endParaRPr lang="en-US" dirty="0"/>
          </a:p>
        </p:txBody>
      </p:sp>
      <p:sp>
        <p:nvSpPr>
          <p:cNvPr id="3" name="Content Placeholder 2"/>
          <p:cNvSpPr>
            <a:spLocks noGrp="1"/>
          </p:cNvSpPr>
          <p:nvPr>
            <p:ph idx="1"/>
          </p:nvPr>
        </p:nvSpPr>
        <p:spPr>
          <a:xfrm>
            <a:off x="304800" y="1981200"/>
            <a:ext cx="8610600" cy="4191000"/>
          </a:xfrm>
        </p:spPr>
        <p:txBody>
          <a:bodyPr/>
          <a:lstStyle/>
          <a:p>
            <a:pPr marL="0">
              <a:buNone/>
            </a:pPr>
            <a:r>
              <a:rPr lang="en-US" sz="2800" dirty="0"/>
              <a:t>Read through case 8.37 in the textbook and select the correct answer from the following codes:</a:t>
            </a:r>
          </a:p>
          <a:p>
            <a:pPr>
              <a:buNone/>
            </a:pPr>
            <a:r>
              <a:rPr lang="en-US" sz="2400" dirty="0"/>
              <a:t>ICD-10-CM and CPT Code(s):</a:t>
            </a:r>
          </a:p>
          <a:p>
            <a:pPr>
              <a:buNone/>
            </a:pPr>
            <a:r>
              <a:rPr lang="en-US" sz="2400" dirty="0"/>
              <a:t>	a.	M23.222, M17.12, M23.42, 29881-LT</a:t>
            </a:r>
          </a:p>
          <a:p>
            <a:pPr>
              <a:buNone/>
            </a:pPr>
            <a:r>
              <a:rPr lang="en-US" sz="2400" dirty="0"/>
              <a:t>	b.	M23.252, M17.12, 29881-LT, 29874-LT</a:t>
            </a:r>
          </a:p>
          <a:p>
            <a:pPr>
              <a:buNone/>
            </a:pPr>
            <a:r>
              <a:rPr lang="en-US" sz="2400" dirty="0"/>
              <a:t>	c.	M23.221, M23.42, 29881-RT, 29877-RT</a:t>
            </a:r>
          </a:p>
          <a:p>
            <a:pPr>
              <a:buNone/>
            </a:pPr>
            <a:r>
              <a:rPr lang="en-US" sz="2400" dirty="0"/>
              <a:t>	d.	M23.222, M17.12, 29881-LT, 29874-LT</a:t>
            </a:r>
          </a:p>
        </p:txBody>
      </p:sp>
    </p:spTree>
    <p:extLst>
      <p:ext uri="{BB962C8B-B14F-4D97-AF65-F5344CB8AC3E}">
        <p14:creationId xmlns:p14="http://schemas.microsoft.com/office/powerpoint/2010/main" val="1941775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8.37 Answer and Rationale</a:t>
            </a:r>
          </a:p>
        </p:txBody>
      </p:sp>
      <p:sp>
        <p:nvSpPr>
          <p:cNvPr id="3" name="Content Placeholder 2"/>
          <p:cNvSpPr>
            <a:spLocks noGrp="1"/>
          </p:cNvSpPr>
          <p:nvPr>
            <p:ph idx="1"/>
          </p:nvPr>
        </p:nvSpPr>
        <p:spPr>
          <a:xfrm>
            <a:off x="304800" y="1447800"/>
            <a:ext cx="8610600" cy="4114800"/>
          </a:xfrm>
        </p:spPr>
        <p:txBody>
          <a:bodyPr>
            <a:normAutofit lnSpcReduction="10000"/>
          </a:bodyPr>
          <a:lstStyle/>
          <a:p>
            <a:pPr>
              <a:buNone/>
            </a:pPr>
            <a:endParaRPr lang="en-US" sz="2800" b="1" dirty="0"/>
          </a:p>
          <a:p>
            <a:pPr marL="461963" indent="-461963">
              <a:buAutoNum type="alphaLcPeriod"/>
            </a:pPr>
            <a:r>
              <a:rPr lang="en-US" sz="2800" b="1" dirty="0"/>
              <a:t>M23.222, M17.12, M23.42, 29881-LT</a:t>
            </a:r>
          </a:p>
          <a:p>
            <a:pPr marL="0" indent="0">
              <a:buNone/>
            </a:pPr>
            <a:r>
              <a:rPr lang="en-US" sz="2400" u="sng" dirty="0"/>
              <a:t>Rationale</a:t>
            </a:r>
            <a:r>
              <a:rPr lang="en-US" sz="2400" dirty="0"/>
              <a:t>: </a:t>
            </a:r>
            <a:r>
              <a:rPr lang="en-US" sz="1800" dirty="0"/>
              <a:t>The presence of degenerative disease implies that this is not a current injury; however, the coding professional would review the history and other portions of the health record to verify that the torn meniscus is not the result of a current injury. If there is any inconsistency or uncertainty, the physician should be queried for clarification. The Alphabetic Index main term is Tear, torn, subterm meniscus, old. The coding professional is directed to see Derangement, knee, meniscus, due to old tear, medial, posterior horn. The coding professional completes the code using the Tabular List. The main term is Degeneration, degenerative, subterm joint disease. The coding professional is directed to see Osteoarthritis. Osteoarthritis, subterm primary, knee leads the coding professional to M17.1-, which is completed using the Tabular List. For the chondral loose bodies, see main term Loose, subterm body, knee. The coding professional completes the code using the Tabular List. Removal of the loose bodies in the same compartment as another more definitive procedure is not coded.</a:t>
            </a:r>
            <a:endParaRPr lang="en-US" sz="2000" dirty="0"/>
          </a:p>
          <a:p>
            <a:pPr lvl="1">
              <a:buNone/>
            </a:pPr>
            <a:endParaRPr lang="en-US" sz="2800" b="1" i="1" dirty="0"/>
          </a:p>
        </p:txBody>
      </p:sp>
    </p:spTree>
    <p:extLst>
      <p:ext uri="{BB962C8B-B14F-4D97-AF65-F5344CB8AC3E}">
        <p14:creationId xmlns:p14="http://schemas.microsoft.com/office/powerpoint/2010/main" val="25598215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1674"/>
            <a:ext cx="8738889" cy="891129"/>
          </a:xfrm>
        </p:spPr>
        <p:txBody>
          <a:bodyPr/>
          <a:lstStyle/>
          <a:p>
            <a:r>
              <a:rPr lang="en-US" dirty="0"/>
              <a:t>Case 8.40 </a:t>
            </a:r>
            <a:r>
              <a:rPr lang="en-US" sz="3200" dirty="0"/>
              <a:t>(Neoplasms)</a:t>
            </a:r>
            <a:endParaRPr lang="en-US" dirty="0"/>
          </a:p>
        </p:txBody>
      </p:sp>
      <p:sp>
        <p:nvSpPr>
          <p:cNvPr id="4" name="Content Placeholder 2"/>
          <p:cNvSpPr>
            <a:spLocks noGrp="1"/>
          </p:cNvSpPr>
          <p:nvPr>
            <p:ph idx="1"/>
          </p:nvPr>
        </p:nvSpPr>
        <p:spPr>
          <a:xfrm>
            <a:off x="304800" y="1600200"/>
            <a:ext cx="8610600" cy="4114800"/>
          </a:xfrm>
        </p:spPr>
        <p:txBody>
          <a:bodyPr/>
          <a:lstStyle/>
          <a:p>
            <a:pPr marL="0">
              <a:spcBef>
                <a:spcPts val="0"/>
              </a:spcBef>
              <a:buNone/>
            </a:pPr>
            <a:r>
              <a:rPr lang="en-US" sz="2800" dirty="0"/>
              <a:t>Read through case 8.40 in the textbook and select the correct answer from the following codes:</a:t>
            </a:r>
          </a:p>
          <a:p>
            <a:pPr>
              <a:buNone/>
            </a:pPr>
            <a:r>
              <a:rPr lang="en-US" sz="2800" dirty="0"/>
              <a:t>ICD-10-CM and CPT Codes:</a:t>
            </a:r>
          </a:p>
          <a:p>
            <a:pPr>
              <a:buNone/>
            </a:pPr>
            <a:r>
              <a:rPr lang="en-US" sz="2800" dirty="0"/>
              <a:t>	a. C44.319, 11641</a:t>
            </a:r>
          </a:p>
          <a:p>
            <a:pPr>
              <a:buNone/>
            </a:pPr>
            <a:r>
              <a:rPr lang="en-US" sz="2800" dirty="0"/>
              <a:t>	b. C44.319, 11643</a:t>
            </a:r>
          </a:p>
          <a:p>
            <a:pPr>
              <a:buNone/>
            </a:pPr>
            <a:r>
              <a:rPr lang="en-US" sz="2800" dirty="0"/>
              <a:t>	c.  D23.39, 11441</a:t>
            </a:r>
          </a:p>
          <a:p>
            <a:pPr>
              <a:buNone/>
            </a:pPr>
            <a:r>
              <a:rPr lang="en-US" sz="2800" dirty="0"/>
              <a:t>	d.  D23.39, 11443</a:t>
            </a:r>
          </a:p>
          <a:p>
            <a:endParaRPr lang="en-US" sz="2000" dirty="0"/>
          </a:p>
        </p:txBody>
      </p:sp>
    </p:spTree>
    <p:extLst>
      <p:ext uri="{BB962C8B-B14F-4D97-AF65-F5344CB8AC3E}">
        <p14:creationId xmlns:p14="http://schemas.microsoft.com/office/powerpoint/2010/main" val="2954505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304800" y="457200"/>
            <a:ext cx="8610600" cy="1143000"/>
          </a:xfrm>
        </p:spPr>
        <p:txBody>
          <a:bodyPr/>
          <a:lstStyle/>
          <a:p>
            <a:r>
              <a:rPr lang="en-US" dirty="0"/>
              <a:t>Chapter 8 Overview</a:t>
            </a:r>
          </a:p>
        </p:txBody>
      </p:sp>
      <p:sp>
        <p:nvSpPr>
          <p:cNvPr id="151555" name="Rectangle 3"/>
          <p:cNvSpPr>
            <a:spLocks noGrp="1" noChangeArrowheads="1"/>
          </p:cNvSpPr>
          <p:nvPr>
            <p:ph idx="1"/>
          </p:nvPr>
        </p:nvSpPr>
        <p:spPr>
          <a:xfrm>
            <a:off x="304800" y="1295400"/>
            <a:ext cx="8610600" cy="4648200"/>
          </a:xfrm>
        </p:spPr>
        <p:txBody>
          <a:bodyPr/>
          <a:lstStyle/>
          <a:p>
            <a:r>
              <a:rPr lang="en-US" sz="2800" dirty="0"/>
              <a:t>The exercises in this chapter are designed to practice assigning ICD-10-CM diagnosis codes and CPT and HCPCS Level II procedure codes to ambulatory health records</a:t>
            </a:r>
          </a:p>
          <a:p>
            <a:r>
              <a:rPr lang="en-US" sz="2800" dirty="0"/>
              <a:t>Level I (CPT) and Level II (HCPCS) modifiers should be assigned as appropriate</a:t>
            </a:r>
          </a:p>
          <a:p>
            <a:r>
              <a:rPr lang="en-US" sz="2800" dirty="0"/>
              <a:t>Follow all applicable coding guidelines</a:t>
            </a:r>
          </a:p>
          <a:p>
            <a:pPr>
              <a:buNone/>
            </a:pPr>
            <a:endParaRPr lang="en-US" dirty="0"/>
          </a:p>
        </p:txBody>
      </p:sp>
    </p:spTree>
    <p:extLst>
      <p:ext uri="{BB962C8B-B14F-4D97-AF65-F5344CB8AC3E}">
        <p14:creationId xmlns:p14="http://schemas.microsoft.com/office/powerpoint/2010/main" val="8147472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a:bodyPr>
          <a:lstStyle/>
          <a:p>
            <a:r>
              <a:rPr lang="en-US" dirty="0"/>
              <a:t>Case 8.40 Answer and Rationale</a:t>
            </a:r>
          </a:p>
        </p:txBody>
      </p:sp>
      <p:sp>
        <p:nvSpPr>
          <p:cNvPr id="3" name="Content Placeholder 2"/>
          <p:cNvSpPr>
            <a:spLocks noGrp="1"/>
          </p:cNvSpPr>
          <p:nvPr>
            <p:ph idx="1"/>
          </p:nvPr>
        </p:nvSpPr>
        <p:spPr>
          <a:xfrm>
            <a:off x="381000" y="1295400"/>
            <a:ext cx="8610600" cy="4114800"/>
          </a:xfrm>
        </p:spPr>
        <p:txBody>
          <a:bodyPr>
            <a:normAutofit/>
          </a:bodyPr>
          <a:lstStyle/>
          <a:p>
            <a:pPr>
              <a:buNone/>
            </a:pPr>
            <a:endParaRPr lang="en-US" sz="2800" b="1" dirty="0"/>
          </a:p>
          <a:p>
            <a:pPr>
              <a:buNone/>
            </a:pPr>
            <a:r>
              <a:rPr lang="en-US" sz="2800" b="1" dirty="0"/>
              <a:t>b.  C44.319, 11643</a:t>
            </a:r>
          </a:p>
          <a:p>
            <a:pPr marL="0" indent="0">
              <a:buNone/>
            </a:pPr>
            <a:r>
              <a:rPr lang="en-US" sz="2800" u="sng" dirty="0"/>
              <a:t>Rationale</a:t>
            </a:r>
            <a:r>
              <a:rPr lang="en-US" sz="2800" dirty="0"/>
              <a:t>: The Neoplasm Table subterm is skin with subterm face, basal cell carcinoma. Basal cell carcinoma refers the coding professional to malignant neoplasm of skin. The Tabular List is reviewed to select basal carcinoma of skin of other parts of face.</a:t>
            </a:r>
          </a:p>
          <a:p>
            <a:pPr marL="0" indent="0">
              <a:buNone/>
            </a:pPr>
            <a:endParaRPr lang="en-US" sz="2800" dirty="0"/>
          </a:p>
          <a:p>
            <a:pPr marL="0" indent="0">
              <a:buNone/>
            </a:pPr>
            <a:r>
              <a:rPr lang="en-US" sz="2800" dirty="0"/>
              <a:t>The correct CPT code is 11643.</a:t>
            </a:r>
          </a:p>
        </p:txBody>
      </p:sp>
    </p:spTree>
    <p:extLst>
      <p:ext uri="{BB962C8B-B14F-4D97-AF65-F5344CB8AC3E}">
        <p14:creationId xmlns:p14="http://schemas.microsoft.com/office/powerpoint/2010/main" val="8602975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normAutofit/>
          </a:bodyPr>
          <a:lstStyle/>
          <a:p>
            <a:r>
              <a:rPr lang="en-US" dirty="0"/>
              <a:t>Case 8.45 </a:t>
            </a:r>
            <a:r>
              <a:rPr lang="en-US" sz="3200" dirty="0"/>
              <a:t>(Disorders of the Nervous System and Sense Organs)</a:t>
            </a:r>
            <a:endParaRPr lang="en-US" dirty="0"/>
          </a:p>
        </p:txBody>
      </p:sp>
      <p:sp>
        <p:nvSpPr>
          <p:cNvPr id="4" name="Content Placeholder 2"/>
          <p:cNvSpPr>
            <a:spLocks noGrp="1"/>
          </p:cNvSpPr>
          <p:nvPr>
            <p:ph idx="1"/>
          </p:nvPr>
        </p:nvSpPr>
        <p:spPr>
          <a:xfrm>
            <a:off x="304800" y="1676400"/>
            <a:ext cx="8610600" cy="4114800"/>
          </a:xfrm>
        </p:spPr>
        <p:txBody>
          <a:bodyPr/>
          <a:lstStyle/>
          <a:p>
            <a:pPr marL="0">
              <a:spcBef>
                <a:spcPts val="0"/>
              </a:spcBef>
              <a:buNone/>
            </a:pPr>
            <a:r>
              <a:rPr lang="en-US" sz="2800" dirty="0"/>
              <a:t>Read through case 8.45 in the textbook and assign the following codes:</a:t>
            </a:r>
          </a:p>
          <a:p>
            <a:pPr>
              <a:buNone/>
            </a:pPr>
            <a:r>
              <a:rPr lang="en-US" sz="2800" dirty="0"/>
              <a:t>ICD-10-CM Diagnosis Code(s):	</a:t>
            </a:r>
          </a:p>
          <a:p>
            <a:pPr>
              <a:buNone/>
            </a:pPr>
            <a:r>
              <a:rPr lang="en-US" sz="2800" dirty="0"/>
              <a:t>CPT Procedure Code(s): 	</a:t>
            </a:r>
          </a:p>
        </p:txBody>
      </p:sp>
    </p:spTree>
    <p:extLst>
      <p:ext uri="{BB962C8B-B14F-4D97-AF65-F5344CB8AC3E}">
        <p14:creationId xmlns:p14="http://schemas.microsoft.com/office/powerpoint/2010/main" val="4201181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610600" cy="1143000"/>
          </a:xfrm>
        </p:spPr>
        <p:txBody>
          <a:bodyPr/>
          <a:lstStyle/>
          <a:p>
            <a:r>
              <a:rPr lang="en-US" dirty="0"/>
              <a:t>Case 8.45 Answer and Rationale</a:t>
            </a:r>
          </a:p>
        </p:txBody>
      </p:sp>
      <p:sp>
        <p:nvSpPr>
          <p:cNvPr id="3" name="Content Placeholder 2"/>
          <p:cNvSpPr>
            <a:spLocks noGrp="1"/>
          </p:cNvSpPr>
          <p:nvPr>
            <p:ph idx="1"/>
          </p:nvPr>
        </p:nvSpPr>
        <p:spPr>
          <a:xfrm>
            <a:off x="228600" y="1447800"/>
            <a:ext cx="8610600" cy="4114800"/>
          </a:xfrm>
        </p:spPr>
        <p:txBody>
          <a:bodyPr/>
          <a:lstStyle/>
          <a:p>
            <a:pPr>
              <a:buNone/>
            </a:pPr>
            <a:endParaRPr lang="en-US" sz="2800" b="1" dirty="0"/>
          </a:p>
          <a:p>
            <a:pPr>
              <a:buNone/>
            </a:pPr>
            <a:r>
              <a:rPr lang="en-US" sz="2800" b="1" dirty="0"/>
              <a:t>ICD-10-CM: G90.50</a:t>
            </a:r>
          </a:p>
          <a:p>
            <a:pPr marL="0" indent="0">
              <a:buNone/>
            </a:pPr>
            <a:r>
              <a:rPr lang="en-US" sz="2000" u="sng" dirty="0"/>
              <a:t>Rationale</a:t>
            </a:r>
            <a:r>
              <a:rPr lang="en-US" sz="2000" dirty="0"/>
              <a:t>: The Alphabetic Index main term is Dystrophy, subterm reflex. The coding professional is directed to see Syndrome, pain, complex regional 1. Code G90.50 is the most specific code that can be reported without further documentation as no specific site is stated.</a:t>
            </a:r>
          </a:p>
          <a:p>
            <a:pPr>
              <a:buNone/>
            </a:pPr>
            <a:r>
              <a:rPr lang="en-US" sz="2800" b="1" dirty="0"/>
              <a:t>CPT: 64510</a:t>
            </a:r>
          </a:p>
          <a:p>
            <a:pPr marL="0" indent="0">
              <a:buNone/>
            </a:pPr>
            <a:r>
              <a:rPr lang="en-US" sz="2000" u="sng" dirty="0"/>
              <a:t>Rationale</a:t>
            </a:r>
            <a:r>
              <a:rPr lang="en-US" sz="2000" dirty="0"/>
              <a:t>: The stellate ganglion is a sympathetic nerve, not a peripheral nerve. Code 64510 is the correct code for the stellate ganglion, which is also called the cardiothoracic plexus.</a:t>
            </a:r>
            <a:endParaRPr lang="en-US" sz="2800" dirty="0"/>
          </a:p>
          <a:p>
            <a:endParaRPr lang="en-US" sz="2800" dirty="0"/>
          </a:p>
        </p:txBody>
      </p:sp>
    </p:spTree>
    <p:extLst>
      <p:ext uri="{BB962C8B-B14F-4D97-AF65-F5344CB8AC3E}">
        <p14:creationId xmlns:p14="http://schemas.microsoft.com/office/powerpoint/2010/main" val="15975253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8.52 </a:t>
            </a:r>
            <a:r>
              <a:rPr lang="en-US" sz="2800" dirty="0"/>
              <a:t>(Newborn/Congenital Disorders)</a:t>
            </a:r>
            <a:endParaRPr lang="en-US" dirty="0"/>
          </a:p>
        </p:txBody>
      </p:sp>
      <p:sp>
        <p:nvSpPr>
          <p:cNvPr id="4" name="Content Placeholder 2"/>
          <p:cNvSpPr>
            <a:spLocks noGrp="1"/>
          </p:cNvSpPr>
          <p:nvPr>
            <p:ph idx="1"/>
          </p:nvPr>
        </p:nvSpPr>
        <p:spPr>
          <a:xfrm>
            <a:off x="304800" y="1371600"/>
            <a:ext cx="8610600" cy="4114800"/>
          </a:xfrm>
        </p:spPr>
        <p:txBody>
          <a:bodyPr>
            <a:normAutofit/>
          </a:bodyPr>
          <a:lstStyle/>
          <a:p>
            <a:pPr marL="0">
              <a:spcBef>
                <a:spcPts val="0"/>
              </a:spcBef>
              <a:buNone/>
            </a:pPr>
            <a:endParaRPr lang="en-US" dirty="0"/>
          </a:p>
          <a:p>
            <a:pPr marL="0">
              <a:spcBef>
                <a:spcPts val="0"/>
              </a:spcBef>
              <a:buNone/>
            </a:pPr>
            <a:r>
              <a:rPr lang="en-US" dirty="0"/>
              <a:t>Read through case 8.52 in the textbook and select the correct answer from the following codes:</a:t>
            </a:r>
          </a:p>
          <a:p>
            <a:pPr marL="285750" lvl="1">
              <a:buNone/>
            </a:pPr>
            <a:r>
              <a:rPr lang="en-US" sz="3200" dirty="0"/>
              <a:t>ICD-10-CM and CPT Codes:</a:t>
            </a:r>
          </a:p>
          <a:p>
            <a:pPr>
              <a:buNone/>
            </a:pPr>
            <a:r>
              <a:rPr lang="en-US" dirty="0"/>
              <a:t>		a.	Z45.41, 62230</a:t>
            </a:r>
          </a:p>
          <a:p>
            <a:pPr>
              <a:buNone/>
            </a:pPr>
            <a:r>
              <a:rPr lang="en-US" dirty="0"/>
              <a:t>		b.	T85.01XA, Q03.9, 62230</a:t>
            </a:r>
          </a:p>
          <a:p>
            <a:pPr>
              <a:buNone/>
            </a:pPr>
            <a:r>
              <a:rPr lang="en-US" dirty="0"/>
              <a:t>		c.	T85.01XA, Q03.9, 62225</a:t>
            </a:r>
          </a:p>
          <a:p>
            <a:pPr>
              <a:buNone/>
            </a:pPr>
            <a:r>
              <a:rPr lang="en-US" dirty="0"/>
              <a:t>		d.	Q03.9, 62230</a:t>
            </a:r>
          </a:p>
          <a:p>
            <a:pPr lvl="1">
              <a:buNone/>
            </a:pPr>
            <a:endParaRPr lang="en-US" dirty="0"/>
          </a:p>
          <a:p>
            <a:endParaRPr lang="en-US" sz="2800" dirty="0"/>
          </a:p>
        </p:txBody>
      </p:sp>
    </p:spTree>
    <p:extLst>
      <p:ext uri="{BB962C8B-B14F-4D97-AF65-F5344CB8AC3E}">
        <p14:creationId xmlns:p14="http://schemas.microsoft.com/office/powerpoint/2010/main" val="24059549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8.52 Answer and Rationale</a:t>
            </a:r>
          </a:p>
        </p:txBody>
      </p:sp>
      <p:sp>
        <p:nvSpPr>
          <p:cNvPr id="3" name="Content Placeholder 2"/>
          <p:cNvSpPr>
            <a:spLocks noGrp="1"/>
          </p:cNvSpPr>
          <p:nvPr>
            <p:ph idx="1"/>
          </p:nvPr>
        </p:nvSpPr>
        <p:spPr>
          <a:xfrm>
            <a:off x="304800" y="1600200"/>
            <a:ext cx="8610600" cy="4114800"/>
          </a:xfrm>
        </p:spPr>
        <p:txBody>
          <a:bodyPr/>
          <a:lstStyle/>
          <a:p>
            <a:pPr>
              <a:buNone/>
            </a:pPr>
            <a:r>
              <a:rPr lang="en-US" sz="2800" b="1" dirty="0"/>
              <a:t>b.  T85.01XA, Q03.9, 62230</a:t>
            </a:r>
          </a:p>
          <a:p>
            <a:pPr marL="4763" lvl="1" indent="-4763">
              <a:buNone/>
            </a:pPr>
            <a:r>
              <a:rPr lang="en-US" sz="2400" u="sng" dirty="0"/>
              <a:t>Rationale</a:t>
            </a:r>
            <a:r>
              <a:rPr lang="en-US" sz="2400" dirty="0"/>
              <a:t>: The Alphabetic Index main term is Complication, subterm ventricular shunt (device) mechanical, breakdown. The main term is Hydrocephalus, subterm congenital (external) (internal).</a:t>
            </a:r>
          </a:p>
          <a:p>
            <a:endParaRPr lang="en-US" sz="2800" dirty="0"/>
          </a:p>
        </p:txBody>
      </p:sp>
    </p:spTree>
    <p:extLst>
      <p:ext uri="{BB962C8B-B14F-4D97-AF65-F5344CB8AC3E}">
        <p14:creationId xmlns:p14="http://schemas.microsoft.com/office/powerpoint/2010/main" val="7402624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Case 8.54 </a:t>
            </a:r>
            <a:r>
              <a:rPr lang="en-US" sz="3200" dirty="0"/>
              <a:t>(Pediatric Conditions)</a:t>
            </a:r>
            <a:endParaRPr lang="en-US" dirty="0"/>
          </a:p>
        </p:txBody>
      </p:sp>
      <p:sp>
        <p:nvSpPr>
          <p:cNvPr id="4" name="Content Placeholder 2"/>
          <p:cNvSpPr>
            <a:spLocks noGrp="1"/>
          </p:cNvSpPr>
          <p:nvPr>
            <p:ph idx="1"/>
          </p:nvPr>
        </p:nvSpPr>
        <p:spPr>
          <a:xfrm>
            <a:off x="304800" y="1524000"/>
            <a:ext cx="8610600" cy="4114800"/>
          </a:xfrm>
        </p:spPr>
        <p:txBody>
          <a:bodyPr/>
          <a:lstStyle/>
          <a:p>
            <a:pPr marL="0">
              <a:spcBef>
                <a:spcPts val="0"/>
              </a:spcBef>
              <a:buNone/>
            </a:pPr>
            <a:r>
              <a:rPr lang="en-US" dirty="0"/>
              <a:t>Read through case 8.54 in the textbook and select the correct answer from the following codes:</a:t>
            </a:r>
          </a:p>
          <a:p>
            <a:pPr lvl="1">
              <a:buNone/>
            </a:pPr>
            <a:r>
              <a:rPr lang="en-US" dirty="0"/>
              <a:t>ICD-10-CM Codes:</a:t>
            </a:r>
          </a:p>
          <a:p>
            <a:pPr>
              <a:buNone/>
            </a:pPr>
            <a:r>
              <a:rPr lang="en-US" sz="2800" dirty="0"/>
              <a:t>		a.	Q05.1, N31.9, K59.2, Q67.5</a:t>
            </a:r>
          </a:p>
          <a:p>
            <a:pPr>
              <a:buNone/>
            </a:pPr>
            <a:r>
              <a:rPr lang="en-US" sz="2800" dirty="0"/>
              <a:t>		b.	Q05.1, N31.9, K59.2, Z98.2, Z87.76</a:t>
            </a:r>
          </a:p>
          <a:p>
            <a:pPr>
              <a:buNone/>
            </a:pPr>
            <a:r>
              <a:rPr lang="en-US" sz="2800" dirty="0"/>
              <a:t>		c.	Q05.1, Q03.9, N31.9, K59.2, Z98.2, Q67.5</a:t>
            </a:r>
          </a:p>
          <a:p>
            <a:pPr>
              <a:buNone/>
            </a:pPr>
            <a:r>
              <a:rPr lang="en-US" sz="2800" dirty="0"/>
              <a:t>		d.	Q05.1, N31.9, K59.2, Z87.76</a:t>
            </a:r>
          </a:p>
        </p:txBody>
      </p:sp>
    </p:spTree>
    <p:extLst>
      <p:ext uri="{BB962C8B-B14F-4D97-AF65-F5344CB8AC3E}">
        <p14:creationId xmlns:p14="http://schemas.microsoft.com/office/powerpoint/2010/main" val="42395229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1674"/>
            <a:ext cx="8738889" cy="891129"/>
          </a:xfrm>
        </p:spPr>
        <p:txBody>
          <a:bodyPr>
            <a:normAutofit/>
          </a:bodyPr>
          <a:lstStyle/>
          <a:p>
            <a:r>
              <a:rPr lang="en-US" dirty="0"/>
              <a:t>Case 8.54 Answer and Rationale</a:t>
            </a:r>
          </a:p>
        </p:txBody>
      </p:sp>
      <p:sp>
        <p:nvSpPr>
          <p:cNvPr id="3" name="Content Placeholder 2"/>
          <p:cNvSpPr>
            <a:spLocks noGrp="1"/>
          </p:cNvSpPr>
          <p:nvPr>
            <p:ph idx="1"/>
          </p:nvPr>
        </p:nvSpPr>
        <p:spPr>
          <a:xfrm>
            <a:off x="304800" y="1447800"/>
            <a:ext cx="8610600" cy="4114800"/>
          </a:xfrm>
        </p:spPr>
        <p:txBody>
          <a:bodyPr/>
          <a:lstStyle/>
          <a:p>
            <a:pPr>
              <a:buNone/>
            </a:pPr>
            <a:endParaRPr lang="en-US" sz="2800" b="1" dirty="0"/>
          </a:p>
          <a:p>
            <a:pPr marL="461963" indent="-461963">
              <a:buAutoNum type="alphaLcPeriod" startAt="2"/>
            </a:pPr>
            <a:r>
              <a:rPr lang="en-US" sz="2800" b="1" dirty="0"/>
              <a:t>Q05.1, N31.9, K59.2, Z98.2, Z87.76</a:t>
            </a:r>
          </a:p>
          <a:p>
            <a:pPr marL="0" indent="0">
              <a:buNone/>
            </a:pPr>
            <a:r>
              <a:rPr lang="en-US" sz="2400" u="sng" dirty="0"/>
              <a:t>Rationale</a:t>
            </a:r>
            <a:r>
              <a:rPr lang="en-US" sz="2400" dirty="0"/>
              <a:t>: The Alphabetic Index main term is Spina bifida, subterms thoracic, with hydrocephalus. The main term is Neurogenic, subterm bladder. The main term is Neurogenic, subterm bowel NEC. Another main term is Presence, subterm cerebrospinal fluid drainage device. The main term is History, subterms personal (of), congenital malformation, musculoskeletal system.</a:t>
            </a:r>
          </a:p>
          <a:p>
            <a:endParaRPr lang="en-US" sz="2800" dirty="0"/>
          </a:p>
        </p:txBody>
      </p:sp>
    </p:spTree>
    <p:extLst>
      <p:ext uri="{BB962C8B-B14F-4D97-AF65-F5344CB8AC3E}">
        <p14:creationId xmlns:p14="http://schemas.microsoft.com/office/powerpoint/2010/main" val="26951515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fontScale="90000"/>
          </a:bodyPr>
          <a:lstStyle/>
          <a:p>
            <a:r>
              <a:rPr lang="en-US" dirty="0"/>
              <a:t>Case 8.58 </a:t>
            </a:r>
            <a:r>
              <a:rPr lang="en-US" sz="3200" dirty="0"/>
              <a:t>(Conditions of Pregnancy, Childbirth, and the Puerperium)</a:t>
            </a:r>
            <a:endParaRPr lang="en-US" dirty="0"/>
          </a:p>
        </p:txBody>
      </p:sp>
      <p:sp>
        <p:nvSpPr>
          <p:cNvPr id="4" name="Content Placeholder 2"/>
          <p:cNvSpPr>
            <a:spLocks noGrp="1"/>
          </p:cNvSpPr>
          <p:nvPr>
            <p:ph idx="1"/>
          </p:nvPr>
        </p:nvSpPr>
        <p:spPr>
          <a:xfrm>
            <a:off x="381000" y="1905000"/>
            <a:ext cx="8610600" cy="4114800"/>
          </a:xfrm>
        </p:spPr>
        <p:txBody>
          <a:bodyPr/>
          <a:lstStyle/>
          <a:p>
            <a:pPr marL="0">
              <a:spcBef>
                <a:spcPts val="0"/>
              </a:spcBef>
              <a:buNone/>
            </a:pPr>
            <a:r>
              <a:rPr lang="en-US" dirty="0"/>
              <a:t>Read through case 8.58 in the textbook and assign the correct codes for this encounter.</a:t>
            </a:r>
          </a:p>
          <a:p>
            <a:pPr>
              <a:buNone/>
            </a:pPr>
            <a:r>
              <a:rPr lang="en-US" sz="2800" dirty="0"/>
              <a:t>ICD-10-CM code(s): _________________________</a:t>
            </a:r>
          </a:p>
          <a:p>
            <a:pPr>
              <a:buNone/>
            </a:pPr>
            <a:r>
              <a:rPr lang="en-US" sz="2800" dirty="0"/>
              <a:t>CPT code(s):_______________________________</a:t>
            </a:r>
          </a:p>
          <a:p>
            <a:pPr>
              <a:buNone/>
            </a:pPr>
            <a:r>
              <a:rPr lang="en-US" sz="2800" dirty="0"/>
              <a:t>	</a:t>
            </a:r>
          </a:p>
        </p:txBody>
      </p:sp>
    </p:spTree>
    <p:extLst>
      <p:ext uri="{BB962C8B-B14F-4D97-AF65-F5344CB8AC3E}">
        <p14:creationId xmlns:p14="http://schemas.microsoft.com/office/powerpoint/2010/main" val="9723633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8.58 Answer and Rationale</a:t>
            </a:r>
          </a:p>
        </p:txBody>
      </p:sp>
      <p:sp>
        <p:nvSpPr>
          <p:cNvPr id="3" name="Content Placeholder 2"/>
          <p:cNvSpPr>
            <a:spLocks noGrp="1"/>
          </p:cNvSpPr>
          <p:nvPr>
            <p:ph idx="1"/>
          </p:nvPr>
        </p:nvSpPr>
        <p:spPr>
          <a:xfrm>
            <a:off x="304800" y="1524000"/>
            <a:ext cx="8610600" cy="4114800"/>
          </a:xfrm>
        </p:spPr>
        <p:txBody>
          <a:bodyPr>
            <a:normAutofit lnSpcReduction="10000"/>
          </a:bodyPr>
          <a:lstStyle/>
          <a:p>
            <a:pPr>
              <a:buNone/>
            </a:pPr>
            <a:r>
              <a:rPr lang="en-US" sz="2800" b="1" dirty="0"/>
              <a:t>ICD-10-CM: O00.111, N83.201, N83.8, O34.81</a:t>
            </a:r>
            <a:endParaRPr lang="en-US" sz="2800" b="1" strike="sngStrike" dirty="0"/>
          </a:p>
          <a:p>
            <a:pPr marL="0" indent="0">
              <a:buNone/>
            </a:pPr>
            <a:r>
              <a:rPr lang="en-US" sz="2400" u="sng" dirty="0"/>
              <a:t>Rationale</a:t>
            </a:r>
            <a:r>
              <a:rPr lang="en-US" sz="2400" dirty="0"/>
              <a:t>: The Alphabetic Index main term is Pregnancy, </a:t>
            </a:r>
            <a:r>
              <a:rPr lang="en-US" sz="2400" dirty="0" err="1"/>
              <a:t>subterm</a:t>
            </a:r>
            <a:r>
              <a:rPr lang="en-US" sz="2400" dirty="0"/>
              <a:t> fallopian, with intrauterine pregnancy, O00.11-. The main term is Cyst, </a:t>
            </a:r>
            <a:r>
              <a:rPr lang="en-US" sz="2400" dirty="0" err="1"/>
              <a:t>subterm</a:t>
            </a:r>
            <a:r>
              <a:rPr lang="en-US" sz="2400" dirty="0"/>
              <a:t> ovary, ovarian, N83.20-. The main term Cyst, </a:t>
            </a:r>
            <a:r>
              <a:rPr lang="en-US" sz="2400" dirty="0" err="1"/>
              <a:t>subterm</a:t>
            </a:r>
            <a:r>
              <a:rPr lang="en-US" sz="2400" dirty="0"/>
              <a:t> tubal, N83.8. Another main term is Pregnancy, </a:t>
            </a:r>
            <a:r>
              <a:rPr lang="en-US" sz="2400" dirty="0" err="1"/>
              <a:t>subterm</a:t>
            </a:r>
            <a:r>
              <a:rPr lang="en-US" sz="2400" dirty="0"/>
              <a:t> complicated by, abnormal, pelvic organs, specified NEC. Per new guideline I.C.21.11, category Z3A codes should not be assigned for pregnancies with abortive outcomes (categories O00-O08).</a:t>
            </a:r>
          </a:p>
          <a:p>
            <a:pPr>
              <a:buNone/>
            </a:pPr>
            <a:r>
              <a:rPr lang="en-US" sz="2800" b="1" dirty="0"/>
              <a:t>CPT: 59150, 49322</a:t>
            </a:r>
          </a:p>
          <a:p>
            <a:pPr marL="0" indent="0">
              <a:buNone/>
            </a:pPr>
            <a:r>
              <a:rPr lang="en-US" sz="2400" u="sng" dirty="0"/>
              <a:t>Rationale</a:t>
            </a:r>
            <a:r>
              <a:rPr lang="en-US" sz="2400" dirty="0"/>
              <a:t>: 59150 is assigned for the laparoscopic treatment of the ectopic pregnancy and 49322 for the laparoscopic drainage of the </a:t>
            </a:r>
            <a:r>
              <a:rPr lang="en-US" sz="2400"/>
              <a:t>ovarian cyst.</a:t>
            </a:r>
            <a:endParaRPr lang="en-US" sz="2400" b="1" dirty="0"/>
          </a:p>
          <a:p>
            <a:endParaRPr lang="en-US" sz="2800" dirty="0"/>
          </a:p>
        </p:txBody>
      </p:sp>
    </p:spTree>
    <p:extLst>
      <p:ext uri="{BB962C8B-B14F-4D97-AF65-F5344CB8AC3E}">
        <p14:creationId xmlns:p14="http://schemas.microsoft.com/office/powerpoint/2010/main" val="29747286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normAutofit/>
          </a:bodyPr>
          <a:lstStyle/>
          <a:p>
            <a:r>
              <a:rPr lang="en-US" dirty="0"/>
              <a:t>Case 8.59 </a:t>
            </a:r>
            <a:r>
              <a:rPr lang="en-US" sz="3200" dirty="0"/>
              <a:t>(Disorders of the Respiratory System)</a:t>
            </a:r>
            <a:endParaRPr lang="en-US" dirty="0"/>
          </a:p>
        </p:txBody>
      </p:sp>
      <p:sp>
        <p:nvSpPr>
          <p:cNvPr id="4" name="Content Placeholder 2"/>
          <p:cNvSpPr>
            <a:spLocks noGrp="1"/>
          </p:cNvSpPr>
          <p:nvPr>
            <p:ph idx="1"/>
          </p:nvPr>
        </p:nvSpPr>
        <p:spPr>
          <a:xfrm>
            <a:off x="304800" y="1752600"/>
            <a:ext cx="8610600" cy="4114800"/>
          </a:xfrm>
        </p:spPr>
        <p:txBody>
          <a:bodyPr/>
          <a:lstStyle/>
          <a:p>
            <a:pPr marL="0">
              <a:spcBef>
                <a:spcPts val="0"/>
              </a:spcBef>
              <a:buNone/>
            </a:pPr>
            <a:r>
              <a:rPr lang="en-US" dirty="0"/>
              <a:t>Read through case 8.59 in the textbook and assign the following codes:</a:t>
            </a:r>
          </a:p>
          <a:p>
            <a:pPr lvl="1">
              <a:buNone/>
            </a:pPr>
            <a:r>
              <a:rPr lang="en-US" dirty="0"/>
              <a:t>ICD-10-CM Diagnosis Code(s):</a:t>
            </a:r>
          </a:p>
          <a:p>
            <a:pPr lvl="1">
              <a:buNone/>
            </a:pPr>
            <a:r>
              <a:rPr lang="en-US" dirty="0"/>
              <a:t>CPT Code(s):</a:t>
            </a:r>
          </a:p>
          <a:p>
            <a:endParaRPr lang="en-US" sz="2400" dirty="0"/>
          </a:p>
        </p:txBody>
      </p:sp>
    </p:spTree>
    <p:extLst>
      <p:ext uri="{BB962C8B-B14F-4D97-AF65-F5344CB8AC3E}">
        <p14:creationId xmlns:p14="http://schemas.microsoft.com/office/powerpoint/2010/main" val="473763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Chapter 8 Sections</a:t>
            </a:r>
          </a:p>
        </p:txBody>
      </p:sp>
      <p:sp>
        <p:nvSpPr>
          <p:cNvPr id="3" name="Content Placeholder 2"/>
          <p:cNvSpPr>
            <a:spLocks noGrp="1"/>
          </p:cNvSpPr>
          <p:nvPr>
            <p:ph idx="1"/>
          </p:nvPr>
        </p:nvSpPr>
        <p:spPr>
          <a:xfrm>
            <a:off x="304800" y="1600200"/>
            <a:ext cx="8610600" cy="4648200"/>
          </a:xfrm>
        </p:spPr>
        <p:txBody>
          <a:bodyPr/>
          <a:lstStyle/>
          <a:p>
            <a:r>
              <a:rPr lang="en-US" sz="2400" b="1" dirty="0"/>
              <a:t>8.1–8.4</a:t>
            </a:r>
            <a:r>
              <a:rPr lang="en-US" sz="2400" dirty="0"/>
              <a:t>	Disorders of the Blood and Blood-Forming 				Organs</a:t>
            </a:r>
            <a:endParaRPr lang="en-US" sz="2000" dirty="0"/>
          </a:p>
          <a:p>
            <a:r>
              <a:rPr lang="en-US" sz="2400" b="1" dirty="0"/>
              <a:t>8.5–8.13</a:t>
            </a:r>
            <a:r>
              <a:rPr lang="en-US" sz="2400" dirty="0"/>
              <a:t>	Disorders of the Cardiovascular System</a:t>
            </a:r>
          </a:p>
          <a:p>
            <a:r>
              <a:rPr lang="en-US" sz="2400" b="1" dirty="0"/>
              <a:t>8.14–8.20	</a:t>
            </a:r>
            <a:r>
              <a:rPr lang="en-US" sz="2400" dirty="0"/>
              <a:t>Disorders of the Digestive System</a:t>
            </a:r>
          </a:p>
          <a:p>
            <a:r>
              <a:rPr lang="en-US" sz="2400" b="1" dirty="0"/>
              <a:t>8.21–8.25	</a:t>
            </a:r>
            <a:r>
              <a:rPr lang="en-US" sz="2400" dirty="0"/>
              <a:t>Disorders of the Genitourinary System</a:t>
            </a:r>
          </a:p>
          <a:p>
            <a:r>
              <a:rPr lang="en-US" sz="2400" b="1" dirty="0"/>
              <a:t>8.26–8.30	</a:t>
            </a:r>
            <a:r>
              <a:rPr lang="en-US" sz="2400" dirty="0"/>
              <a:t>Infectious Disease/Disorders of the Skin and 			Subcutaneous Tissue</a:t>
            </a:r>
          </a:p>
          <a:p>
            <a:r>
              <a:rPr lang="en-US" sz="2400" b="1" dirty="0"/>
              <a:t>8.31–8.35     </a:t>
            </a:r>
            <a:r>
              <a:rPr lang="en-US" sz="2400" dirty="0"/>
              <a:t>Behavioral Health Conditions</a:t>
            </a:r>
          </a:p>
          <a:p>
            <a:r>
              <a:rPr lang="en-US" sz="2400" b="1" dirty="0"/>
              <a:t>8.36–8.39</a:t>
            </a:r>
            <a:r>
              <a:rPr lang="en-US" sz="2400" dirty="0"/>
              <a:t>	Disorders of the Musculoskeletal System and 			Connective Tissue</a:t>
            </a:r>
          </a:p>
          <a:p>
            <a:r>
              <a:rPr lang="en-US" sz="2400" b="1" dirty="0"/>
              <a:t>8.40–8.43	</a:t>
            </a:r>
            <a:r>
              <a:rPr lang="en-US" sz="2400" dirty="0"/>
              <a:t>Neoplasms</a:t>
            </a:r>
          </a:p>
          <a:p>
            <a:endParaRPr lang="en-US" sz="2400" dirty="0"/>
          </a:p>
          <a:p>
            <a:endParaRPr lang="en-US" sz="2400" dirty="0"/>
          </a:p>
        </p:txBody>
      </p:sp>
    </p:spTree>
    <p:extLst>
      <p:ext uri="{BB962C8B-B14F-4D97-AF65-F5344CB8AC3E}">
        <p14:creationId xmlns:p14="http://schemas.microsoft.com/office/powerpoint/2010/main" val="26510827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8.59 Answer and Rationale</a:t>
            </a:r>
          </a:p>
        </p:txBody>
      </p:sp>
      <p:sp>
        <p:nvSpPr>
          <p:cNvPr id="3" name="Content Placeholder 2"/>
          <p:cNvSpPr>
            <a:spLocks noGrp="1"/>
          </p:cNvSpPr>
          <p:nvPr>
            <p:ph idx="1"/>
          </p:nvPr>
        </p:nvSpPr>
        <p:spPr>
          <a:xfrm>
            <a:off x="304800" y="1447800"/>
            <a:ext cx="8610600" cy="4114800"/>
          </a:xfrm>
        </p:spPr>
        <p:txBody>
          <a:bodyPr>
            <a:normAutofit/>
          </a:bodyPr>
          <a:lstStyle/>
          <a:p>
            <a:pPr>
              <a:buNone/>
            </a:pPr>
            <a:r>
              <a:rPr lang="en-US" sz="2400" b="1" dirty="0"/>
              <a:t>ICD-10-CM: J95.09, Z99.11</a:t>
            </a:r>
          </a:p>
          <a:p>
            <a:pPr marL="0" indent="0">
              <a:buNone/>
            </a:pPr>
            <a:r>
              <a:rPr lang="en-US" sz="2000" u="sng" dirty="0"/>
              <a:t>Rationale</a:t>
            </a:r>
            <a:r>
              <a:rPr lang="en-US" sz="2000" dirty="0"/>
              <a:t>: This is a complication of the tracheostomy. The Alphabetic Index Complication, tracheostomy, specified type. An additional code could be assigned for the respirator dependence because it would affect the evaluation and management of the case. The main term is Dependence, subterm on, respirator.</a:t>
            </a:r>
          </a:p>
          <a:p>
            <a:pPr>
              <a:buNone/>
            </a:pPr>
            <a:endParaRPr lang="en-US" sz="2000" dirty="0"/>
          </a:p>
          <a:p>
            <a:pPr>
              <a:buNone/>
            </a:pPr>
            <a:r>
              <a:rPr lang="en-US" sz="2400" b="1" dirty="0"/>
              <a:t>CPT: 31614</a:t>
            </a:r>
          </a:p>
          <a:p>
            <a:pPr marL="0" indent="0">
              <a:buNone/>
            </a:pPr>
            <a:r>
              <a:rPr lang="en-US" sz="2000" u="sng" dirty="0"/>
              <a:t>Rationale</a:t>
            </a:r>
            <a:r>
              <a:rPr lang="en-US" sz="2000" dirty="0"/>
              <a:t>: This is a revision of a tracheostomy already established. Flap rotation is supported by documentation. This is not a fenestration procedure.</a:t>
            </a:r>
            <a:endParaRPr lang="en-US" sz="2400" dirty="0"/>
          </a:p>
        </p:txBody>
      </p:sp>
    </p:spTree>
    <p:extLst>
      <p:ext uri="{BB962C8B-B14F-4D97-AF65-F5344CB8AC3E}">
        <p14:creationId xmlns:p14="http://schemas.microsoft.com/office/powerpoint/2010/main" val="40315704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lstStyle/>
          <a:p>
            <a:r>
              <a:rPr lang="en-US" dirty="0"/>
              <a:t>Case 8.65 </a:t>
            </a:r>
            <a:r>
              <a:rPr lang="en-US" sz="3200" dirty="0"/>
              <a:t>(Trauma and Poisoning)</a:t>
            </a:r>
            <a:endParaRPr lang="en-US" dirty="0"/>
          </a:p>
        </p:txBody>
      </p:sp>
      <p:sp>
        <p:nvSpPr>
          <p:cNvPr id="4" name="Content Placeholder 2"/>
          <p:cNvSpPr>
            <a:spLocks noGrp="1"/>
          </p:cNvSpPr>
          <p:nvPr>
            <p:ph idx="1"/>
          </p:nvPr>
        </p:nvSpPr>
        <p:spPr>
          <a:xfrm>
            <a:off x="228600" y="1600200"/>
            <a:ext cx="8610600" cy="4114800"/>
          </a:xfrm>
        </p:spPr>
        <p:txBody>
          <a:bodyPr/>
          <a:lstStyle/>
          <a:p>
            <a:pPr marL="0">
              <a:spcBef>
                <a:spcPts val="0"/>
              </a:spcBef>
              <a:buNone/>
            </a:pPr>
            <a:r>
              <a:rPr lang="en-US" dirty="0"/>
              <a:t>Read through case 8.65 in the textbook and assign the following codes:</a:t>
            </a:r>
          </a:p>
          <a:p>
            <a:pPr lvl="1">
              <a:buNone/>
            </a:pPr>
            <a:r>
              <a:rPr lang="en-US" dirty="0"/>
              <a:t>ICD-10-CM Code(s):</a:t>
            </a:r>
          </a:p>
          <a:p>
            <a:pPr lvl="1">
              <a:buNone/>
            </a:pPr>
            <a:r>
              <a:rPr lang="en-US" dirty="0"/>
              <a:t>CPT Code(s):</a:t>
            </a:r>
          </a:p>
          <a:p>
            <a:pPr>
              <a:buNone/>
            </a:pPr>
            <a:r>
              <a:rPr lang="en-US" dirty="0"/>
              <a:t>	</a:t>
            </a:r>
          </a:p>
          <a:p>
            <a:endParaRPr lang="en-US" dirty="0"/>
          </a:p>
        </p:txBody>
      </p:sp>
    </p:spTree>
    <p:extLst>
      <p:ext uri="{BB962C8B-B14F-4D97-AF65-F5344CB8AC3E}">
        <p14:creationId xmlns:p14="http://schemas.microsoft.com/office/powerpoint/2010/main" val="23828304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752600"/>
            <a:ext cx="8610600" cy="4114800"/>
          </a:xfrm>
        </p:spPr>
        <p:txBody>
          <a:bodyPr>
            <a:normAutofit/>
          </a:bodyPr>
          <a:lstStyle/>
          <a:p>
            <a:pPr>
              <a:buNone/>
            </a:pPr>
            <a:r>
              <a:rPr lang="en-US" sz="2400" b="1" dirty="0"/>
              <a:t>ICD-10-CM: T42.4X2A, T51.0X2A, S01.81XA, F53, W01.190A</a:t>
            </a:r>
          </a:p>
          <a:p>
            <a:pPr marL="0" indent="0">
              <a:buNone/>
            </a:pPr>
            <a:r>
              <a:rPr lang="en-US" sz="2000" u="sng" dirty="0"/>
              <a:t>Rationale</a:t>
            </a:r>
            <a:r>
              <a:rPr lang="en-US" sz="2000" dirty="0"/>
              <a:t>: The Table of Drugs and Chemicals is used to find the codes for intentional self-harm for Dalmane, Tranxene, and the alcohol. The codes for intentional self-harm using Dalmane and Tranxene are the same so only one is reported. The main term Laceration, subterm forehead gives the code for the laceration. All of the injury codes have a seventh character of A to indicate that this is the initial encounter for this injury. The depression is coded by reviewing main term Depression, subterm postpartum.  For the external cause code in the Index for External Causes, the main term is Fall,  subterms due to, slipping, with subsequent striking against object, furniture.  Since the place of occurrence, activity and external cause status are not documented no additional codes are assigned.</a:t>
            </a:r>
          </a:p>
          <a:p>
            <a:pPr marL="0" indent="0">
              <a:buNone/>
            </a:pPr>
            <a:endParaRPr lang="en-US" sz="2000" dirty="0"/>
          </a:p>
        </p:txBody>
      </p:sp>
      <p:sp>
        <p:nvSpPr>
          <p:cNvPr id="4" name="Title 1"/>
          <p:cNvSpPr>
            <a:spLocks noGrp="1"/>
          </p:cNvSpPr>
          <p:nvPr>
            <p:ph type="title"/>
          </p:nvPr>
        </p:nvSpPr>
        <p:spPr>
          <a:xfrm>
            <a:off x="304801" y="701674"/>
            <a:ext cx="8738888" cy="891129"/>
          </a:xfrm>
        </p:spPr>
        <p:txBody>
          <a:bodyPr>
            <a:normAutofit/>
          </a:bodyPr>
          <a:lstStyle/>
          <a:p>
            <a:r>
              <a:rPr lang="en-US" dirty="0"/>
              <a:t>Case 8.65 Answer and Rationale </a:t>
            </a:r>
            <a:r>
              <a:rPr lang="en-US" i="1" dirty="0"/>
              <a:t>(continued)</a:t>
            </a:r>
          </a:p>
        </p:txBody>
      </p:sp>
    </p:spTree>
    <p:extLst>
      <p:ext uri="{BB962C8B-B14F-4D97-AF65-F5344CB8AC3E}">
        <p14:creationId xmlns:p14="http://schemas.microsoft.com/office/powerpoint/2010/main" val="29376149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a:bodyPr>
          <a:lstStyle/>
          <a:p>
            <a:r>
              <a:rPr lang="en-US" dirty="0"/>
              <a:t>Case 8.65 Answer and Rationale </a:t>
            </a:r>
            <a:r>
              <a:rPr lang="en-US" i="1" dirty="0"/>
              <a:t>(concluded)</a:t>
            </a:r>
          </a:p>
        </p:txBody>
      </p:sp>
      <p:sp>
        <p:nvSpPr>
          <p:cNvPr id="3" name="Content Placeholder 2"/>
          <p:cNvSpPr>
            <a:spLocks noGrp="1"/>
          </p:cNvSpPr>
          <p:nvPr>
            <p:ph idx="1"/>
          </p:nvPr>
        </p:nvSpPr>
        <p:spPr/>
        <p:txBody>
          <a:bodyPr/>
          <a:lstStyle/>
          <a:p>
            <a:pPr marL="0" indent="0">
              <a:buNone/>
            </a:pPr>
            <a:r>
              <a:rPr lang="en-US" b="1" dirty="0"/>
              <a:t>CPT: 43753, 12011</a:t>
            </a:r>
          </a:p>
          <a:p>
            <a:pPr marL="0" indent="0">
              <a:buNone/>
            </a:pPr>
            <a:r>
              <a:rPr lang="en-US" sz="2400" u="sng" dirty="0"/>
              <a:t>Rationale</a:t>
            </a:r>
            <a:r>
              <a:rPr lang="en-US" sz="2400" dirty="0"/>
              <a:t>: In addition to the listed codes, an E/M level code to reflect services provided would also be coded. Code 12011 is assigned for the repair of the forehead laceration. </a:t>
            </a:r>
            <a:endParaRPr lang="en-US" sz="2400" u="sng" dirty="0"/>
          </a:p>
        </p:txBody>
      </p:sp>
    </p:spTree>
    <p:extLst>
      <p:ext uri="{BB962C8B-B14F-4D97-AF65-F5344CB8AC3E}">
        <p14:creationId xmlns:p14="http://schemas.microsoft.com/office/powerpoint/2010/main" val="1919297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Chapter 8 Sections </a:t>
            </a:r>
            <a:r>
              <a:rPr lang="en-US" i="1" dirty="0"/>
              <a:t>(continued)</a:t>
            </a:r>
          </a:p>
        </p:txBody>
      </p:sp>
      <p:sp>
        <p:nvSpPr>
          <p:cNvPr id="3" name="Content Placeholder 2"/>
          <p:cNvSpPr>
            <a:spLocks noGrp="1"/>
          </p:cNvSpPr>
          <p:nvPr>
            <p:ph idx="1"/>
          </p:nvPr>
        </p:nvSpPr>
        <p:spPr>
          <a:xfrm>
            <a:off x="304800" y="1600200"/>
            <a:ext cx="8610600" cy="4648200"/>
          </a:xfrm>
        </p:spPr>
        <p:txBody>
          <a:bodyPr/>
          <a:lstStyle/>
          <a:p>
            <a:r>
              <a:rPr lang="en-US" sz="2400" b="1" dirty="0"/>
              <a:t>8.44–8.51	</a:t>
            </a:r>
            <a:r>
              <a:rPr lang="en-US" sz="2400" dirty="0"/>
              <a:t>Disorders of the Nervous System and Sense 				Organs</a:t>
            </a:r>
          </a:p>
          <a:p>
            <a:r>
              <a:rPr lang="en-US" sz="2400" b="1" dirty="0"/>
              <a:t>8.52–8.53	</a:t>
            </a:r>
            <a:r>
              <a:rPr lang="en-US" sz="2400" dirty="0"/>
              <a:t>Newborn/Congenital Disorders</a:t>
            </a:r>
          </a:p>
          <a:p>
            <a:r>
              <a:rPr lang="en-US" sz="2400" b="1" dirty="0"/>
              <a:t>8.54		</a:t>
            </a:r>
            <a:r>
              <a:rPr lang="en-US" sz="2400" dirty="0"/>
              <a:t>Pediatric Conditions</a:t>
            </a:r>
          </a:p>
          <a:p>
            <a:r>
              <a:rPr lang="en-US" sz="2400" b="1" dirty="0"/>
              <a:t>8.55–8.58</a:t>
            </a:r>
            <a:r>
              <a:rPr lang="en-US" sz="2400" dirty="0"/>
              <a:t>	Conditions of Pregnancy, Childbirth and the 				Puerperium</a:t>
            </a:r>
          </a:p>
          <a:p>
            <a:r>
              <a:rPr lang="en-US" sz="2400" b="1" dirty="0"/>
              <a:t>8.59–8.62</a:t>
            </a:r>
            <a:r>
              <a:rPr lang="en-US" sz="2400" dirty="0"/>
              <a:t>	Disorders of the Respiratory System</a:t>
            </a:r>
          </a:p>
          <a:p>
            <a:r>
              <a:rPr lang="en-US" sz="2400" b="1" dirty="0"/>
              <a:t>8.63–8.66</a:t>
            </a:r>
            <a:r>
              <a:rPr lang="en-US" sz="2400" dirty="0"/>
              <a:t>	Trauma and Poisoning</a:t>
            </a:r>
          </a:p>
        </p:txBody>
      </p:sp>
    </p:spTree>
    <p:extLst>
      <p:ext uri="{BB962C8B-B14F-4D97-AF65-F5344CB8AC3E}">
        <p14:creationId xmlns:p14="http://schemas.microsoft.com/office/powerpoint/2010/main" val="1620486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9" name="Rectangle 5"/>
          <p:cNvSpPr>
            <a:spLocks noGrp="1" noChangeArrowheads="1"/>
          </p:cNvSpPr>
          <p:nvPr>
            <p:ph type="title"/>
          </p:nvPr>
        </p:nvSpPr>
        <p:spPr>
          <a:xfrm>
            <a:off x="228600" y="457200"/>
            <a:ext cx="8610600" cy="1143000"/>
          </a:xfrm>
        </p:spPr>
        <p:txBody>
          <a:bodyPr>
            <a:normAutofit/>
          </a:bodyPr>
          <a:lstStyle/>
          <a:p>
            <a:r>
              <a:rPr lang="en-US" dirty="0"/>
              <a:t>Case 8.1 </a:t>
            </a:r>
            <a:r>
              <a:rPr lang="en-US" sz="3200" dirty="0"/>
              <a:t>(Disorders of the Blood and Blood-Forming Organs)</a:t>
            </a:r>
            <a:endParaRPr lang="en-US" dirty="0"/>
          </a:p>
        </p:txBody>
      </p:sp>
      <p:sp>
        <p:nvSpPr>
          <p:cNvPr id="154630" name="Rectangle 6"/>
          <p:cNvSpPr>
            <a:spLocks noGrp="1" noChangeArrowheads="1"/>
          </p:cNvSpPr>
          <p:nvPr>
            <p:ph idx="1"/>
          </p:nvPr>
        </p:nvSpPr>
        <p:spPr>
          <a:xfrm>
            <a:off x="304800" y="1752600"/>
            <a:ext cx="8610600" cy="4114800"/>
          </a:xfrm>
        </p:spPr>
        <p:txBody>
          <a:bodyPr/>
          <a:lstStyle/>
          <a:p>
            <a:pPr marL="0">
              <a:spcBef>
                <a:spcPts val="0"/>
              </a:spcBef>
              <a:buNone/>
            </a:pPr>
            <a:r>
              <a:rPr lang="en-US" sz="2800" dirty="0"/>
              <a:t>Read through case 8.1 in the textbook and select the correct answer from the following codes:</a:t>
            </a:r>
          </a:p>
          <a:p>
            <a:pPr marL="514350" lvl="1" indent="-457200">
              <a:spcBef>
                <a:spcPts val="0"/>
              </a:spcBef>
              <a:buFont typeface="+mj-lt"/>
              <a:buAutoNum type="alphaLcPeriod"/>
            </a:pPr>
            <a:r>
              <a:rPr lang="en-US" sz="2400" dirty="0"/>
              <a:t>D57.1, R10.30, E11.9, I48.20, 99285</a:t>
            </a:r>
          </a:p>
          <a:p>
            <a:pPr marL="514350" lvl="1" indent="-457200">
              <a:spcBef>
                <a:spcPts val="0"/>
              </a:spcBef>
              <a:buFont typeface="+mj-lt"/>
              <a:buAutoNum type="alphaLcPeriod"/>
            </a:pPr>
            <a:r>
              <a:rPr lang="en-US" sz="2400" dirty="0"/>
              <a:t>D57.00, M87.051, 99284, 73552, 73502</a:t>
            </a:r>
          </a:p>
          <a:p>
            <a:pPr marL="514350" lvl="1" indent="-457200">
              <a:spcBef>
                <a:spcPts val="0"/>
              </a:spcBef>
              <a:buFont typeface="+mj-lt"/>
              <a:buAutoNum type="alphaLcPeriod"/>
            </a:pPr>
            <a:r>
              <a:rPr lang="en-US" sz="2400" dirty="0"/>
              <a:t>D57.00, E11.9, I48.20, 73552, 73502</a:t>
            </a:r>
            <a:endParaRPr lang="en-US" sz="2400" strike="sngStrike" dirty="0"/>
          </a:p>
          <a:p>
            <a:pPr marL="514350" lvl="1" indent="-457200">
              <a:spcBef>
                <a:spcPts val="0"/>
              </a:spcBef>
              <a:buFont typeface="+mj-lt"/>
              <a:buAutoNum type="alphaLcPeriod"/>
            </a:pPr>
            <a:r>
              <a:rPr lang="en-US" sz="2400" dirty="0"/>
              <a:t>D57.00, E11.9, I48.20, 99284-25, 73552, 73502</a:t>
            </a:r>
            <a:endParaRPr lang="en-US" sz="2400" strike="sngStrike" dirty="0"/>
          </a:p>
        </p:txBody>
      </p:sp>
    </p:spTree>
    <p:extLst>
      <p:ext uri="{BB962C8B-B14F-4D97-AF65-F5344CB8AC3E}">
        <p14:creationId xmlns:p14="http://schemas.microsoft.com/office/powerpoint/2010/main" val="3620063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610600" cy="1143000"/>
          </a:xfrm>
        </p:spPr>
        <p:txBody>
          <a:bodyPr/>
          <a:lstStyle/>
          <a:p>
            <a:r>
              <a:rPr lang="en-US" dirty="0"/>
              <a:t>Case 8.1 Answer and Rationale</a:t>
            </a:r>
          </a:p>
        </p:txBody>
      </p:sp>
      <p:sp>
        <p:nvSpPr>
          <p:cNvPr id="3" name="Content Placeholder 2"/>
          <p:cNvSpPr>
            <a:spLocks noGrp="1"/>
          </p:cNvSpPr>
          <p:nvPr>
            <p:ph idx="1"/>
          </p:nvPr>
        </p:nvSpPr>
        <p:spPr>
          <a:xfrm>
            <a:off x="152400" y="1600200"/>
            <a:ext cx="8610600" cy="4495800"/>
          </a:xfrm>
        </p:spPr>
        <p:txBody>
          <a:bodyPr/>
          <a:lstStyle/>
          <a:p>
            <a:pPr marL="461963" indent="-285750">
              <a:buAutoNum type="alphaLcPeriod" startAt="4"/>
            </a:pPr>
            <a:r>
              <a:rPr lang="en-US" sz="2400" b="1" dirty="0"/>
              <a:t>D57.00, E11.9, I48.20, 99284-25, 73552, 73502</a:t>
            </a:r>
          </a:p>
          <a:p>
            <a:pPr marL="230188" indent="-4763">
              <a:buNone/>
            </a:pPr>
            <a:r>
              <a:rPr lang="en-US" sz="2400" b="1" dirty="0"/>
              <a:t>	</a:t>
            </a:r>
            <a:r>
              <a:rPr lang="en-US" sz="2000" u="sng" dirty="0"/>
              <a:t>Rationale</a:t>
            </a:r>
            <a:r>
              <a:rPr lang="en-US" sz="2000" dirty="0"/>
              <a:t>: The CMS website states that modifier -25 should be appended to an evaluation and management code when reported with a significant procedure (status indicator S or T) on the same day of service. Different fiscal intermediaries may have varying requirements for use of modifier -25.</a:t>
            </a:r>
          </a:p>
          <a:p>
            <a:pPr marL="230188" lvl="1" indent="-4763">
              <a:buNone/>
            </a:pPr>
            <a:r>
              <a:rPr lang="en-US" sz="2000" dirty="0"/>
              <a:t>	The Alphabetic Index main term is Crisis, subterm sickle-cell. The diabetes is found under main term Diabetes, subterm type 2. Main term Fibrillation, subterms atrial, chronic gives code I48.20.</a:t>
            </a:r>
          </a:p>
        </p:txBody>
      </p:sp>
    </p:spTree>
    <p:extLst>
      <p:ext uri="{BB962C8B-B14F-4D97-AF65-F5344CB8AC3E}">
        <p14:creationId xmlns:p14="http://schemas.microsoft.com/office/powerpoint/2010/main" val="24417365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fontScale="90000"/>
          </a:bodyPr>
          <a:lstStyle/>
          <a:p>
            <a:r>
              <a:rPr lang="en-US" dirty="0"/>
              <a:t>Case 8.5 </a:t>
            </a:r>
            <a:r>
              <a:rPr lang="en-US" sz="3200" dirty="0"/>
              <a:t>(Disorders of the Cardiovascular System)</a:t>
            </a:r>
            <a:endParaRPr lang="en-US" dirty="0"/>
          </a:p>
        </p:txBody>
      </p:sp>
      <p:sp>
        <p:nvSpPr>
          <p:cNvPr id="3" name="Content Placeholder 2"/>
          <p:cNvSpPr>
            <a:spLocks noGrp="1"/>
          </p:cNvSpPr>
          <p:nvPr>
            <p:ph idx="1"/>
          </p:nvPr>
        </p:nvSpPr>
        <p:spPr>
          <a:xfrm>
            <a:off x="381000" y="1828800"/>
            <a:ext cx="8763000" cy="4419600"/>
          </a:xfrm>
        </p:spPr>
        <p:txBody>
          <a:bodyPr/>
          <a:lstStyle/>
          <a:p>
            <a:pPr marL="0">
              <a:spcBef>
                <a:spcPts val="0"/>
              </a:spcBef>
              <a:buNone/>
            </a:pPr>
            <a:r>
              <a:rPr lang="en-US" sz="2800" dirty="0"/>
              <a:t>Read through case 8.5 in the textbook and select the correct answer from the following codes:</a:t>
            </a:r>
          </a:p>
          <a:p>
            <a:pPr marL="857250" lvl="1" indent="-457200">
              <a:buFont typeface="+mj-lt"/>
              <a:buAutoNum type="alphaLcPeriod"/>
            </a:pPr>
            <a:r>
              <a:rPr lang="en-US" sz="2400" dirty="0"/>
              <a:t>R07.9, R03.1, 93015</a:t>
            </a:r>
          </a:p>
          <a:p>
            <a:pPr marL="857250" lvl="1" indent="-457200">
              <a:buFont typeface="+mj-lt"/>
              <a:buAutoNum type="alphaLcPeriod"/>
            </a:pPr>
            <a:r>
              <a:rPr lang="en-US" sz="2400" dirty="0"/>
              <a:t>M79.602, R03.1, 93015</a:t>
            </a:r>
          </a:p>
          <a:p>
            <a:pPr marL="857250" lvl="1" indent="-457200">
              <a:buFont typeface="+mj-lt"/>
              <a:buAutoNum type="alphaLcPeriod"/>
            </a:pPr>
            <a:r>
              <a:rPr lang="en-US" sz="2400" dirty="0"/>
              <a:t>I25.9, I95.81, 93017</a:t>
            </a:r>
          </a:p>
          <a:p>
            <a:pPr marL="857250" lvl="1" indent="-457200">
              <a:buFont typeface="+mj-lt"/>
              <a:buAutoNum type="alphaLcPeriod"/>
            </a:pPr>
            <a:r>
              <a:rPr lang="en-US" sz="2400" dirty="0"/>
              <a:t>M79.602, I95.9, 93017	</a:t>
            </a:r>
          </a:p>
          <a:p>
            <a:endParaRPr lang="en-US" sz="2800" dirty="0"/>
          </a:p>
        </p:txBody>
      </p:sp>
    </p:spTree>
    <p:extLst>
      <p:ext uri="{BB962C8B-B14F-4D97-AF65-F5344CB8AC3E}">
        <p14:creationId xmlns:p14="http://schemas.microsoft.com/office/powerpoint/2010/main" val="2904513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055" y="701674"/>
            <a:ext cx="8572633" cy="891129"/>
          </a:xfrm>
        </p:spPr>
        <p:txBody>
          <a:bodyPr>
            <a:normAutofit/>
          </a:bodyPr>
          <a:lstStyle/>
          <a:p>
            <a:r>
              <a:rPr lang="en-US" dirty="0"/>
              <a:t>Case 8.5 Answer and Rationale</a:t>
            </a:r>
          </a:p>
        </p:txBody>
      </p:sp>
      <p:sp>
        <p:nvSpPr>
          <p:cNvPr id="3" name="Content Placeholder 2"/>
          <p:cNvSpPr>
            <a:spLocks noGrp="1"/>
          </p:cNvSpPr>
          <p:nvPr>
            <p:ph idx="1"/>
          </p:nvPr>
        </p:nvSpPr>
        <p:spPr>
          <a:xfrm>
            <a:off x="228600" y="1447800"/>
            <a:ext cx="8610600" cy="4572000"/>
          </a:xfrm>
        </p:spPr>
        <p:txBody>
          <a:bodyPr/>
          <a:lstStyle/>
          <a:p>
            <a:pPr marL="857250" indent="-627063">
              <a:buAutoNum type="alphaLcPeriod" startAt="4"/>
            </a:pPr>
            <a:r>
              <a:rPr lang="en-US" sz="2800" b="1" dirty="0"/>
              <a:t>M79.602, I95.9, 93017</a:t>
            </a:r>
          </a:p>
          <a:p>
            <a:pPr marL="230188" indent="1588">
              <a:buNone/>
              <a:tabLst>
                <a:tab pos="341313" algn="l"/>
              </a:tabLst>
            </a:pPr>
            <a:r>
              <a:rPr lang="en-US" sz="2400" u="sng" dirty="0"/>
              <a:t>Rationale</a:t>
            </a:r>
            <a:r>
              <a:rPr lang="en-US" sz="2400" dirty="0"/>
              <a:t>: The Alphabetic Index main term is Pain, subterm limb, upper. The code is completed using the Tabular List. The Alphabetic Index main term is Hypotension.</a:t>
            </a:r>
            <a:r>
              <a:rPr lang="en-US" dirty="0"/>
              <a:t> </a:t>
            </a:r>
          </a:p>
          <a:p>
            <a:pPr marL="230188" indent="1588">
              <a:buNone/>
              <a:tabLst>
                <a:tab pos="341313" algn="l"/>
              </a:tabLst>
            </a:pPr>
            <a:endParaRPr lang="en-US" dirty="0"/>
          </a:p>
          <a:p>
            <a:pPr marL="230188" indent="1588">
              <a:buNone/>
              <a:tabLst>
                <a:tab pos="341313" algn="l"/>
              </a:tabLst>
            </a:pPr>
            <a:r>
              <a:rPr lang="en-US" sz="2400" dirty="0"/>
              <a:t>Code 93017 is located in the index, main term stress, </a:t>
            </a:r>
            <a:r>
              <a:rPr lang="en-US" sz="2400" dirty="0" err="1"/>
              <a:t>subterm</a:t>
            </a:r>
            <a:r>
              <a:rPr lang="en-US" sz="2400" dirty="0"/>
              <a:t> cardiovascular, code range 93015–93024. Code selected for tracing and report</a:t>
            </a:r>
          </a:p>
        </p:txBody>
      </p:sp>
    </p:spTree>
    <p:extLst>
      <p:ext uri="{BB962C8B-B14F-4D97-AF65-F5344CB8AC3E}">
        <p14:creationId xmlns:p14="http://schemas.microsoft.com/office/powerpoint/2010/main" val="2747958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534400" cy="1143000"/>
          </a:xfrm>
        </p:spPr>
        <p:txBody>
          <a:bodyPr/>
          <a:lstStyle/>
          <a:p>
            <a:r>
              <a:rPr lang="en-US" dirty="0"/>
              <a:t>Case 8.15 </a:t>
            </a:r>
            <a:r>
              <a:rPr lang="en-US" sz="2800" dirty="0"/>
              <a:t>(Disorders of the Digestive System)</a:t>
            </a:r>
            <a:endParaRPr lang="en-US" dirty="0"/>
          </a:p>
        </p:txBody>
      </p:sp>
      <p:sp>
        <p:nvSpPr>
          <p:cNvPr id="3" name="Content Placeholder 2"/>
          <p:cNvSpPr>
            <a:spLocks noGrp="1"/>
          </p:cNvSpPr>
          <p:nvPr>
            <p:ph idx="1"/>
          </p:nvPr>
        </p:nvSpPr>
        <p:spPr>
          <a:xfrm>
            <a:off x="381000" y="1524000"/>
            <a:ext cx="8610600" cy="4648200"/>
          </a:xfrm>
        </p:spPr>
        <p:txBody>
          <a:bodyPr/>
          <a:lstStyle/>
          <a:p>
            <a:pPr marL="0">
              <a:spcBef>
                <a:spcPts val="0"/>
              </a:spcBef>
              <a:buNone/>
            </a:pPr>
            <a:r>
              <a:rPr lang="en-US" sz="2800" dirty="0"/>
              <a:t>Read through case 8.15 in the textbook and select the correct answer from the following codes:</a:t>
            </a:r>
          </a:p>
          <a:p>
            <a:pPr>
              <a:buNone/>
            </a:pPr>
            <a:r>
              <a:rPr lang="en-US" sz="2400" dirty="0"/>
              <a:t>ICD-10-CM and CPT Code(s):</a:t>
            </a:r>
          </a:p>
          <a:p>
            <a:pPr marL="914400" indent="-452438">
              <a:buNone/>
            </a:pPr>
            <a:r>
              <a:rPr lang="pl-PL" sz="2400" dirty="0"/>
              <a:t>a.</a:t>
            </a:r>
            <a:r>
              <a:rPr lang="en-US" sz="2400" dirty="0"/>
              <a:t>	</a:t>
            </a:r>
            <a:r>
              <a:rPr lang="pl-PL" sz="2400" dirty="0"/>
              <a:t>K40.90, Z85.048, 49520-LT, </a:t>
            </a:r>
          </a:p>
          <a:p>
            <a:pPr marL="914400" indent="-452438">
              <a:buNone/>
            </a:pPr>
            <a:r>
              <a:rPr lang="pl-PL" sz="2400" dirty="0"/>
              <a:t>b.	K40.91, N43.41, Z85.048, 49520-LT, 54840 </a:t>
            </a:r>
          </a:p>
          <a:p>
            <a:pPr marL="914400" indent="-452438">
              <a:buNone/>
            </a:pPr>
            <a:r>
              <a:rPr lang="pl-PL" sz="2400" dirty="0"/>
              <a:t>c.	K40.91, Z85.048, 49505-LT </a:t>
            </a:r>
          </a:p>
          <a:p>
            <a:pPr marL="914400" indent="-452438">
              <a:buNone/>
            </a:pPr>
            <a:r>
              <a:rPr lang="pl-PL" sz="2400" dirty="0"/>
              <a:t>d.	K40.91, Z85.048, 49520-LT</a:t>
            </a:r>
            <a:endParaRPr lang="en-US" sz="2400" dirty="0"/>
          </a:p>
        </p:txBody>
      </p:sp>
    </p:spTree>
    <p:extLst>
      <p:ext uri="{BB962C8B-B14F-4D97-AF65-F5344CB8AC3E}">
        <p14:creationId xmlns:p14="http://schemas.microsoft.com/office/powerpoint/2010/main" val="182064942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9_AHIMA_PPT (002)  -  Read-Only" id="{2F2009E9-B25A-4464-8DD3-40BE966B134D}" vid="{4E35AF69-F6CB-44F0-A86D-E9AE02301B3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Ch08.PPTs.CCW 2019 (AC201518)</Template>
  <TotalTime>58</TotalTime>
  <Words>1829</Words>
  <Application>Microsoft Office PowerPoint</Application>
  <PresentationFormat>On-screen Show (4:3)</PresentationFormat>
  <Paragraphs>188</Paragraphs>
  <Slides>33</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Century Gothic</vt:lpstr>
      <vt:lpstr>Gotham Medium</vt:lpstr>
      <vt:lpstr>Office Theme</vt:lpstr>
      <vt:lpstr>Clinical Coding Workout 2020 Edition</vt:lpstr>
      <vt:lpstr>Chapter 8 Overview</vt:lpstr>
      <vt:lpstr>Chapter 8 Sections</vt:lpstr>
      <vt:lpstr>Chapter 8 Sections (continued)</vt:lpstr>
      <vt:lpstr>Case 8.1 (Disorders of the Blood and Blood-Forming Organs)</vt:lpstr>
      <vt:lpstr>Case 8.1 Answer and Rationale</vt:lpstr>
      <vt:lpstr>Case 8.5 (Disorders of the Cardiovascular System)</vt:lpstr>
      <vt:lpstr>Case 8.5 Answer and Rationale</vt:lpstr>
      <vt:lpstr>Case 8.15 (Disorders of the Digestive System)</vt:lpstr>
      <vt:lpstr>Case 8.15 Answer and Rationale</vt:lpstr>
      <vt:lpstr>Case 8.25 (Disorders of the Genitourinary System)</vt:lpstr>
      <vt:lpstr>Case 8.25 Answer and Rationale</vt:lpstr>
      <vt:lpstr>Case 8.27 (Infectious Diseases/Disorders of the Skin and Subcutaneous Tissue)</vt:lpstr>
      <vt:lpstr>Case 8.27 Answer and Rationale</vt:lpstr>
      <vt:lpstr>Case 8.35 (Behavioral Health Conditions)</vt:lpstr>
      <vt:lpstr>Case 8.35 Answer and Rationale</vt:lpstr>
      <vt:lpstr>Case 8.37 (Disorders of the Musculoskeletal System and Connective Tissue)</vt:lpstr>
      <vt:lpstr>Case 8.37 Answer and Rationale</vt:lpstr>
      <vt:lpstr>Case 8.40 (Neoplasms)</vt:lpstr>
      <vt:lpstr>Case 8.40 Answer and Rationale</vt:lpstr>
      <vt:lpstr>Case 8.45 (Disorders of the Nervous System and Sense Organs)</vt:lpstr>
      <vt:lpstr>Case 8.45 Answer and Rationale</vt:lpstr>
      <vt:lpstr>Case 8.52 (Newborn/Congenital Disorders)</vt:lpstr>
      <vt:lpstr>Case 8.52 Answer and Rationale</vt:lpstr>
      <vt:lpstr>Case 8.54 (Pediatric Conditions)</vt:lpstr>
      <vt:lpstr>Case 8.54 Answer and Rationale</vt:lpstr>
      <vt:lpstr>Case 8.58 (Conditions of Pregnancy, Childbirth, and the Puerperium)</vt:lpstr>
      <vt:lpstr>Case 8.58 Answer and Rationale</vt:lpstr>
      <vt:lpstr>Case 8.59 (Disorders of the Respiratory System)</vt:lpstr>
      <vt:lpstr>Case 8.59 Answer and Rationale</vt:lpstr>
      <vt:lpstr>Case 8.65 (Trauma and Poisoning)</vt:lpstr>
      <vt:lpstr>Case 8.65 Answer and Rationale (continued)</vt:lpstr>
      <vt:lpstr>Case 8.65 Answer and Rationale (concluded)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Coding Workout 2019 Edition</dc:title>
  <dc:creator>Kimberly Hooker</dc:creator>
  <cp:lastModifiedBy>Hilari Simmons</cp:lastModifiedBy>
  <cp:revision>5</cp:revision>
  <cp:lastPrinted>2018-12-07T14:38:18Z</cp:lastPrinted>
  <dcterms:created xsi:type="dcterms:W3CDTF">2018-12-17T20:50:28Z</dcterms:created>
  <dcterms:modified xsi:type="dcterms:W3CDTF">2020-04-30T16:07:32Z</dcterms:modified>
</cp:coreProperties>
</file>