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handoutMasterIdLst>
    <p:handoutMasterId r:id="rId41"/>
  </p:handoutMasterIdLst>
  <p:sldIdLst>
    <p:sldId id="303" r:id="rId2"/>
    <p:sldId id="304" r:id="rId3"/>
    <p:sldId id="305" r:id="rId4"/>
    <p:sldId id="306" r:id="rId5"/>
    <p:sldId id="307" r:id="rId6"/>
    <p:sldId id="308" r:id="rId7"/>
    <p:sldId id="309" r:id="rId8"/>
    <p:sldId id="310" r:id="rId9"/>
    <p:sldId id="311" r:id="rId10"/>
    <p:sldId id="312" r:id="rId11"/>
    <p:sldId id="313" r:id="rId12"/>
    <p:sldId id="314" r:id="rId13"/>
    <p:sldId id="315" r:id="rId14"/>
    <p:sldId id="316" r:id="rId15"/>
    <p:sldId id="317" r:id="rId16"/>
    <p:sldId id="318" r:id="rId17"/>
    <p:sldId id="319" r:id="rId18"/>
    <p:sldId id="320" r:id="rId19"/>
    <p:sldId id="321" r:id="rId20"/>
    <p:sldId id="322" r:id="rId21"/>
    <p:sldId id="323" r:id="rId22"/>
    <p:sldId id="324" r:id="rId23"/>
    <p:sldId id="325" r:id="rId24"/>
    <p:sldId id="326" r:id="rId25"/>
    <p:sldId id="327" r:id="rId26"/>
    <p:sldId id="328" r:id="rId27"/>
    <p:sldId id="329" r:id="rId28"/>
    <p:sldId id="330" r:id="rId29"/>
    <p:sldId id="331" r:id="rId30"/>
    <p:sldId id="332" r:id="rId31"/>
    <p:sldId id="333" r:id="rId32"/>
    <p:sldId id="334" r:id="rId33"/>
    <p:sldId id="335" r:id="rId34"/>
    <p:sldId id="336" r:id="rId35"/>
    <p:sldId id="337" r:id="rId36"/>
    <p:sldId id="338" r:id="rId37"/>
    <p:sldId id="339" r:id="rId38"/>
    <p:sldId id="340" r:id="rId39"/>
    <p:sldId id="341" r:id="rId4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9E4FF"/>
    <a:srgbClr val="3D4543"/>
    <a:srgbClr val="00548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706"/>
  </p:normalViewPr>
  <p:slideViewPr>
    <p:cSldViewPr snapToGrid="0" snapToObjects="1">
      <p:cViewPr varScale="1">
        <p:scale>
          <a:sx n="74" d="100"/>
          <a:sy n="74" d="100"/>
        </p:scale>
        <p:origin x="1236" y="7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D92D5C1E-4213-FB44-A792-CF991CDAC97E}"/>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xmlns="" id="{FBA5AF19-8F85-824D-8C47-8CC712C5012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0B47B8B-5D1B-9942-91B4-6FC0220B3A5A}" type="datetimeFigureOut">
              <a:rPr lang="en-US" smtClean="0"/>
              <a:t>4/30/2020</a:t>
            </a:fld>
            <a:endParaRPr lang="en-US"/>
          </a:p>
        </p:txBody>
      </p:sp>
      <p:sp>
        <p:nvSpPr>
          <p:cNvPr id="4" name="Footer Placeholder 3">
            <a:extLst>
              <a:ext uri="{FF2B5EF4-FFF2-40B4-BE49-F238E27FC236}">
                <a16:creationId xmlns:a16="http://schemas.microsoft.com/office/drawing/2014/main" xmlns="" id="{EB69BEA0-3F47-8E44-8BC9-DA59B99981C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xmlns="" id="{7E027B3B-5CCE-E843-B139-0CFC58FE38DE}"/>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A832B9E-3B9C-394E-AE61-0542ED1415A1}" type="slidenum">
              <a:rPr lang="en-US" smtClean="0"/>
              <a:t>‹#›</a:t>
            </a:fld>
            <a:endParaRPr lang="en-US"/>
          </a:p>
        </p:txBody>
      </p:sp>
    </p:spTree>
    <p:extLst>
      <p:ext uri="{BB962C8B-B14F-4D97-AF65-F5344CB8AC3E}">
        <p14:creationId xmlns:p14="http://schemas.microsoft.com/office/powerpoint/2010/main" val="171616553"/>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xmlns="" id="{0B7025D9-8A0B-404B-80CE-024E9FA7C8B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520860" y="2035015"/>
            <a:ext cx="6341671" cy="2390224"/>
          </a:xfrm>
        </p:spPr>
        <p:txBody>
          <a:bodyPr anchor="ctr" anchorCtr="0">
            <a:normAutofit/>
          </a:bodyPr>
          <a:lstStyle>
            <a:lvl1pPr algn="l">
              <a:defRPr sz="4000">
                <a:solidFill>
                  <a:schemeClr val="bg1"/>
                </a:solidFill>
                <a:latin typeface="Century Gothic" panose="020B0502020202020204" pitchFamily="34" charset="0"/>
                <a:cs typeface="Gotham Medium" pitchFamily="2" charset="0"/>
              </a:defRPr>
            </a:lvl1pPr>
          </a:lstStyle>
          <a:p>
            <a:r>
              <a:rPr lang="en-US"/>
              <a:t>Click to edit Master title style</a:t>
            </a:r>
            <a:endParaRPr lang="en-US" dirty="0"/>
          </a:p>
        </p:txBody>
      </p:sp>
      <p:sp>
        <p:nvSpPr>
          <p:cNvPr id="3" name="Subtitle 2"/>
          <p:cNvSpPr>
            <a:spLocks noGrp="1"/>
          </p:cNvSpPr>
          <p:nvPr>
            <p:ph type="subTitle" idx="1"/>
          </p:nvPr>
        </p:nvSpPr>
        <p:spPr>
          <a:xfrm>
            <a:off x="520861" y="4623553"/>
            <a:ext cx="6341670" cy="1204729"/>
          </a:xfrm>
        </p:spPr>
        <p:txBody>
          <a:bodyPr/>
          <a:lstStyle>
            <a:lvl1pPr marL="0" indent="0" algn="l">
              <a:buNone/>
              <a:defRPr sz="2400">
                <a:solidFill>
                  <a:srgbClr val="59E4FF"/>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4" name="TextBox 13">
            <a:extLst>
              <a:ext uri="{FF2B5EF4-FFF2-40B4-BE49-F238E27FC236}">
                <a16:creationId xmlns:a16="http://schemas.microsoft.com/office/drawing/2014/main" xmlns="" id="{457C7854-A3A0-534E-B387-E02E4960D983}"/>
              </a:ext>
            </a:extLst>
          </p:cNvPr>
          <p:cNvSpPr txBox="1"/>
          <p:nvPr userDrawn="1"/>
        </p:nvSpPr>
        <p:spPr>
          <a:xfrm>
            <a:off x="520861" y="6204031"/>
            <a:ext cx="1944548" cy="369332"/>
          </a:xfrm>
          <a:prstGeom prst="rect">
            <a:avLst/>
          </a:prstGeom>
          <a:noFill/>
        </p:spPr>
        <p:txBody>
          <a:bodyPr wrap="square" rtlCol="0">
            <a:spAutoFit/>
          </a:bodyPr>
          <a:lstStyle/>
          <a:p>
            <a:pPr algn="l"/>
            <a:r>
              <a:rPr lang="en-US" b="0" dirty="0" err="1">
                <a:solidFill>
                  <a:schemeClr val="bg1"/>
                </a:solidFill>
                <a:latin typeface="Century Gothic" panose="020B0502020202020204" pitchFamily="34" charset="0"/>
              </a:rPr>
              <a:t>ahima.org</a:t>
            </a:r>
            <a:endParaRPr lang="en-US" b="0" dirty="0">
              <a:solidFill>
                <a:schemeClr val="bg1"/>
              </a:solidFill>
              <a:latin typeface="Century Gothic" panose="020B0502020202020204" pitchFamily="34" charset="0"/>
            </a:endParaRPr>
          </a:p>
        </p:txBody>
      </p:sp>
      <p:pic>
        <p:nvPicPr>
          <p:cNvPr id="4" name="Picture 3" descr="AHIMA_White.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862531" y="5698016"/>
            <a:ext cx="1806908" cy="875347"/>
          </a:xfrm>
          <a:prstGeom prst="rect">
            <a:avLst/>
          </a:prstGeom>
        </p:spPr>
      </p:pic>
    </p:spTree>
    <p:extLst>
      <p:ext uri="{BB962C8B-B14F-4D97-AF65-F5344CB8AC3E}">
        <p14:creationId xmlns:p14="http://schemas.microsoft.com/office/powerpoint/2010/main" val="35720726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4/30/2020</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2559385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4/30/2020</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034455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4/30/2020</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1957837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4/30/2020</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38352315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4/30/2020</a:t>
            </a:fld>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4588390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4/30/2020</a:t>
            </a:fld>
            <a:endParaRPr lang="en-US"/>
          </a:p>
        </p:txBody>
      </p:sp>
      <p:sp>
        <p:nvSpPr>
          <p:cNvPr id="8" name="Footer Placeholder 7"/>
          <p:cNvSpPr>
            <a:spLocks noGrp="1"/>
          </p:cNvSpPr>
          <p:nvPr>
            <p:ph type="ftr" sz="quarter" idx="11"/>
          </p:nvPr>
        </p:nvSpPr>
        <p:spPr>
          <a:xfrm>
            <a:off x="3028950" y="6356351"/>
            <a:ext cx="3086100"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6776876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4/30/2020</a:t>
            </a:fld>
            <a:endParaRPr lang="en-US"/>
          </a:p>
        </p:txBody>
      </p:sp>
      <p:sp>
        <p:nvSpPr>
          <p:cNvPr id="4" name="Footer Placeholder 3"/>
          <p:cNvSpPr>
            <a:spLocks noGrp="1"/>
          </p:cNvSpPr>
          <p:nvPr>
            <p:ph type="ftr" sz="quarter" idx="11"/>
          </p:nvPr>
        </p:nvSpPr>
        <p:spPr>
          <a:xfrm>
            <a:off x="3028950" y="6356351"/>
            <a:ext cx="30861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15554333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4/30/2020</a:t>
            </a:fld>
            <a:endParaRPr lang="en-US"/>
          </a:p>
        </p:txBody>
      </p:sp>
      <p:sp>
        <p:nvSpPr>
          <p:cNvPr id="3" name="Footer Placeholder 2"/>
          <p:cNvSpPr>
            <a:spLocks noGrp="1"/>
          </p:cNvSpPr>
          <p:nvPr>
            <p:ph type="ftr" sz="quarter" idx="11"/>
          </p:nvPr>
        </p:nvSpPr>
        <p:spPr>
          <a:xfrm>
            <a:off x="3028950" y="6356351"/>
            <a:ext cx="30861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8082715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4/30/2020</a:t>
            </a:fld>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0261103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4/30/2020</a:t>
            </a:fld>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17328552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xmlns="" id="{0168459F-06C0-FA4C-8304-13B287B1280B}"/>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2" name="Picture 11">
            <a:extLst>
              <a:ext uri="{FF2B5EF4-FFF2-40B4-BE49-F238E27FC236}">
                <a16:creationId xmlns:a16="http://schemas.microsoft.com/office/drawing/2014/main" xmlns="" id="{2A9967ED-E504-9C4D-8276-0C1E8DA2FC2A}"/>
              </a:ext>
            </a:extLst>
          </p:cNvPr>
          <p:cNvPicPr>
            <a:picLocks noChangeAspect="1"/>
          </p:cNvPicPr>
          <p:nvPr userDrawn="1"/>
        </p:nvPicPr>
        <p:blipFill>
          <a:blip r:embed="rId14"/>
          <a:stretch>
            <a:fillRect/>
          </a:stretch>
        </p:blipFill>
        <p:spPr>
          <a:xfrm>
            <a:off x="7037408" y="6310740"/>
            <a:ext cx="1562582" cy="413483"/>
          </a:xfrm>
          <a:prstGeom prst="rect">
            <a:avLst/>
          </a:prstGeom>
        </p:spPr>
      </p:pic>
      <p:sp>
        <p:nvSpPr>
          <p:cNvPr id="6" name="Text Box 15">
            <a:extLst>
              <a:ext uri="{FF2B5EF4-FFF2-40B4-BE49-F238E27FC236}">
                <a16:creationId xmlns:a16="http://schemas.microsoft.com/office/drawing/2014/main" xmlns="" id="{5CB0502B-B4F9-BA4D-81C5-6AC48579C559}"/>
              </a:ext>
            </a:extLst>
          </p:cNvPr>
          <p:cNvSpPr txBox="1">
            <a:spLocks noChangeArrowheads="1"/>
          </p:cNvSpPr>
          <p:nvPr userDrawn="1"/>
        </p:nvSpPr>
        <p:spPr bwMode="auto">
          <a:xfrm>
            <a:off x="557626" y="6524168"/>
            <a:ext cx="4683846" cy="200055"/>
          </a:xfrm>
          <a:prstGeom prst="rect">
            <a:avLst/>
          </a:prstGeom>
          <a:noFill/>
          <a:ln w="9525">
            <a:noFill/>
            <a:miter lim="800000"/>
            <a:headEnd/>
            <a:tailEnd/>
          </a:ln>
          <a:effectLst/>
        </p:spPr>
        <p:txBody>
          <a:bodyPr wrap="square">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spcBef>
                <a:spcPct val="50000"/>
              </a:spcBef>
            </a:pPr>
            <a:r>
              <a:rPr lang="en-US" sz="700" kern="1200" dirty="0">
                <a:solidFill>
                  <a:schemeClr val="tx1">
                    <a:lumMod val="75000"/>
                    <a:lumOff val="25000"/>
                  </a:schemeClr>
                </a:solidFill>
                <a:latin typeface="+mn-lt"/>
                <a:ea typeface="+mn-ea"/>
                <a:cs typeface="+mn-cs"/>
              </a:rPr>
              <a:t>© 2019 AHIMA</a:t>
            </a:r>
            <a:endParaRPr lang="en-US" sz="700" dirty="0">
              <a:solidFill>
                <a:schemeClr val="tx1">
                  <a:lumMod val="75000"/>
                  <a:lumOff val="25000"/>
                </a:schemeClr>
              </a:solidFill>
              <a:latin typeface="Arial" pitchFamily="-111" charset="0"/>
            </a:endParaRPr>
          </a:p>
        </p:txBody>
      </p:sp>
      <p:sp>
        <p:nvSpPr>
          <p:cNvPr id="7" name="TextBox 6">
            <a:extLst>
              <a:ext uri="{FF2B5EF4-FFF2-40B4-BE49-F238E27FC236}">
                <a16:creationId xmlns:a16="http://schemas.microsoft.com/office/drawing/2014/main" xmlns="" id="{61AF329E-8D4E-5742-A952-EAA1E0AEEBFA}"/>
              </a:ext>
            </a:extLst>
          </p:cNvPr>
          <p:cNvSpPr txBox="1"/>
          <p:nvPr userDrawn="1"/>
        </p:nvSpPr>
        <p:spPr>
          <a:xfrm>
            <a:off x="548748" y="6232359"/>
            <a:ext cx="1694046" cy="323165"/>
          </a:xfrm>
          <a:prstGeom prst="rect">
            <a:avLst/>
          </a:prstGeom>
          <a:noFill/>
        </p:spPr>
        <p:txBody>
          <a:bodyPr wrap="square" rtlCol="0">
            <a:spAutoFit/>
          </a:bodyPr>
          <a:lstStyle/>
          <a:p>
            <a:r>
              <a:rPr lang="en-US" sz="1500" b="1" dirty="0" err="1">
                <a:solidFill>
                  <a:srgbClr val="00548B"/>
                </a:solidFill>
                <a:latin typeface="Century Gothic" panose="020B0502020202020204" pitchFamily="34" charset="0"/>
              </a:rPr>
              <a:t>ahima.org</a:t>
            </a:r>
            <a:endParaRPr lang="en-US" sz="1500" b="1" dirty="0">
              <a:solidFill>
                <a:srgbClr val="00548B"/>
              </a:solidFill>
              <a:latin typeface="Century Gothic" panose="020B0502020202020204" pitchFamily="34" charset="0"/>
            </a:endParaRPr>
          </a:p>
        </p:txBody>
      </p:sp>
    </p:spTree>
    <p:extLst>
      <p:ext uri="{BB962C8B-B14F-4D97-AF65-F5344CB8AC3E}">
        <p14:creationId xmlns:p14="http://schemas.microsoft.com/office/powerpoint/2010/main" val="66922908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3000" b="1" kern="1200">
          <a:solidFill>
            <a:srgbClr val="00548B"/>
          </a:solidFill>
          <a:latin typeface="Century Gothic" panose="020B050202020202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a:t>Clinical Coding Workout</a:t>
            </a:r>
            <a:r>
              <a:rPr lang="en-US"/>
              <a:t/>
            </a:r>
            <a:br>
              <a:rPr lang="en-US"/>
            </a:br>
            <a:r>
              <a:rPr lang="en-US"/>
              <a:t>2020 </a:t>
            </a:r>
            <a:r>
              <a:rPr lang="en-US" dirty="0"/>
              <a:t>Edition</a:t>
            </a:r>
          </a:p>
        </p:txBody>
      </p:sp>
      <p:sp>
        <p:nvSpPr>
          <p:cNvPr id="3" name="Subtitle 2"/>
          <p:cNvSpPr>
            <a:spLocks noGrp="1"/>
          </p:cNvSpPr>
          <p:nvPr>
            <p:ph type="subTitle" idx="1"/>
          </p:nvPr>
        </p:nvSpPr>
        <p:spPr/>
        <p:txBody>
          <a:bodyPr>
            <a:normAutofit/>
          </a:bodyPr>
          <a:lstStyle/>
          <a:p>
            <a:pPr>
              <a:spcBef>
                <a:spcPts val="0"/>
              </a:spcBef>
            </a:pPr>
            <a:r>
              <a:rPr lang="en-US" b="1" dirty="0"/>
              <a:t>Chapter 4:</a:t>
            </a:r>
          </a:p>
          <a:p>
            <a:pPr>
              <a:spcBef>
                <a:spcPts val="0"/>
              </a:spcBef>
            </a:pPr>
            <a:r>
              <a:rPr lang="en-US" dirty="0"/>
              <a:t>Case Studies from Inpatient Health Records</a:t>
            </a:r>
          </a:p>
        </p:txBody>
      </p:sp>
    </p:spTree>
    <p:extLst>
      <p:ext uri="{BB962C8B-B14F-4D97-AF65-F5344CB8AC3E}">
        <p14:creationId xmlns:p14="http://schemas.microsoft.com/office/powerpoint/2010/main" val="132331133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1" y="701674"/>
            <a:ext cx="8738888" cy="891129"/>
          </a:xfrm>
        </p:spPr>
        <p:txBody>
          <a:bodyPr>
            <a:normAutofit/>
          </a:bodyPr>
          <a:lstStyle/>
          <a:p>
            <a:r>
              <a:rPr lang="en-US" dirty="0"/>
              <a:t>Case 4.20 Answer and Rationale</a:t>
            </a:r>
          </a:p>
        </p:txBody>
      </p:sp>
      <p:sp>
        <p:nvSpPr>
          <p:cNvPr id="3" name="Content Placeholder 2"/>
          <p:cNvSpPr>
            <a:spLocks noGrp="1"/>
          </p:cNvSpPr>
          <p:nvPr>
            <p:ph idx="1"/>
          </p:nvPr>
        </p:nvSpPr>
        <p:spPr>
          <a:xfrm>
            <a:off x="304800" y="1447800"/>
            <a:ext cx="8610600" cy="4648200"/>
          </a:xfrm>
        </p:spPr>
        <p:txBody>
          <a:bodyPr/>
          <a:lstStyle/>
          <a:p>
            <a:pPr>
              <a:buNone/>
            </a:pPr>
            <a:endParaRPr lang="en-US" sz="2400" b="1" dirty="0"/>
          </a:p>
          <a:p>
            <a:pPr>
              <a:buNone/>
            </a:pPr>
            <a:r>
              <a:rPr lang="en-US" sz="2400" b="1" dirty="0"/>
              <a:t>d.  E86.0, A02.0</a:t>
            </a:r>
          </a:p>
          <a:p>
            <a:pPr marL="0" indent="0">
              <a:buNone/>
            </a:pPr>
            <a:r>
              <a:rPr lang="en-US" sz="2400" u="sng" dirty="0"/>
              <a:t>Rationale</a:t>
            </a:r>
            <a:r>
              <a:rPr lang="en-US" sz="2400" dirty="0"/>
              <a:t>: The patient was admitted for treatment of dehydration. The circumstances of inpatient admission always govern the selection of principal diagnosis (CMS 2020a, Section II). For code E86.0, the Alphabetic Index main term is Dehydration. For code A02.0, the Alphabetic Index main term is Gastroenteritis, subterm salmonella.</a:t>
            </a:r>
          </a:p>
          <a:p>
            <a:endParaRPr lang="en-US" sz="2400" dirty="0"/>
          </a:p>
        </p:txBody>
      </p:sp>
    </p:spTree>
    <p:extLst>
      <p:ext uri="{BB962C8B-B14F-4D97-AF65-F5344CB8AC3E}">
        <p14:creationId xmlns:p14="http://schemas.microsoft.com/office/powerpoint/2010/main" val="29349491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1" y="581892"/>
            <a:ext cx="8738888" cy="1010912"/>
          </a:xfrm>
        </p:spPr>
        <p:txBody>
          <a:bodyPr>
            <a:normAutofit fontScale="90000"/>
          </a:bodyPr>
          <a:lstStyle/>
          <a:p>
            <a:r>
              <a:rPr lang="en-US" dirty="0"/>
              <a:t>Case 4.26 </a:t>
            </a:r>
            <a:r>
              <a:rPr lang="en-US" sz="3200" dirty="0"/>
              <a:t>(Endocrine, Nutritional, and Metabolic Diseases and Immunity Disorders)</a:t>
            </a:r>
            <a:endParaRPr lang="en-US" dirty="0"/>
          </a:p>
        </p:txBody>
      </p:sp>
      <p:sp>
        <p:nvSpPr>
          <p:cNvPr id="3" name="Content Placeholder 2"/>
          <p:cNvSpPr>
            <a:spLocks noGrp="1"/>
          </p:cNvSpPr>
          <p:nvPr>
            <p:ph idx="1"/>
          </p:nvPr>
        </p:nvSpPr>
        <p:spPr>
          <a:xfrm>
            <a:off x="304800" y="1981200"/>
            <a:ext cx="8610600" cy="4495800"/>
          </a:xfrm>
        </p:spPr>
        <p:txBody>
          <a:bodyPr/>
          <a:lstStyle/>
          <a:p>
            <a:pPr marL="0">
              <a:buNone/>
            </a:pPr>
            <a:r>
              <a:rPr lang="en-US" sz="2400" dirty="0"/>
              <a:t>A 55-year-old female was admitted with diabetic gastroparesis documented as due to steroid-induced diabetes. The patient is on long-term use of systemic corticosteroids, which are properly taken. What codes would be assigned?</a:t>
            </a:r>
          </a:p>
          <a:p>
            <a:pPr marL="0">
              <a:buNone/>
            </a:pPr>
            <a:endParaRPr lang="en-US" sz="2400" dirty="0"/>
          </a:p>
          <a:p>
            <a:pPr marL="0">
              <a:buNone/>
            </a:pPr>
            <a:r>
              <a:rPr lang="en-US" sz="2000" dirty="0"/>
              <a:t>ICD-10-CM Code(s) with POA Indicator and MS-DRG: _________________________________________________	</a:t>
            </a:r>
          </a:p>
          <a:p>
            <a:endParaRPr lang="en-US" dirty="0"/>
          </a:p>
        </p:txBody>
      </p:sp>
    </p:spTree>
    <p:extLst>
      <p:ext uri="{BB962C8B-B14F-4D97-AF65-F5344CB8AC3E}">
        <p14:creationId xmlns:p14="http://schemas.microsoft.com/office/powerpoint/2010/main" val="22318423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1" y="590842"/>
            <a:ext cx="8738888" cy="891129"/>
          </a:xfrm>
        </p:spPr>
        <p:txBody>
          <a:bodyPr>
            <a:normAutofit/>
          </a:bodyPr>
          <a:lstStyle/>
          <a:p>
            <a:r>
              <a:rPr lang="en-US" dirty="0"/>
              <a:t>Case 4.26 Answer and Rationale</a:t>
            </a:r>
          </a:p>
        </p:txBody>
      </p:sp>
      <p:sp>
        <p:nvSpPr>
          <p:cNvPr id="3" name="Content Placeholder 2"/>
          <p:cNvSpPr>
            <a:spLocks noGrp="1"/>
          </p:cNvSpPr>
          <p:nvPr>
            <p:ph idx="1"/>
          </p:nvPr>
        </p:nvSpPr>
        <p:spPr>
          <a:xfrm>
            <a:off x="304800" y="1371600"/>
            <a:ext cx="8610600" cy="4648200"/>
          </a:xfrm>
        </p:spPr>
        <p:txBody>
          <a:bodyPr/>
          <a:lstStyle/>
          <a:p>
            <a:pPr>
              <a:buNone/>
            </a:pPr>
            <a:r>
              <a:rPr lang="en-US" sz="2400" b="1" dirty="0"/>
              <a:t>ICD-10-CM: E09.43-Y, K31.84-Y, T38.0X5A-Y, Z79.52 </a:t>
            </a:r>
          </a:p>
          <a:p>
            <a:pPr>
              <a:buNone/>
            </a:pPr>
            <a:r>
              <a:rPr lang="en-US" sz="2400" b="1" dirty="0"/>
              <a:t>MS-DRG: 074</a:t>
            </a:r>
          </a:p>
          <a:p>
            <a:pPr marL="0" indent="0">
              <a:buNone/>
            </a:pPr>
            <a:r>
              <a:rPr lang="en-US" sz="1800" u="sng" dirty="0"/>
              <a:t>Rationale</a:t>
            </a:r>
            <a:r>
              <a:rPr lang="en-US" sz="1800" dirty="0"/>
              <a:t>: For code E09.43, the Alphabetic Index main term is Diabetes, subterms due to drug or chemical, with gastroparesis. Assign K31.84 for the gastroparesis. There is an instructional note present at K31.84 to code first the underlying disease such as diabetes. Guideline I.B.9 states that when the combination codes lacks necessary specificity in describing the manifestation or complication, an additional code should be used as a secondary code (CMS 2020a). At category E09, there is an instructional note to use additional code for the adverse effect. For code T38.0x5A, access the Table of Drugs and Chemicals entry Steroid, adverse effect. All diagnoses are present on admission. For code Z79.52, the Alphabetic Index main term is Long-term drug therapy, </a:t>
            </a:r>
            <a:r>
              <a:rPr lang="en-US" sz="1800" dirty="0" err="1"/>
              <a:t>subterms</a:t>
            </a:r>
            <a:r>
              <a:rPr lang="en-US" sz="1800" dirty="0"/>
              <a:t> steroid, systemic. Code Z79.52 is exempt from POA assignment.</a:t>
            </a:r>
          </a:p>
          <a:p>
            <a:pPr>
              <a:buNone/>
            </a:pPr>
            <a:endParaRPr lang="en-US" sz="2000" dirty="0"/>
          </a:p>
        </p:txBody>
      </p:sp>
    </p:spTree>
    <p:extLst>
      <p:ext uri="{BB962C8B-B14F-4D97-AF65-F5344CB8AC3E}">
        <p14:creationId xmlns:p14="http://schemas.microsoft.com/office/powerpoint/2010/main" val="34827563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5637" y="701674"/>
            <a:ext cx="8628052" cy="891129"/>
          </a:xfrm>
        </p:spPr>
        <p:txBody>
          <a:bodyPr>
            <a:normAutofit fontScale="90000"/>
          </a:bodyPr>
          <a:lstStyle/>
          <a:p>
            <a:r>
              <a:rPr lang="en-US" dirty="0"/>
              <a:t>Case 4.37 </a:t>
            </a:r>
            <a:r>
              <a:rPr lang="en-US" sz="3200" dirty="0"/>
              <a:t>(Disorders of the Genitourinary System)</a:t>
            </a:r>
            <a:endParaRPr lang="en-US" dirty="0"/>
          </a:p>
        </p:txBody>
      </p:sp>
      <p:sp>
        <p:nvSpPr>
          <p:cNvPr id="3" name="Content Placeholder 2"/>
          <p:cNvSpPr>
            <a:spLocks noGrp="1"/>
          </p:cNvSpPr>
          <p:nvPr>
            <p:ph idx="1"/>
          </p:nvPr>
        </p:nvSpPr>
        <p:spPr>
          <a:xfrm>
            <a:off x="304800" y="1828800"/>
            <a:ext cx="8610600" cy="4114800"/>
          </a:xfrm>
        </p:spPr>
        <p:txBody>
          <a:bodyPr/>
          <a:lstStyle/>
          <a:p>
            <a:pPr marL="0">
              <a:buNone/>
            </a:pPr>
            <a:r>
              <a:rPr lang="en-US" sz="2800" dirty="0"/>
              <a:t>A 56-year-old patient with end-stage renal failure has a bloodstream infection due to the central dialysis catheter. He is admitted for replacement of the catheter. What diagnosis code(s) are assigned?</a:t>
            </a:r>
          </a:p>
          <a:p>
            <a:pPr marL="0">
              <a:buNone/>
            </a:pPr>
            <a:endParaRPr lang="en-US" sz="2800" dirty="0"/>
          </a:p>
          <a:p>
            <a:pPr marL="0">
              <a:buNone/>
            </a:pPr>
            <a:r>
              <a:rPr lang="en-US" sz="2400" dirty="0"/>
              <a:t>ICD-10-CM Code(s) with POA Indicator: ______________________________________________	 </a:t>
            </a:r>
            <a:r>
              <a:rPr lang="en-US" dirty="0"/>
              <a:t>	</a:t>
            </a:r>
          </a:p>
          <a:p>
            <a:endParaRPr lang="en-US" dirty="0"/>
          </a:p>
        </p:txBody>
      </p:sp>
    </p:spTree>
    <p:extLst>
      <p:ext uri="{BB962C8B-B14F-4D97-AF65-F5344CB8AC3E}">
        <p14:creationId xmlns:p14="http://schemas.microsoft.com/office/powerpoint/2010/main" val="24188693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533400"/>
            <a:ext cx="8610600" cy="1143000"/>
          </a:xfrm>
        </p:spPr>
        <p:txBody>
          <a:bodyPr/>
          <a:lstStyle/>
          <a:p>
            <a:r>
              <a:rPr lang="en-US" dirty="0"/>
              <a:t>Case 4.37 Answer and Rationale</a:t>
            </a:r>
          </a:p>
        </p:txBody>
      </p:sp>
      <p:sp>
        <p:nvSpPr>
          <p:cNvPr id="3" name="Content Placeholder 2"/>
          <p:cNvSpPr>
            <a:spLocks noGrp="1"/>
          </p:cNvSpPr>
          <p:nvPr>
            <p:ph idx="1"/>
          </p:nvPr>
        </p:nvSpPr>
        <p:spPr>
          <a:xfrm>
            <a:off x="228600" y="1371600"/>
            <a:ext cx="8610600" cy="4114800"/>
          </a:xfrm>
        </p:spPr>
        <p:txBody>
          <a:bodyPr/>
          <a:lstStyle/>
          <a:p>
            <a:pPr>
              <a:buNone/>
            </a:pPr>
            <a:endParaRPr lang="en-US" sz="2400" b="1" dirty="0"/>
          </a:p>
          <a:p>
            <a:pPr>
              <a:buNone/>
            </a:pPr>
            <a:r>
              <a:rPr lang="en-US" sz="2400" b="1" dirty="0"/>
              <a:t>ICD-10-CM: T80.211A-Y, N18.6-Y, Z99.2</a:t>
            </a:r>
          </a:p>
          <a:p>
            <a:pPr marL="0" indent="0">
              <a:buNone/>
            </a:pPr>
            <a:r>
              <a:rPr lang="en-US" sz="2000" u="sng" dirty="0"/>
              <a:t>Rationale</a:t>
            </a:r>
            <a:r>
              <a:rPr lang="en-US" sz="2000" dirty="0"/>
              <a:t>: For code T80.211A, the Alphabetic Index main term is Infection, subterm catheter-related bloodstream (CRBSI). For code N18.6, the Alphabetic Index main term is Failure, </a:t>
            </a:r>
            <a:r>
              <a:rPr lang="en-US" sz="2000" dirty="0" err="1"/>
              <a:t>subterms</a:t>
            </a:r>
            <a:r>
              <a:rPr lang="en-US" sz="2000" dirty="0"/>
              <a:t> renal, end stage. There is an instructional note at N18.6 directing to use additional code to identify dialysis status. For code Z99.2, the Alphabetic Index main term is State, </a:t>
            </a:r>
            <a:r>
              <a:rPr lang="en-US" sz="2000" dirty="0" err="1"/>
              <a:t>subterm</a:t>
            </a:r>
            <a:r>
              <a:rPr lang="en-US" sz="2000" dirty="0"/>
              <a:t> dialysis. No POA indicator is assigned to Z99.2, as this code is on the POA exempt list. All remaining diagnoses are present on admission.</a:t>
            </a:r>
          </a:p>
          <a:p>
            <a:pPr>
              <a:buNone/>
            </a:pPr>
            <a:endParaRPr lang="en-US" sz="2400" dirty="0"/>
          </a:p>
        </p:txBody>
      </p:sp>
    </p:spTree>
    <p:extLst>
      <p:ext uri="{BB962C8B-B14F-4D97-AF65-F5344CB8AC3E}">
        <p14:creationId xmlns:p14="http://schemas.microsoft.com/office/powerpoint/2010/main" val="347978581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1" y="701674"/>
            <a:ext cx="8815088" cy="891129"/>
          </a:xfrm>
        </p:spPr>
        <p:txBody>
          <a:bodyPr/>
          <a:lstStyle/>
          <a:p>
            <a:r>
              <a:rPr lang="en-US" dirty="0"/>
              <a:t>Case 4.40 </a:t>
            </a:r>
            <a:r>
              <a:rPr lang="en-US" sz="3200" dirty="0"/>
              <a:t>(Infectious Disease)</a:t>
            </a:r>
            <a:endParaRPr lang="en-US" dirty="0"/>
          </a:p>
        </p:txBody>
      </p:sp>
      <p:sp>
        <p:nvSpPr>
          <p:cNvPr id="4" name="Content Placeholder 2"/>
          <p:cNvSpPr>
            <a:spLocks noGrp="1"/>
          </p:cNvSpPr>
          <p:nvPr>
            <p:ph idx="1"/>
          </p:nvPr>
        </p:nvSpPr>
        <p:spPr>
          <a:xfrm>
            <a:off x="228600" y="1447800"/>
            <a:ext cx="8610600" cy="4555836"/>
          </a:xfrm>
        </p:spPr>
        <p:txBody>
          <a:bodyPr>
            <a:normAutofit/>
          </a:bodyPr>
          <a:lstStyle/>
          <a:p>
            <a:pPr marL="0">
              <a:buNone/>
            </a:pPr>
            <a:endParaRPr lang="en-US" sz="2800" dirty="0"/>
          </a:p>
          <a:p>
            <a:pPr marL="0">
              <a:buNone/>
            </a:pPr>
            <a:r>
              <a:rPr lang="en-US" sz="2800" dirty="0"/>
              <a:t>This 25-year-old homeless patient was admitted with difficulty breathing. She has AIDS and is in the 21st</a:t>
            </a:r>
            <a:r>
              <a:rPr lang="en-US" sz="2800" baseline="30000" dirty="0"/>
              <a:t> </a:t>
            </a:r>
            <a:r>
              <a:rPr lang="en-US" sz="2800" dirty="0"/>
              <a:t>week of pregnancy. Workup shows </a:t>
            </a:r>
            <a:r>
              <a:rPr lang="en-US" sz="2800" i="1" dirty="0"/>
              <a:t>Pneumocystis carinii</a:t>
            </a:r>
            <a:r>
              <a:rPr lang="en-US" sz="2800" dirty="0"/>
              <a:t> pneumonia. What codes are assigned in this case? </a:t>
            </a:r>
          </a:p>
          <a:p>
            <a:pPr marL="0">
              <a:buNone/>
            </a:pPr>
            <a:endParaRPr lang="en-US" sz="2800" dirty="0"/>
          </a:p>
          <a:p>
            <a:pPr marL="0">
              <a:buNone/>
            </a:pPr>
            <a:r>
              <a:rPr lang="en-US" sz="2400" dirty="0"/>
              <a:t>ICD-10-CM Code(s) with POA Indicator and MS-DRG:</a:t>
            </a:r>
          </a:p>
          <a:p>
            <a:pPr marL="0">
              <a:buNone/>
            </a:pPr>
            <a:r>
              <a:rPr lang="en-US" sz="2400" dirty="0"/>
              <a:t>_________________________________________</a:t>
            </a:r>
          </a:p>
          <a:p>
            <a:endParaRPr lang="en-US" dirty="0"/>
          </a:p>
        </p:txBody>
      </p:sp>
    </p:spTree>
    <p:extLst>
      <p:ext uri="{BB962C8B-B14F-4D97-AF65-F5344CB8AC3E}">
        <p14:creationId xmlns:p14="http://schemas.microsoft.com/office/powerpoint/2010/main" val="52135347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9384" y="533400"/>
            <a:ext cx="8610600" cy="1143000"/>
          </a:xfrm>
        </p:spPr>
        <p:txBody>
          <a:bodyPr/>
          <a:lstStyle/>
          <a:p>
            <a:r>
              <a:rPr lang="en-US" dirty="0"/>
              <a:t>Case 4.40 Answer and Rationale</a:t>
            </a:r>
          </a:p>
        </p:txBody>
      </p:sp>
      <p:sp>
        <p:nvSpPr>
          <p:cNvPr id="3" name="Content Placeholder 2"/>
          <p:cNvSpPr>
            <a:spLocks noGrp="1"/>
          </p:cNvSpPr>
          <p:nvPr>
            <p:ph idx="1"/>
          </p:nvPr>
        </p:nvSpPr>
        <p:spPr>
          <a:xfrm>
            <a:off x="228600" y="1295400"/>
            <a:ext cx="8610600" cy="4114800"/>
          </a:xfrm>
        </p:spPr>
        <p:txBody>
          <a:bodyPr>
            <a:normAutofit lnSpcReduction="10000"/>
          </a:bodyPr>
          <a:lstStyle/>
          <a:p>
            <a:pPr>
              <a:buNone/>
            </a:pPr>
            <a:endParaRPr lang="en-US" sz="2000" b="1" dirty="0"/>
          </a:p>
          <a:p>
            <a:pPr>
              <a:buNone/>
            </a:pPr>
            <a:r>
              <a:rPr lang="en-US" sz="2000" b="1" dirty="0"/>
              <a:t>ICD-10-CM: O98.712-Y, B20-Y,</a:t>
            </a:r>
            <a:r>
              <a:rPr lang="en-US" sz="2000" dirty="0"/>
              <a:t> </a:t>
            </a:r>
            <a:r>
              <a:rPr lang="en-US" sz="2000" b="1" dirty="0"/>
              <a:t>O99.512-Y, B59-Y, Z3A.21-Y, Z59.0</a:t>
            </a:r>
          </a:p>
          <a:p>
            <a:pPr>
              <a:buNone/>
            </a:pPr>
            <a:r>
              <a:rPr lang="en-US" sz="2000" b="1" dirty="0"/>
              <a:t>MS-DRG: 781</a:t>
            </a:r>
          </a:p>
          <a:p>
            <a:pPr marL="0" lvl="1" indent="0">
              <a:buNone/>
            </a:pPr>
            <a:r>
              <a:rPr lang="en-US" sz="1800" dirty="0"/>
              <a:t>Rationale: In accordance with ICD-10-CM Official Guidelines for Coding and Reporting I.C.15.f., during pregnancy, a patient admitted because of an HIV-related illness should receive a principal diagnosis from subcategory O98.7- , followed by the code(s) for the HIV-related illness (CMS 2020a). For code O98.712, the Alphabetic Index main term is Pregnancy, subterms complicated by, infection, human immunodeficiency. For code B20, the Alphabetic Index main term is Human, subterm immunodeficiency virus disease. The pregnancy is also complicated by the Pneumocystis carinii pneumonia, which meets reporting guidelines for a secondary diagnosis. For code O99.512, the Alphabetic Index main term is Pregnancy, complicated by, pneumonia. For code B59, the Alphabetic Index main term is Pneumocystis carinii pneumonia. For code Z3A.21, the Alphabetic Index main term is Pregnancy, subterms weeks of gestation, 21 weeks. For code Z59.0, the Alphabetic Index main term is Homelessness. All conditions were present on admission except Z59.0, which is exempt.</a:t>
            </a:r>
          </a:p>
          <a:p>
            <a:endParaRPr lang="en-US" sz="2400" dirty="0">
              <a:solidFill>
                <a:srgbClr val="FF0000"/>
              </a:solidFill>
            </a:endParaRPr>
          </a:p>
        </p:txBody>
      </p:sp>
    </p:spTree>
    <p:extLst>
      <p:ext uri="{BB962C8B-B14F-4D97-AF65-F5344CB8AC3E}">
        <p14:creationId xmlns:p14="http://schemas.microsoft.com/office/powerpoint/2010/main" val="61345550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457200"/>
            <a:ext cx="8610600" cy="1143000"/>
          </a:xfrm>
        </p:spPr>
        <p:txBody>
          <a:bodyPr>
            <a:normAutofit/>
          </a:bodyPr>
          <a:lstStyle/>
          <a:p>
            <a:r>
              <a:rPr lang="en-US" dirty="0"/>
              <a:t>Case 4.45 </a:t>
            </a:r>
            <a:r>
              <a:rPr lang="en-US" sz="3200" dirty="0"/>
              <a:t>(Disorders of the Skin and Subcutaneous Tissue)</a:t>
            </a:r>
            <a:endParaRPr lang="en-US" dirty="0"/>
          </a:p>
        </p:txBody>
      </p:sp>
      <p:sp>
        <p:nvSpPr>
          <p:cNvPr id="3" name="Content Placeholder 2"/>
          <p:cNvSpPr>
            <a:spLocks noGrp="1"/>
          </p:cNvSpPr>
          <p:nvPr>
            <p:ph idx="1"/>
          </p:nvPr>
        </p:nvSpPr>
        <p:spPr>
          <a:xfrm>
            <a:off x="304800" y="1600200"/>
            <a:ext cx="8610600" cy="4114800"/>
          </a:xfrm>
        </p:spPr>
        <p:txBody>
          <a:bodyPr/>
          <a:lstStyle/>
          <a:p>
            <a:pPr marL="0">
              <a:buNone/>
            </a:pPr>
            <a:r>
              <a:rPr lang="en-US" sz="2400" dirty="0"/>
              <a:t>This nursing home patient was admitted to the hospital with severe cellulitis in the leg. The cultures grew streptococcus B, and this was documented by the physician as the cause of the cellulitis. Patient was given IV antibiotics. He also has dominant right-sided hemiplegia from an old cerebrovascular accident (CVA) and was found to have a stage 2 decubitus ulcer of the right lower back. What code(s) are assigned? </a:t>
            </a:r>
          </a:p>
          <a:p>
            <a:pPr marL="0">
              <a:buNone/>
            </a:pPr>
            <a:r>
              <a:rPr lang="en-US" sz="2400" dirty="0"/>
              <a:t>ICD-10-CM Code(s) with POA Indicator and MS-DRG:</a:t>
            </a:r>
          </a:p>
          <a:p>
            <a:pPr marL="0">
              <a:buNone/>
            </a:pPr>
            <a:r>
              <a:rPr lang="en-US" sz="2400" dirty="0"/>
              <a:t>_________________________________________</a:t>
            </a:r>
          </a:p>
        </p:txBody>
      </p:sp>
    </p:spTree>
    <p:extLst>
      <p:ext uri="{BB962C8B-B14F-4D97-AF65-F5344CB8AC3E}">
        <p14:creationId xmlns:p14="http://schemas.microsoft.com/office/powerpoint/2010/main" val="67957441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701674"/>
            <a:ext cx="8815089" cy="891129"/>
          </a:xfrm>
        </p:spPr>
        <p:txBody>
          <a:bodyPr>
            <a:normAutofit/>
          </a:bodyPr>
          <a:lstStyle/>
          <a:p>
            <a:r>
              <a:rPr lang="en-US" dirty="0"/>
              <a:t>Case 4.45 Answer and Rationale</a:t>
            </a:r>
          </a:p>
        </p:txBody>
      </p:sp>
      <p:sp>
        <p:nvSpPr>
          <p:cNvPr id="3" name="Content Placeholder 2"/>
          <p:cNvSpPr>
            <a:spLocks noGrp="1"/>
          </p:cNvSpPr>
          <p:nvPr>
            <p:ph idx="1"/>
          </p:nvPr>
        </p:nvSpPr>
        <p:spPr>
          <a:xfrm>
            <a:off x="228600" y="1447799"/>
            <a:ext cx="8610600" cy="4278745"/>
          </a:xfrm>
        </p:spPr>
        <p:txBody>
          <a:bodyPr>
            <a:normAutofit/>
          </a:bodyPr>
          <a:lstStyle/>
          <a:p>
            <a:pPr>
              <a:buNone/>
            </a:pPr>
            <a:endParaRPr lang="en-US" sz="2400" b="1" dirty="0"/>
          </a:p>
          <a:p>
            <a:pPr>
              <a:buNone/>
            </a:pPr>
            <a:r>
              <a:rPr lang="en-US" sz="2400" b="1" dirty="0"/>
              <a:t>ICD-10-CM: L03.116-Y, L89.132-Y, I69.351, B95.1-Y</a:t>
            </a:r>
          </a:p>
          <a:p>
            <a:pPr>
              <a:buNone/>
            </a:pPr>
            <a:r>
              <a:rPr lang="en-US" sz="2400" b="1" dirty="0"/>
              <a:t>MS-DRG: 603</a:t>
            </a:r>
          </a:p>
          <a:p>
            <a:pPr marL="0" indent="0">
              <a:buNone/>
            </a:pPr>
            <a:r>
              <a:rPr lang="en-US" sz="2000" u="sng" dirty="0"/>
              <a:t>Rationale</a:t>
            </a:r>
            <a:r>
              <a:rPr lang="en-US" sz="2000" dirty="0"/>
              <a:t>: For code L03.116, the Alphabetic Index main term is Cellulitis, subterm lower limb. For code L89.132, the Alphabetic Index main term is Ulcer, subterm decubitus—see Ulcer, pressure, by site; Ulcer, pressure, buttock. The Tabular List is consulted to assign additional characters that designate laterality and stage. For code I69.351, the Alphabetic Index main term is Hemiplegia, subterms following, cerebrovascular disease, cerebral infarction. The Tabular list is consulted to assign additional characters for laterality and dominance. For code B95.1, the Alphabetic Index main term is Streptococcus, subterms group, B, as cause of disease classified elsewhere. Code I69.351 is POA exempt. All other conditions were present on admission. </a:t>
            </a:r>
          </a:p>
          <a:p>
            <a:pPr>
              <a:buNone/>
            </a:pPr>
            <a:endParaRPr lang="en-US" sz="2000" dirty="0"/>
          </a:p>
          <a:p>
            <a:endParaRPr lang="en-US" sz="2400" dirty="0"/>
          </a:p>
        </p:txBody>
      </p:sp>
    </p:spTree>
    <p:extLst>
      <p:ext uri="{BB962C8B-B14F-4D97-AF65-F5344CB8AC3E}">
        <p14:creationId xmlns:p14="http://schemas.microsoft.com/office/powerpoint/2010/main" val="93642944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701674"/>
            <a:ext cx="8815089" cy="891129"/>
          </a:xfrm>
        </p:spPr>
        <p:txBody>
          <a:bodyPr>
            <a:normAutofit/>
          </a:bodyPr>
          <a:lstStyle/>
          <a:p>
            <a:r>
              <a:rPr lang="en-US" dirty="0"/>
              <a:t>Case 4.51 </a:t>
            </a:r>
            <a:r>
              <a:rPr lang="en-US" sz="3200" dirty="0"/>
              <a:t>(Behavioral Health Conditions)</a:t>
            </a:r>
            <a:endParaRPr lang="en-US" dirty="0"/>
          </a:p>
        </p:txBody>
      </p:sp>
      <p:sp>
        <p:nvSpPr>
          <p:cNvPr id="4" name="Content Placeholder 2"/>
          <p:cNvSpPr>
            <a:spLocks noGrp="1"/>
          </p:cNvSpPr>
          <p:nvPr>
            <p:ph idx="1"/>
          </p:nvPr>
        </p:nvSpPr>
        <p:spPr>
          <a:xfrm>
            <a:off x="228600" y="1600200"/>
            <a:ext cx="8610600" cy="4114800"/>
          </a:xfrm>
        </p:spPr>
        <p:txBody>
          <a:bodyPr>
            <a:normAutofit lnSpcReduction="10000"/>
          </a:bodyPr>
          <a:lstStyle/>
          <a:p>
            <a:pPr marL="0">
              <a:buNone/>
            </a:pPr>
            <a:r>
              <a:rPr lang="en-US" sz="2800" dirty="0"/>
              <a:t>The patient was brought to the ED and then admitted because of acute alcohol inebriation. The discharge diagnosis is acute and chronic alcoholism, continuous. The patient also has a history of hypertension, for which he is currently taking medication for. The patient also suffers from a sleep disorder associated with opioid use.  What codes are assigned?</a:t>
            </a:r>
          </a:p>
          <a:p>
            <a:pPr marL="0">
              <a:buNone/>
            </a:pPr>
            <a:endParaRPr lang="en-US" sz="2800" dirty="0"/>
          </a:p>
          <a:p>
            <a:pPr marL="0">
              <a:buNone/>
            </a:pPr>
            <a:r>
              <a:rPr lang="en-US" sz="2400" dirty="0"/>
              <a:t>ICD-10-CM Code(s) with POA Indicator and MS-DRG:</a:t>
            </a:r>
          </a:p>
          <a:p>
            <a:pPr marL="0">
              <a:buNone/>
            </a:pPr>
            <a:r>
              <a:rPr lang="en-US" sz="2400" dirty="0"/>
              <a:t>__________________________________________</a:t>
            </a:r>
          </a:p>
          <a:p>
            <a:endParaRPr lang="en-US" dirty="0"/>
          </a:p>
        </p:txBody>
      </p:sp>
    </p:spTree>
    <p:extLst>
      <p:ext uri="{BB962C8B-B14F-4D97-AF65-F5344CB8AC3E}">
        <p14:creationId xmlns:p14="http://schemas.microsoft.com/office/powerpoint/2010/main" val="15511609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2"/>
          <p:cNvSpPr>
            <a:spLocks noGrp="1" noChangeArrowheads="1"/>
          </p:cNvSpPr>
          <p:nvPr>
            <p:ph type="title"/>
          </p:nvPr>
        </p:nvSpPr>
        <p:spPr>
          <a:xfrm>
            <a:off x="304800" y="457200"/>
            <a:ext cx="8610600" cy="1143000"/>
          </a:xfrm>
        </p:spPr>
        <p:txBody>
          <a:bodyPr/>
          <a:lstStyle/>
          <a:p>
            <a:r>
              <a:rPr lang="en-US" dirty="0"/>
              <a:t>Chapter 4 Overview</a:t>
            </a:r>
          </a:p>
        </p:txBody>
      </p:sp>
      <p:sp>
        <p:nvSpPr>
          <p:cNvPr id="151555" name="Rectangle 3"/>
          <p:cNvSpPr>
            <a:spLocks noGrp="1" noChangeArrowheads="1"/>
          </p:cNvSpPr>
          <p:nvPr>
            <p:ph idx="1"/>
          </p:nvPr>
        </p:nvSpPr>
        <p:spPr>
          <a:xfrm>
            <a:off x="304800" y="1219200"/>
            <a:ext cx="8610600" cy="4648200"/>
          </a:xfrm>
        </p:spPr>
        <p:txBody>
          <a:bodyPr/>
          <a:lstStyle/>
          <a:p>
            <a:endParaRPr lang="en-US" sz="2800" dirty="0"/>
          </a:p>
          <a:p>
            <a:r>
              <a:rPr lang="en-US" sz="2800" dirty="0"/>
              <a:t>The exercises in this chapter are designed to practice applying ICD-10-CM and ICD-10-PCS coding guidelines and to provide practice in assigning ICD-10-CM/PCS codes to inpatient cases. </a:t>
            </a:r>
          </a:p>
          <a:p>
            <a:r>
              <a:rPr lang="en-US" sz="2800" dirty="0"/>
              <a:t>Because ICD-10-CM and ICD-10-PCS index diagnoses and procedures in many different ways, the rationale for the selection of a particular code may be different from the approach that you use. </a:t>
            </a:r>
          </a:p>
          <a:p>
            <a:pPr>
              <a:buNone/>
            </a:pPr>
            <a:endParaRPr lang="en-US" dirty="0"/>
          </a:p>
        </p:txBody>
      </p:sp>
    </p:spTree>
    <p:extLst>
      <p:ext uri="{BB962C8B-B14F-4D97-AF65-F5344CB8AC3E}">
        <p14:creationId xmlns:p14="http://schemas.microsoft.com/office/powerpoint/2010/main" val="362195772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1" y="701674"/>
            <a:ext cx="8738888" cy="891129"/>
          </a:xfrm>
        </p:spPr>
        <p:txBody>
          <a:bodyPr>
            <a:normAutofit/>
          </a:bodyPr>
          <a:lstStyle/>
          <a:p>
            <a:r>
              <a:rPr lang="en-US" dirty="0"/>
              <a:t>Case 4.51 Answer and Rationale</a:t>
            </a:r>
          </a:p>
        </p:txBody>
      </p:sp>
      <p:sp>
        <p:nvSpPr>
          <p:cNvPr id="3" name="Content Placeholder 2"/>
          <p:cNvSpPr>
            <a:spLocks noGrp="1"/>
          </p:cNvSpPr>
          <p:nvPr>
            <p:ph idx="1"/>
          </p:nvPr>
        </p:nvSpPr>
        <p:spPr>
          <a:xfrm>
            <a:off x="304800" y="1524000"/>
            <a:ext cx="8610600" cy="4114800"/>
          </a:xfrm>
        </p:spPr>
        <p:txBody>
          <a:bodyPr/>
          <a:lstStyle/>
          <a:p>
            <a:pPr>
              <a:buNone/>
            </a:pPr>
            <a:endParaRPr lang="en-US" sz="2400" b="1" dirty="0"/>
          </a:p>
          <a:p>
            <a:pPr>
              <a:buNone/>
            </a:pPr>
            <a:r>
              <a:rPr lang="en-US" sz="2400" b="1" dirty="0"/>
              <a:t>ICD-10-CM: F10.229-Y, I10-Y, F11.982-Y</a:t>
            </a:r>
          </a:p>
          <a:p>
            <a:pPr>
              <a:buNone/>
            </a:pPr>
            <a:r>
              <a:rPr lang="en-US" sz="2400" b="1" dirty="0"/>
              <a:t>MS-DRG: 897</a:t>
            </a:r>
          </a:p>
          <a:p>
            <a:pPr marL="0" lvl="1" indent="0">
              <a:buNone/>
            </a:pPr>
            <a:r>
              <a:rPr lang="en-US" sz="2000" u="sng" dirty="0"/>
              <a:t>Rationale</a:t>
            </a:r>
            <a:r>
              <a:rPr lang="en-US" sz="2000" dirty="0"/>
              <a:t>: The Alphabetic Index main term is Alcohol, </a:t>
            </a:r>
            <a:r>
              <a:rPr lang="en-US" sz="2000" dirty="0" err="1"/>
              <a:t>subterms</a:t>
            </a:r>
            <a:r>
              <a:rPr lang="en-US" sz="2000" dirty="0"/>
              <a:t> intoxication, with, dependence. For code I10, the Alphabetic Index main term is Hypertension. For code F11.982 the Alphabetic index main term is Use, subterms opioid, with, disorder, sleep.</a:t>
            </a:r>
          </a:p>
          <a:p>
            <a:endParaRPr lang="en-US" sz="2800" dirty="0"/>
          </a:p>
        </p:txBody>
      </p:sp>
    </p:spTree>
    <p:extLst>
      <p:ext uri="{BB962C8B-B14F-4D97-AF65-F5344CB8AC3E}">
        <p14:creationId xmlns:p14="http://schemas.microsoft.com/office/powerpoint/2010/main" val="256614264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1" y="701674"/>
            <a:ext cx="8586488" cy="891129"/>
          </a:xfrm>
        </p:spPr>
        <p:txBody>
          <a:bodyPr>
            <a:normAutofit/>
          </a:bodyPr>
          <a:lstStyle/>
          <a:p>
            <a:r>
              <a:rPr lang="en-US" dirty="0"/>
              <a:t>Case 4.54 </a:t>
            </a:r>
            <a:r>
              <a:rPr lang="en-US" sz="2800" dirty="0"/>
              <a:t>(Disorders of the Musculoskeletal System and Connective Tissue)</a:t>
            </a:r>
            <a:endParaRPr lang="en-US" dirty="0"/>
          </a:p>
        </p:txBody>
      </p:sp>
      <p:sp>
        <p:nvSpPr>
          <p:cNvPr id="4" name="Content Placeholder 2"/>
          <p:cNvSpPr>
            <a:spLocks noGrp="1"/>
          </p:cNvSpPr>
          <p:nvPr>
            <p:ph idx="1"/>
          </p:nvPr>
        </p:nvSpPr>
        <p:spPr/>
        <p:txBody>
          <a:bodyPr/>
          <a:lstStyle/>
          <a:p>
            <a:pPr marL="0">
              <a:buNone/>
            </a:pPr>
            <a:r>
              <a:rPr lang="en-US" sz="2400" dirty="0"/>
              <a:t>A patient is admitted with an infected right partial hip prosthesis. The prosthesis was removed, and the patient underwent a total hip titanium-polyethylene arthroplasty. What are the correct code assignments?</a:t>
            </a:r>
          </a:p>
          <a:p>
            <a:pPr marL="0">
              <a:buNone/>
            </a:pPr>
            <a:endParaRPr lang="en-US" sz="2400" dirty="0"/>
          </a:p>
          <a:p>
            <a:pPr marL="0">
              <a:buNone/>
            </a:pPr>
            <a:r>
              <a:rPr lang="en-US" sz="2000" dirty="0"/>
              <a:t>ICD-10-CM Code(s) with POA Indicator and MS-DRG: ___________________________________________</a:t>
            </a:r>
          </a:p>
          <a:p>
            <a:pPr marL="0">
              <a:buNone/>
            </a:pPr>
            <a:r>
              <a:rPr lang="en-US" sz="2000" dirty="0"/>
              <a:t>ICD-10-PCS Code(s): ______________________________</a:t>
            </a:r>
          </a:p>
          <a:p>
            <a:endParaRPr lang="en-US" sz="2800" dirty="0"/>
          </a:p>
        </p:txBody>
      </p:sp>
    </p:spTree>
    <p:extLst>
      <p:ext uri="{BB962C8B-B14F-4D97-AF65-F5344CB8AC3E}">
        <p14:creationId xmlns:p14="http://schemas.microsoft.com/office/powerpoint/2010/main" val="251226804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1" y="701674"/>
            <a:ext cx="8738888" cy="891129"/>
          </a:xfrm>
        </p:spPr>
        <p:txBody>
          <a:bodyPr>
            <a:normAutofit/>
          </a:bodyPr>
          <a:lstStyle/>
          <a:p>
            <a:r>
              <a:rPr lang="en-US" dirty="0"/>
              <a:t>Case 4.54 Answer and Rationale</a:t>
            </a:r>
          </a:p>
        </p:txBody>
      </p:sp>
      <p:sp>
        <p:nvSpPr>
          <p:cNvPr id="3" name="Content Placeholder 2"/>
          <p:cNvSpPr>
            <a:spLocks noGrp="1"/>
          </p:cNvSpPr>
          <p:nvPr>
            <p:ph idx="1"/>
          </p:nvPr>
        </p:nvSpPr>
        <p:spPr>
          <a:xfrm>
            <a:off x="304800" y="1447799"/>
            <a:ext cx="8610600" cy="4675910"/>
          </a:xfrm>
        </p:spPr>
        <p:txBody>
          <a:bodyPr>
            <a:normAutofit lnSpcReduction="10000"/>
          </a:bodyPr>
          <a:lstStyle/>
          <a:p>
            <a:pPr>
              <a:buNone/>
            </a:pPr>
            <a:r>
              <a:rPr lang="en-US" sz="2400" b="1" dirty="0"/>
              <a:t>ICD-10-CM: T84.51XA-Y</a:t>
            </a:r>
          </a:p>
          <a:p>
            <a:pPr>
              <a:buNone/>
            </a:pPr>
            <a:r>
              <a:rPr lang="en-US" sz="2400" b="1" dirty="0"/>
              <a:t>MS-DRG: 468</a:t>
            </a:r>
          </a:p>
          <a:p>
            <a:pPr marL="0" indent="0">
              <a:buNone/>
            </a:pPr>
            <a:r>
              <a:rPr lang="en-US" sz="2000" u="sng" dirty="0"/>
              <a:t>Rationale</a:t>
            </a:r>
            <a:r>
              <a:rPr lang="en-US" sz="2000" dirty="0"/>
              <a:t>: For code T84.51XA, the Alphabetic Index main term is Complication, subterms joint prosthesis, infection or inflammation, hip.</a:t>
            </a:r>
          </a:p>
          <a:p>
            <a:pPr marL="0" indent="0">
              <a:buNone/>
            </a:pPr>
            <a:endParaRPr lang="en-US" sz="2000" b="1" dirty="0"/>
          </a:p>
          <a:p>
            <a:pPr>
              <a:buNone/>
            </a:pPr>
            <a:r>
              <a:rPr lang="en-US" sz="2400" b="1" dirty="0"/>
              <a:t>ICD-10-PCS: 0SR902Z, 0SP90JZ</a:t>
            </a:r>
          </a:p>
          <a:p>
            <a:pPr marL="0" indent="0">
              <a:buNone/>
            </a:pPr>
            <a:r>
              <a:rPr lang="en-US" sz="2000" u="sng" dirty="0"/>
              <a:t>Rationale</a:t>
            </a:r>
            <a:r>
              <a:rPr lang="en-US" sz="2000" dirty="0"/>
              <a:t>: For code 0SR902Z the Alphabetic Index main term is Replacement, subterms joint, hip, right. The Table is consulted to assign approach value “0” for open, device value “2” for synthetic substitute, metal on polyethylene, and qualifier “Z” for no qualifier. An additional code is assigned using the root operation, Removal, to capture the removal of existing device. For code 0SP90JZ, the Alphabetic Index main term is Removal of device from, </a:t>
            </a:r>
            <a:r>
              <a:rPr lang="en-US" sz="2000" dirty="0" err="1"/>
              <a:t>subterms</a:t>
            </a:r>
            <a:r>
              <a:rPr lang="en-US" sz="2000" dirty="0"/>
              <a:t> joint, hip, right. The Table is consulted to assign approach value “0” for open, and device value “J” for synthetic substitute.</a:t>
            </a:r>
          </a:p>
          <a:p>
            <a:endParaRPr lang="en-US" sz="2400" dirty="0"/>
          </a:p>
        </p:txBody>
      </p:sp>
    </p:spTree>
    <p:extLst>
      <p:ext uri="{BB962C8B-B14F-4D97-AF65-F5344CB8AC3E}">
        <p14:creationId xmlns:p14="http://schemas.microsoft.com/office/powerpoint/2010/main" val="343676351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1" y="701674"/>
            <a:ext cx="8738888" cy="891129"/>
          </a:xfrm>
        </p:spPr>
        <p:txBody>
          <a:bodyPr/>
          <a:lstStyle/>
          <a:p>
            <a:r>
              <a:rPr lang="en-US" dirty="0"/>
              <a:t>Case 4.66 </a:t>
            </a:r>
            <a:r>
              <a:rPr lang="en-US" sz="3200" dirty="0"/>
              <a:t>(Neoplasms)</a:t>
            </a:r>
            <a:endParaRPr lang="en-US" dirty="0"/>
          </a:p>
        </p:txBody>
      </p:sp>
      <p:sp>
        <p:nvSpPr>
          <p:cNvPr id="4" name="Content Placeholder 2"/>
          <p:cNvSpPr>
            <a:spLocks noGrp="1"/>
          </p:cNvSpPr>
          <p:nvPr>
            <p:ph idx="1"/>
          </p:nvPr>
        </p:nvSpPr>
        <p:spPr>
          <a:xfrm>
            <a:off x="304800" y="1524000"/>
            <a:ext cx="8610600" cy="4114800"/>
          </a:xfrm>
        </p:spPr>
        <p:txBody>
          <a:bodyPr>
            <a:normAutofit/>
          </a:bodyPr>
          <a:lstStyle/>
          <a:p>
            <a:pPr marL="0">
              <a:buNone/>
            </a:pPr>
            <a:r>
              <a:rPr lang="en-US" sz="2400" dirty="0"/>
              <a:t>This patient was admitted with a large pelvic mass and underwent an exploratory laparotomy. Pathology confirmed carcinoma of the left ovary with extensive metastasis to the omentum. A total greater omentectomy, excision of left ovarian mass, and radical abdominal hysterectomy were performed, which in this case included removal of the uterus and upper vagina. Bilateral salpingo-oophorectomy was also performed. What codes are assigned?</a:t>
            </a:r>
          </a:p>
          <a:p>
            <a:pPr marL="0">
              <a:buNone/>
            </a:pPr>
            <a:endParaRPr lang="en-US" sz="2400" dirty="0"/>
          </a:p>
          <a:p>
            <a:pPr marL="0">
              <a:buNone/>
            </a:pPr>
            <a:r>
              <a:rPr lang="en-US" sz="2000" dirty="0"/>
              <a:t>ICD-10-CM Code(s) with POA Indicator and MS-DRG: ____________________________________________</a:t>
            </a:r>
            <a:endParaRPr lang="en-US" sz="2400" dirty="0"/>
          </a:p>
          <a:p>
            <a:pPr marL="0">
              <a:buNone/>
            </a:pPr>
            <a:r>
              <a:rPr lang="en-US" sz="2000" dirty="0"/>
              <a:t>ICD-10-PCS Code(s): __________________________________________</a:t>
            </a:r>
          </a:p>
          <a:p>
            <a:endParaRPr lang="en-US" sz="2400" dirty="0"/>
          </a:p>
        </p:txBody>
      </p:sp>
    </p:spTree>
    <p:extLst>
      <p:ext uri="{BB962C8B-B14F-4D97-AF65-F5344CB8AC3E}">
        <p14:creationId xmlns:p14="http://schemas.microsoft.com/office/powerpoint/2010/main" val="328795656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1" y="701674"/>
            <a:ext cx="8662688" cy="891129"/>
          </a:xfrm>
        </p:spPr>
        <p:txBody>
          <a:bodyPr>
            <a:normAutofit/>
          </a:bodyPr>
          <a:lstStyle/>
          <a:p>
            <a:r>
              <a:rPr lang="en-US" dirty="0"/>
              <a:t>Case 4.66 Answer and Rationale</a:t>
            </a:r>
          </a:p>
        </p:txBody>
      </p:sp>
      <p:sp>
        <p:nvSpPr>
          <p:cNvPr id="3" name="Content Placeholder 2"/>
          <p:cNvSpPr>
            <a:spLocks noGrp="1"/>
          </p:cNvSpPr>
          <p:nvPr>
            <p:ph idx="1"/>
          </p:nvPr>
        </p:nvSpPr>
        <p:spPr>
          <a:xfrm>
            <a:off x="381000" y="1447800"/>
            <a:ext cx="8610600" cy="4114800"/>
          </a:xfrm>
        </p:spPr>
        <p:txBody>
          <a:bodyPr>
            <a:normAutofit fontScale="92500" lnSpcReduction="10000"/>
          </a:bodyPr>
          <a:lstStyle/>
          <a:p>
            <a:pPr>
              <a:buNone/>
            </a:pPr>
            <a:endParaRPr lang="en-US" sz="2000" b="1" dirty="0"/>
          </a:p>
          <a:p>
            <a:pPr>
              <a:buNone/>
            </a:pPr>
            <a:r>
              <a:rPr lang="en-US" sz="2000" b="1" dirty="0"/>
              <a:t>ICD-10-CM: C56.2-Y, C78.6-Y</a:t>
            </a:r>
          </a:p>
          <a:p>
            <a:pPr>
              <a:buNone/>
            </a:pPr>
            <a:r>
              <a:rPr lang="en-US" sz="2000" b="1" dirty="0"/>
              <a:t>MS-DRG: 737</a:t>
            </a:r>
          </a:p>
          <a:p>
            <a:pPr marL="0" indent="0">
              <a:buNone/>
            </a:pPr>
            <a:r>
              <a:rPr lang="en-US" sz="1800" u="sng" dirty="0"/>
              <a:t>Rationale</a:t>
            </a:r>
            <a:r>
              <a:rPr lang="en-US" sz="1800" dirty="0"/>
              <a:t>: For code C56.2, the Table of </a:t>
            </a:r>
            <a:r>
              <a:rPr lang="en-US" sz="1800" dirty="0" err="1"/>
              <a:t>Neoplasms</a:t>
            </a:r>
            <a:r>
              <a:rPr lang="en-US" sz="1800" dirty="0"/>
              <a:t> main term is ovary, column, malignant primary. For code C78.6, the Table of </a:t>
            </a:r>
            <a:r>
              <a:rPr lang="en-US" sz="1800" dirty="0" err="1"/>
              <a:t>Neoplasms</a:t>
            </a:r>
            <a:r>
              <a:rPr lang="en-US" sz="1800" dirty="0"/>
              <a:t> main term is omentum, column, malignant secondary.</a:t>
            </a:r>
          </a:p>
          <a:p>
            <a:pPr>
              <a:buNone/>
            </a:pPr>
            <a:endParaRPr lang="en-US" sz="1800" dirty="0"/>
          </a:p>
          <a:p>
            <a:pPr marL="0" indent="0">
              <a:buNone/>
            </a:pPr>
            <a:r>
              <a:rPr lang="en-US" sz="2000" b="1" dirty="0"/>
              <a:t>ICD-10-PCS: 0DTS0ZZ, 0UT90ZZ, 0UTC0ZZ, 0UBG0ZZ, 0UT20ZZ, 0UT70ZZ</a:t>
            </a:r>
          </a:p>
          <a:p>
            <a:pPr marL="0" indent="0">
              <a:buNone/>
            </a:pPr>
            <a:r>
              <a:rPr lang="en-US" sz="1800" u="sng" dirty="0"/>
              <a:t>Rationale</a:t>
            </a:r>
            <a:r>
              <a:rPr lang="en-US" sz="1800" dirty="0"/>
              <a:t>: For code 0DTS0ZZ, the Alphabetic Index main term is Resection, subterms omentum, greater. For code 0UT90ZZ, the Alphabetic Index main term is Resection, </a:t>
            </a:r>
            <a:r>
              <a:rPr lang="en-US" sz="1800" dirty="0" err="1"/>
              <a:t>subterm</a:t>
            </a:r>
            <a:r>
              <a:rPr lang="en-US" sz="1800" dirty="0"/>
              <a:t> uterus. For code 0UTC0ZZ, the Alphabetic Index main term is Resection, </a:t>
            </a:r>
            <a:r>
              <a:rPr lang="en-US" sz="1800" dirty="0" err="1"/>
              <a:t>subterm</a:t>
            </a:r>
            <a:r>
              <a:rPr lang="en-US" sz="1800" dirty="0"/>
              <a:t> cervix. For code 0UBG0ZZ, only part of the vagina was removed so the root operation is Excision. For code 0UT20ZZ, the Alphabetic Index main term is Resection, </a:t>
            </a:r>
            <a:r>
              <a:rPr lang="en-US" sz="1800" dirty="0" err="1"/>
              <a:t>subterms</a:t>
            </a:r>
            <a:r>
              <a:rPr lang="en-US" sz="1800" dirty="0"/>
              <a:t> ovary, bilateral. For code 0UT70ZZ, the Alphabetic Index main term is Resection, </a:t>
            </a:r>
            <a:r>
              <a:rPr lang="en-US" sz="1800" dirty="0" err="1"/>
              <a:t>subterm</a:t>
            </a:r>
            <a:r>
              <a:rPr lang="en-US" sz="1800" dirty="0"/>
              <a:t> fallopian tubes, bilateral. Refer to Coding Guideline B3.2a regarding assignment of multiple procedure codes (CMS 2020b).</a:t>
            </a:r>
            <a:r>
              <a:rPr lang="en-US" sz="1800" cap="all" dirty="0"/>
              <a:t> </a:t>
            </a:r>
            <a:endParaRPr lang="en-US" sz="1800" dirty="0"/>
          </a:p>
          <a:p>
            <a:pPr lvl="1">
              <a:buNone/>
            </a:pPr>
            <a:endParaRPr lang="en-US" sz="1800" dirty="0"/>
          </a:p>
        </p:txBody>
      </p:sp>
    </p:spTree>
    <p:extLst>
      <p:ext uri="{BB962C8B-B14F-4D97-AF65-F5344CB8AC3E}">
        <p14:creationId xmlns:p14="http://schemas.microsoft.com/office/powerpoint/2010/main" val="61279264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1" y="701674"/>
            <a:ext cx="8586488" cy="891129"/>
          </a:xfrm>
        </p:spPr>
        <p:txBody>
          <a:bodyPr>
            <a:normAutofit fontScale="90000"/>
          </a:bodyPr>
          <a:lstStyle/>
          <a:p>
            <a:r>
              <a:rPr lang="en-US" dirty="0"/>
              <a:t>Case 4.71 </a:t>
            </a:r>
            <a:r>
              <a:rPr lang="en-US" sz="3200" dirty="0"/>
              <a:t>(Disorders of the Nervous System and Sense Organs)</a:t>
            </a:r>
            <a:endParaRPr lang="en-US" dirty="0"/>
          </a:p>
        </p:txBody>
      </p:sp>
      <p:sp>
        <p:nvSpPr>
          <p:cNvPr id="4" name="Content Placeholder 2"/>
          <p:cNvSpPr>
            <a:spLocks noGrp="1"/>
          </p:cNvSpPr>
          <p:nvPr>
            <p:ph idx="1"/>
          </p:nvPr>
        </p:nvSpPr>
        <p:spPr>
          <a:xfrm>
            <a:off x="457200" y="1712258"/>
            <a:ext cx="8229600" cy="4312023"/>
          </a:xfrm>
        </p:spPr>
        <p:txBody>
          <a:bodyPr>
            <a:normAutofit/>
          </a:bodyPr>
          <a:lstStyle/>
          <a:p>
            <a:pPr marL="0">
              <a:buNone/>
            </a:pPr>
            <a:r>
              <a:rPr lang="en-US" sz="2400" dirty="0"/>
              <a:t>This patient was admitted when MRI revealed cerebral aneurysm. After admission, a cerebral angiogram was performed using fluoroscopy and low osmolar contrast. This revealed a </a:t>
            </a:r>
            <a:r>
              <a:rPr lang="en-US" sz="2400" dirty="0" err="1"/>
              <a:t>nonruptured</a:t>
            </a:r>
            <a:r>
              <a:rPr lang="en-US" sz="2400" dirty="0"/>
              <a:t> arteriosclerotic aneurysm of the left anterior cerebral artery. Later that day, the patient was taken to the operating room and underwent clipping of the anterior cerebral artery aneurysm via craniotomy.  What codes are assigned? </a:t>
            </a:r>
          </a:p>
          <a:p>
            <a:pPr marL="0">
              <a:buNone/>
            </a:pPr>
            <a:r>
              <a:rPr lang="en-US" sz="2000" dirty="0"/>
              <a:t>ICD-10-CM Code(s) with POA Indicator and MS-DRG:</a:t>
            </a:r>
          </a:p>
          <a:p>
            <a:pPr marL="0">
              <a:buNone/>
            </a:pPr>
            <a:r>
              <a:rPr lang="en-US" sz="2000" dirty="0"/>
              <a:t>______________________________________________</a:t>
            </a:r>
          </a:p>
          <a:p>
            <a:pPr marL="0">
              <a:buNone/>
            </a:pPr>
            <a:r>
              <a:rPr lang="en-US" sz="2000" dirty="0"/>
              <a:t>ICD-10-PCS Code(s): </a:t>
            </a:r>
          </a:p>
          <a:p>
            <a:pPr marL="0">
              <a:buNone/>
            </a:pPr>
            <a:r>
              <a:rPr lang="en-US" sz="2000" dirty="0"/>
              <a:t>__________________________________________</a:t>
            </a:r>
          </a:p>
          <a:p>
            <a:endParaRPr lang="en-US" sz="2400" dirty="0"/>
          </a:p>
        </p:txBody>
      </p:sp>
    </p:spTree>
    <p:extLst>
      <p:ext uri="{BB962C8B-B14F-4D97-AF65-F5344CB8AC3E}">
        <p14:creationId xmlns:p14="http://schemas.microsoft.com/office/powerpoint/2010/main" val="166874713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buNone/>
            </a:pPr>
            <a:r>
              <a:rPr lang="en-US" sz="2400" b="1" dirty="0"/>
              <a:t>ICD-10-CM: I67.1-Y</a:t>
            </a:r>
          </a:p>
          <a:p>
            <a:pPr>
              <a:buNone/>
            </a:pPr>
            <a:r>
              <a:rPr lang="en-US" sz="2400" b="1" dirty="0"/>
              <a:t>MS-DRG: 027</a:t>
            </a:r>
          </a:p>
          <a:p>
            <a:pPr marL="0" indent="0">
              <a:buNone/>
            </a:pPr>
            <a:r>
              <a:rPr lang="en-US" sz="2000" u="sng" dirty="0"/>
              <a:t>Rationale</a:t>
            </a:r>
            <a:r>
              <a:rPr lang="en-US" sz="2000" dirty="0"/>
              <a:t>: If the aneurysm was ruptured, then a code from category I60 would be assigned, but  in this case the documentation states that it is </a:t>
            </a:r>
            <a:r>
              <a:rPr lang="en-US" sz="2000" dirty="0" err="1"/>
              <a:t>nonruptured</a:t>
            </a:r>
            <a:r>
              <a:rPr lang="en-US" sz="2000" dirty="0"/>
              <a:t>. The Alphabetic Index main term is Aneurysm, subterms arteriosclerotic, cerebral. </a:t>
            </a:r>
          </a:p>
          <a:p>
            <a:pPr marL="0" indent="0">
              <a:buNone/>
            </a:pPr>
            <a:endParaRPr lang="en-US" sz="2000" dirty="0"/>
          </a:p>
          <a:p>
            <a:pPr marL="0" indent="0">
              <a:buNone/>
            </a:pPr>
            <a:endParaRPr lang="en-US" sz="2000" dirty="0"/>
          </a:p>
          <a:p>
            <a:pPr>
              <a:buNone/>
            </a:pPr>
            <a:endParaRPr lang="en-US" sz="2000" dirty="0"/>
          </a:p>
          <a:p>
            <a:pPr>
              <a:buNone/>
            </a:pPr>
            <a:r>
              <a:rPr lang="en-US" sz="2000" dirty="0"/>
              <a:t>(continued)</a:t>
            </a:r>
          </a:p>
        </p:txBody>
      </p:sp>
      <p:sp>
        <p:nvSpPr>
          <p:cNvPr id="4" name="Title 1"/>
          <p:cNvSpPr>
            <a:spLocks noGrp="1"/>
          </p:cNvSpPr>
          <p:nvPr>
            <p:ph type="title"/>
          </p:nvPr>
        </p:nvSpPr>
        <p:spPr>
          <a:xfrm>
            <a:off x="457201" y="701674"/>
            <a:ext cx="8586488" cy="891129"/>
          </a:xfrm>
        </p:spPr>
        <p:txBody>
          <a:bodyPr>
            <a:normAutofit/>
          </a:bodyPr>
          <a:lstStyle/>
          <a:p>
            <a:r>
              <a:rPr lang="en-US" dirty="0"/>
              <a:t>Case 4.71 Answer and Rationale</a:t>
            </a:r>
          </a:p>
        </p:txBody>
      </p:sp>
    </p:spTree>
    <p:extLst>
      <p:ext uri="{BB962C8B-B14F-4D97-AF65-F5344CB8AC3E}">
        <p14:creationId xmlns:p14="http://schemas.microsoft.com/office/powerpoint/2010/main" val="113043405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1" y="701674"/>
            <a:ext cx="8738888" cy="891129"/>
          </a:xfrm>
        </p:spPr>
        <p:txBody>
          <a:bodyPr>
            <a:normAutofit/>
          </a:bodyPr>
          <a:lstStyle/>
          <a:p>
            <a:r>
              <a:rPr lang="en-US" dirty="0"/>
              <a:t>Case 4.71 Answer and Rationale </a:t>
            </a:r>
            <a:r>
              <a:rPr lang="en-US" i="1" dirty="0"/>
              <a:t>(continued)</a:t>
            </a:r>
          </a:p>
        </p:txBody>
      </p:sp>
      <p:sp>
        <p:nvSpPr>
          <p:cNvPr id="3" name="Content Placeholder 2"/>
          <p:cNvSpPr>
            <a:spLocks noGrp="1"/>
          </p:cNvSpPr>
          <p:nvPr>
            <p:ph idx="1"/>
          </p:nvPr>
        </p:nvSpPr>
        <p:spPr>
          <a:xfrm>
            <a:off x="304800" y="1828800"/>
            <a:ext cx="8610600" cy="4114800"/>
          </a:xfrm>
        </p:spPr>
        <p:txBody>
          <a:bodyPr>
            <a:normAutofit/>
          </a:bodyPr>
          <a:lstStyle/>
          <a:p>
            <a:pPr>
              <a:buNone/>
            </a:pPr>
            <a:r>
              <a:rPr lang="en-US" sz="2400" b="1" dirty="0"/>
              <a:t>ICD-10-PCS: 03VG0CZ, B31RZZZ</a:t>
            </a:r>
          </a:p>
          <a:p>
            <a:pPr marL="0" indent="0">
              <a:buNone/>
            </a:pPr>
            <a:r>
              <a:rPr lang="en-US" sz="2000" u="sng" dirty="0"/>
              <a:t>Rationale</a:t>
            </a:r>
            <a:r>
              <a:rPr lang="en-US" sz="2000" dirty="0"/>
              <a:t>: For 03VG0CZ, the Alphabetic Index main term is Clipping, aneurysm – see Restriction, using Extraluminal Device. Refer to the main term Restriction, </a:t>
            </a:r>
            <a:r>
              <a:rPr lang="en-US" sz="2000" dirty="0" err="1"/>
              <a:t>subterms</a:t>
            </a:r>
            <a:r>
              <a:rPr lang="en-US" sz="2000" dirty="0"/>
              <a:t> artery, intracranial. The ICD-10-PCS Body Part Key associates the anatomical term anterior cerebral artery with PCS descriptor Intracranial artery. Table 03VG is consulted. The approach value “0” is assigned for open, and device value “C” for </a:t>
            </a:r>
            <a:r>
              <a:rPr lang="en-US" sz="2000" dirty="0" err="1"/>
              <a:t>extraluminal</a:t>
            </a:r>
            <a:r>
              <a:rPr lang="en-US" sz="2000" dirty="0"/>
              <a:t> device. A cerebral angiography involves the use of catheters, x-ray imaging (fluoroscopy) and contrast dye. A catheter is inserted in the groin area and threaded to the desired site for angiography. Subsequently, contrast dye is injected to view the vessels. For B31RZZZ, the Alphabetic Index main term is Fluoroscopy, </a:t>
            </a:r>
            <a:r>
              <a:rPr lang="en-US" sz="2000" dirty="0" err="1"/>
              <a:t>subterms</a:t>
            </a:r>
            <a:r>
              <a:rPr lang="en-US" sz="2000" dirty="0"/>
              <a:t>, artery, intracranial. Table B31 is consulted to assign contrast value “1” for low </a:t>
            </a:r>
            <a:r>
              <a:rPr lang="en-US" sz="2000" dirty="0" err="1"/>
              <a:t>osmolar</a:t>
            </a:r>
            <a:r>
              <a:rPr lang="en-US" sz="2000" dirty="0"/>
              <a:t> as the fifth character. The remaining qualifier characters are captured with “Z,” none.</a:t>
            </a:r>
          </a:p>
          <a:p>
            <a:endParaRPr lang="en-US" dirty="0"/>
          </a:p>
        </p:txBody>
      </p:sp>
    </p:spTree>
    <p:extLst>
      <p:ext uri="{BB962C8B-B14F-4D97-AF65-F5344CB8AC3E}">
        <p14:creationId xmlns:p14="http://schemas.microsoft.com/office/powerpoint/2010/main" val="72962486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1" y="701674"/>
            <a:ext cx="8738888" cy="891129"/>
          </a:xfrm>
        </p:spPr>
        <p:txBody>
          <a:bodyPr>
            <a:normAutofit/>
          </a:bodyPr>
          <a:lstStyle/>
          <a:p>
            <a:r>
              <a:rPr lang="en-US" dirty="0"/>
              <a:t>Case 4.75 </a:t>
            </a:r>
            <a:r>
              <a:rPr lang="en-US" sz="2800" dirty="0"/>
              <a:t>(Newborn/Congenital Disorders)</a:t>
            </a:r>
            <a:endParaRPr lang="en-US" dirty="0"/>
          </a:p>
        </p:txBody>
      </p:sp>
      <p:sp>
        <p:nvSpPr>
          <p:cNvPr id="4" name="Content Placeholder 2"/>
          <p:cNvSpPr>
            <a:spLocks noGrp="1"/>
          </p:cNvSpPr>
          <p:nvPr>
            <p:ph idx="1"/>
          </p:nvPr>
        </p:nvSpPr>
        <p:spPr>
          <a:xfrm>
            <a:off x="304800" y="1371600"/>
            <a:ext cx="8610600" cy="4114800"/>
          </a:xfrm>
        </p:spPr>
        <p:txBody>
          <a:bodyPr/>
          <a:lstStyle/>
          <a:p>
            <a:pPr marL="0">
              <a:buNone/>
            </a:pPr>
            <a:endParaRPr lang="en-US" sz="2000" dirty="0"/>
          </a:p>
          <a:p>
            <a:pPr marL="0">
              <a:buNone/>
            </a:pPr>
            <a:r>
              <a:rPr lang="en-US" sz="2000" dirty="0"/>
              <a:t>An infant is born by cesarean section at 27 weeks’ gestation. The baby weighs 945 g. The baby’s lungs are immature, and the baby develops respiratory distress syndrome, requiring a 25-day hospital stay in the NICU. Discharge diagnosis: Extreme immaturity, with 27-week gestation, with respiratory distress syndrome, delivered by cesarean section. </a:t>
            </a:r>
          </a:p>
          <a:p>
            <a:pPr marL="0">
              <a:buNone/>
            </a:pPr>
            <a:r>
              <a:rPr lang="en-US" sz="2000" dirty="0"/>
              <a:t>Which of the following diagnosis codes would be correct?</a:t>
            </a:r>
          </a:p>
          <a:p>
            <a:pPr marL="804863">
              <a:buAutoNum type="alphaLcPeriod"/>
            </a:pPr>
            <a:r>
              <a:rPr lang="en-US" sz="1800" dirty="0"/>
              <a:t>Z38.01, P07.03, P07.26</a:t>
            </a:r>
          </a:p>
          <a:p>
            <a:pPr marL="804863">
              <a:buNone/>
            </a:pPr>
            <a:r>
              <a:rPr lang="en-US" sz="1800" dirty="0"/>
              <a:t>b.	P07.03, Z3A.27, P22.0</a:t>
            </a:r>
          </a:p>
          <a:p>
            <a:pPr marL="804863">
              <a:buNone/>
            </a:pPr>
            <a:r>
              <a:rPr lang="en-US" sz="1800" dirty="0"/>
              <a:t>c.	Z38.01, P07.03, P07.26, P22.0</a:t>
            </a:r>
          </a:p>
          <a:p>
            <a:pPr marL="804863">
              <a:buNone/>
            </a:pPr>
            <a:r>
              <a:rPr lang="en-US" sz="1800" dirty="0"/>
              <a:t>d.	Z38.01, P22.0</a:t>
            </a:r>
          </a:p>
          <a:p>
            <a:endParaRPr lang="en-US" sz="2400" dirty="0"/>
          </a:p>
        </p:txBody>
      </p:sp>
    </p:spTree>
    <p:extLst>
      <p:ext uri="{BB962C8B-B14F-4D97-AF65-F5344CB8AC3E}">
        <p14:creationId xmlns:p14="http://schemas.microsoft.com/office/powerpoint/2010/main" val="62382735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1" y="701674"/>
            <a:ext cx="8738888" cy="891129"/>
          </a:xfrm>
        </p:spPr>
        <p:txBody>
          <a:bodyPr>
            <a:normAutofit/>
          </a:bodyPr>
          <a:lstStyle/>
          <a:p>
            <a:r>
              <a:rPr lang="en-US" dirty="0"/>
              <a:t>Case 4.75 Answer and Rationale</a:t>
            </a:r>
          </a:p>
        </p:txBody>
      </p:sp>
      <p:sp>
        <p:nvSpPr>
          <p:cNvPr id="3" name="Content Placeholder 2"/>
          <p:cNvSpPr>
            <a:spLocks noGrp="1"/>
          </p:cNvSpPr>
          <p:nvPr>
            <p:ph idx="1"/>
          </p:nvPr>
        </p:nvSpPr>
        <p:spPr>
          <a:xfrm>
            <a:off x="304800" y="1600200"/>
            <a:ext cx="8610600" cy="4114800"/>
          </a:xfrm>
        </p:spPr>
        <p:txBody>
          <a:bodyPr/>
          <a:lstStyle/>
          <a:p>
            <a:pPr>
              <a:buNone/>
            </a:pPr>
            <a:endParaRPr lang="en-US" sz="2400" b="1" dirty="0"/>
          </a:p>
          <a:p>
            <a:pPr>
              <a:buNone/>
            </a:pPr>
            <a:r>
              <a:rPr lang="en-US" sz="2400" b="1" dirty="0"/>
              <a:t>c.	Z38.01, P07.03, P07.26, P22.0</a:t>
            </a:r>
          </a:p>
          <a:p>
            <a:pPr marL="0" lvl="1" indent="0">
              <a:buNone/>
            </a:pPr>
            <a:r>
              <a:rPr lang="en-US" sz="1800" u="sng" dirty="0"/>
              <a:t>Rationale</a:t>
            </a:r>
            <a:r>
              <a:rPr lang="en-US" sz="1800" dirty="0"/>
              <a:t>: For code Z38.01, the Alphabetic Index main term is Newborn, </a:t>
            </a:r>
            <a:r>
              <a:rPr lang="en-US" sz="1800" dirty="0" err="1"/>
              <a:t>subterm</a:t>
            </a:r>
            <a:r>
              <a:rPr lang="en-US" sz="1800" dirty="0"/>
              <a:t> born in hospital, by cesarean. For code P07.03, the Alphabetic Index main term is Low, </a:t>
            </a:r>
            <a:r>
              <a:rPr lang="en-US" sz="1800" dirty="0" err="1"/>
              <a:t>subterms</a:t>
            </a:r>
            <a:r>
              <a:rPr lang="en-US" sz="1800" dirty="0"/>
              <a:t> birthweight, extreme, with weight of, 750–999 grams. For code P07.26, the Alphabetic Index main term is Immaturity, subterms extreme, with gestation of, 27 weeks. For code P22.0, the Alphabetic Index main term is Syndrome, </a:t>
            </a:r>
            <a:r>
              <a:rPr lang="en-US" sz="1800" dirty="0" err="1"/>
              <a:t>subterms</a:t>
            </a:r>
            <a:r>
              <a:rPr lang="en-US" sz="1800" dirty="0"/>
              <a:t> respiratory, distress, newborn.</a:t>
            </a:r>
          </a:p>
          <a:p>
            <a:endParaRPr lang="en-US" sz="2800" dirty="0"/>
          </a:p>
        </p:txBody>
      </p:sp>
    </p:spTree>
    <p:extLst>
      <p:ext uri="{BB962C8B-B14F-4D97-AF65-F5344CB8AC3E}">
        <p14:creationId xmlns:p14="http://schemas.microsoft.com/office/powerpoint/2010/main" val="23757318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1" y="701674"/>
            <a:ext cx="8738888" cy="891129"/>
          </a:xfrm>
        </p:spPr>
        <p:txBody>
          <a:bodyPr/>
          <a:lstStyle/>
          <a:p>
            <a:r>
              <a:rPr lang="en-US" dirty="0"/>
              <a:t>Chapter 4 Sections</a:t>
            </a:r>
          </a:p>
        </p:txBody>
      </p:sp>
      <p:sp>
        <p:nvSpPr>
          <p:cNvPr id="3" name="Content Placeholder 2"/>
          <p:cNvSpPr>
            <a:spLocks noGrp="1"/>
          </p:cNvSpPr>
          <p:nvPr>
            <p:ph idx="1"/>
          </p:nvPr>
        </p:nvSpPr>
        <p:spPr>
          <a:xfrm>
            <a:off x="304800" y="1447800"/>
            <a:ext cx="8610600" cy="4648200"/>
          </a:xfrm>
        </p:spPr>
        <p:txBody>
          <a:bodyPr>
            <a:normAutofit lnSpcReduction="10000"/>
          </a:bodyPr>
          <a:lstStyle/>
          <a:p>
            <a:r>
              <a:rPr lang="en-US" sz="2400" b="1" dirty="0"/>
              <a:t>4.1–4.5</a:t>
            </a:r>
            <a:r>
              <a:rPr lang="en-US" sz="2400" dirty="0"/>
              <a:t>	Disorders of the Blood and Blood-Forming Organs</a:t>
            </a:r>
            <a:endParaRPr lang="en-US" sz="2000" dirty="0"/>
          </a:p>
          <a:p>
            <a:r>
              <a:rPr lang="en-US" sz="2400" b="1" dirty="0"/>
              <a:t>4.6–4.15</a:t>
            </a:r>
            <a:r>
              <a:rPr lang="en-US" sz="2400" dirty="0"/>
              <a:t>	Disorders of the Cardiovascular System</a:t>
            </a:r>
          </a:p>
          <a:p>
            <a:r>
              <a:rPr lang="en-US" sz="2400" b="1" dirty="0"/>
              <a:t>4.16–4.24	</a:t>
            </a:r>
            <a:r>
              <a:rPr lang="en-US" sz="2400" dirty="0"/>
              <a:t>Disorders of the Digestive System</a:t>
            </a:r>
          </a:p>
          <a:p>
            <a:r>
              <a:rPr lang="en-US" sz="2400" b="1" dirty="0"/>
              <a:t>4.25–4.29	</a:t>
            </a:r>
            <a:r>
              <a:rPr lang="en-US" sz="2400" dirty="0"/>
              <a:t>Endocrine, Nutritional, and Metabolic Diseases 			and Immunity Disorders</a:t>
            </a:r>
          </a:p>
          <a:p>
            <a:r>
              <a:rPr lang="en-US" sz="2400" b="1" dirty="0"/>
              <a:t>4.30–4.37	</a:t>
            </a:r>
            <a:r>
              <a:rPr lang="en-US" sz="2400" dirty="0"/>
              <a:t>Disorders of the Genitourinary System</a:t>
            </a:r>
          </a:p>
          <a:p>
            <a:r>
              <a:rPr lang="en-US" sz="2400" b="1" dirty="0"/>
              <a:t>4.38–4.42	</a:t>
            </a:r>
            <a:r>
              <a:rPr lang="en-US" sz="2400" dirty="0"/>
              <a:t>Infectious Disease</a:t>
            </a:r>
          </a:p>
          <a:p>
            <a:r>
              <a:rPr lang="en-US" sz="2400" b="1" dirty="0"/>
              <a:t>4.43–4.47</a:t>
            </a:r>
            <a:r>
              <a:rPr lang="en-US" sz="2400" dirty="0"/>
              <a:t>	Disorders of the Skin and Subcutaneous Tissue</a:t>
            </a:r>
          </a:p>
          <a:p>
            <a:r>
              <a:rPr lang="en-US" sz="2400" b="1" dirty="0"/>
              <a:t>4.48–4.52</a:t>
            </a:r>
            <a:r>
              <a:rPr lang="en-US" sz="2400" dirty="0"/>
              <a:t>	Behavioral Health Conditions</a:t>
            </a:r>
            <a:endParaRPr lang="en-US" sz="2000" dirty="0"/>
          </a:p>
          <a:p>
            <a:r>
              <a:rPr lang="en-US" sz="2400" b="1" dirty="0"/>
              <a:t>4.53–4.60</a:t>
            </a:r>
            <a:r>
              <a:rPr lang="en-US" sz="2400" dirty="0"/>
              <a:t>	Disorders of the Musculoskeletal System and 			Connective Tissue</a:t>
            </a:r>
          </a:p>
          <a:p>
            <a:endParaRPr lang="en-US" sz="2400" dirty="0"/>
          </a:p>
        </p:txBody>
      </p:sp>
    </p:spTree>
    <p:extLst>
      <p:ext uri="{BB962C8B-B14F-4D97-AF65-F5344CB8AC3E}">
        <p14:creationId xmlns:p14="http://schemas.microsoft.com/office/powerpoint/2010/main" val="241908596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01674"/>
            <a:ext cx="8738889" cy="891129"/>
          </a:xfrm>
        </p:spPr>
        <p:txBody>
          <a:bodyPr/>
          <a:lstStyle/>
          <a:p>
            <a:r>
              <a:rPr lang="en-US" dirty="0"/>
              <a:t>Case 4.80 </a:t>
            </a:r>
            <a:r>
              <a:rPr lang="en-US" sz="3200" dirty="0"/>
              <a:t>(Pediatric Conditions)</a:t>
            </a:r>
            <a:endParaRPr lang="en-US" dirty="0"/>
          </a:p>
        </p:txBody>
      </p:sp>
      <p:sp>
        <p:nvSpPr>
          <p:cNvPr id="4" name="Content Placeholder 2"/>
          <p:cNvSpPr>
            <a:spLocks noGrp="1"/>
          </p:cNvSpPr>
          <p:nvPr>
            <p:ph idx="1"/>
          </p:nvPr>
        </p:nvSpPr>
        <p:spPr>
          <a:xfrm>
            <a:off x="304800" y="1524000"/>
            <a:ext cx="8610600" cy="4114800"/>
          </a:xfrm>
        </p:spPr>
        <p:txBody>
          <a:bodyPr/>
          <a:lstStyle/>
          <a:p>
            <a:pPr marL="0">
              <a:buNone/>
            </a:pPr>
            <a:r>
              <a:rPr lang="en-US" sz="2400" dirty="0"/>
              <a:t>A seven-year-old child was brought to the hospital with congenital heart problems. During her stay a cardiac catheterization with a drug-eluting stent implantation to the left lower pulmonary vein is performed. The stent is implanted via the catheter. What is the correct code assignment for the percutaneous dilation of left pulmonary vein with insertion of stent?</a:t>
            </a:r>
          </a:p>
          <a:p>
            <a:pPr marL="0">
              <a:buNone/>
            </a:pPr>
            <a:endParaRPr lang="en-US" sz="2400" dirty="0"/>
          </a:p>
          <a:p>
            <a:pPr marL="0">
              <a:buNone/>
            </a:pPr>
            <a:r>
              <a:rPr lang="en-US" sz="2000" dirty="0"/>
              <a:t>ICD-10-PCS Code(s): ____________________________</a:t>
            </a:r>
          </a:p>
          <a:p>
            <a:endParaRPr lang="en-US" sz="2800" dirty="0"/>
          </a:p>
        </p:txBody>
      </p:sp>
    </p:spTree>
    <p:extLst>
      <p:ext uri="{BB962C8B-B14F-4D97-AF65-F5344CB8AC3E}">
        <p14:creationId xmlns:p14="http://schemas.microsoft.com/office/powerpoint/2010/main" val="106294808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1" y="701674"/>
            <a:ext cx="8738888" cy="891129"/>
          </a:xfrm>
        </p:spPr>
        <p:txBody>
          <a:bodyPr>
            <a:normAutofit/>
          </a:bodyPr>
          <a:lstStyle/>
          <a:p>
            <a:r>
              <a:rPr lang="en-US" dirty="0"/>
              <a:t>Case 4.80 Answer and Rationale</a:t>
            </a:r>
          </a:p>
        </p:txBody>
      </p:sp>
      <p:sp>
        <p:nvSpPr>
          <p:cNvPr id="3" name="Content Placeholder 2"/>
          <p:cNvSpPr>
            <a:spLocks noGrp="1"/>
          </p:cNvSpPr>
          <p:nvPr>
            <p:ph idx="1"/>
          </p:nvPr>
        </p:nvSpPr>
        <p:spPr>
          <a:xfrm>
            <a:off x="304800" y="1447800"/>
            <a:ext cx="8610600" cy="4114800"/>
          </a:xfrm>
        </p:spPr>
        <p:txBody>
          <a:bodyPr>
            <a:normAutofit/>
          </a:bodyPr>
          <a:lstStyle/>
          <a:p>
            <a:pPr>
              <a:buNone/>
            </a:pPr>
            <a:r>
              <a:rPr lang="en-US" sz="2800" b="1" dirty="0"/>
              <a:t>ICD-10-PCS: 027T34Z</a:t>
            </a:r>
          </a:p>
          <a:p>
            <a:pPr marL="0" indent="0">
              <a:buNone/>
            </a:pPr>
            <a:r>
              <a:rPr lang="en-US" sz="2400" u="sng" dirty="0"/>
              <a:t>Rationale</a:t>
            </a:r>
            <a:r>
              <a:rPr lang="en-US" sz="2400" dirty="0"/>
              <a:t>: The Alphabetic Index main term is Dilation, </a:t>
            </a:r>
            <a:r>
              <a:rPr lang="en-US" sz="2400" dirty="0" err="1"/>
              <a:t>subterms</a:t>
            </a:r>
            <a:r>
              <a:rPr lang="en-US" sz="2400" dirty="0"/>
              <a:t> vein, pulmonary, left.</a:t>
            </a:r>
            <a:r>
              <a:rPr lang="en-US" dirty="0"/>
              <a:t> </a:t>
            </a:r>
            <a:r>
              <a:rPr lang="en-US" sz="2400" dirty="0"/>
              <a:t>The Table is consulted to assign approach value “3” representing percutaneous approach, and device value “4,” intraluminal device for the stent. A separate code is not assigned for the cardiac catheterization in this scenario as it is the approach for the placement of the pulmonary vein stent. If the documentation indicated that pressure measurements were taken during the catheterization, or imaging procedures such as angiography or ventriculography were performed, then additional codes for these procedures would be assigned.</a:t>
            </a:r>
            <a:endParaRPr lang="en-US" sz="6000" dirty="0"/>
          </a:p>
          <a:p>
            <a:endParaRPr lang="en-US" sz="2800" dirty="0"/>
          </a:p>
        </p:txBody>
      </p:sp>
    </p:spTree>
    <p:extLst>
      <p:ext uri="{BB962C8B-B14F-4D97-AF65-F5344CB8AC3E}">
        <p14:creationId xmlns:p14="http://schemas.microsoft.com/office/powerpoint/2010/main" val="277570005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1" y="701674"/>
            <a:ext cx="8662688" cy="891129"/>
          </a:xfrm>
        </p:spPr>
        <p:txBody>
          <a:bodyPr>
            <a:normAutofit fontScale="90000"/>
          </a:bodyPr>
          <a:lstStyle/>
          <a:p>
            <a:r>
              <a:rPr lang="en-US" dirty="0"/>
              <a:t>Case 4.86 </a:t>
            </a:r>
            <a:r>
              <a:rPr lang="en-US" sz="3200" dirty="0"/>
              <a:t>(Conditions of Pregnancy, Childbirth, and the Puerperium)</a:t>
            </a:r>
            <a:endParaRPr lang="en-US" dirty="0"/>
          </a:p>
        </p:txBody>
      </p:sp>
      <p:sp>
        <p:nvSpPr>
          <p:cNvPr id="4" name="Content Placeholder 2"/>
          <p:cNvSpPr>
            <a:spLocks noGrp="1"/>
          </p:cNvSpPr>
          <p:nvPr>
            <p:ph idx="1"/>
          </p:nvPr>
        </p:nvSpPr>
        <p:spPr>
          <a:xfrm>
            <a:off x="381000" y="1905000"/>
            <a:ext cx="8610600" cy="4114800"/>
          </a:xfrm>
        </p:spPr>
        <p:txBody>
          <a:bodyPr>
            <a:normAutofit/>
          </a:bodyPr>
          <a:lstStyle/>
          <a:p>
            <a:pPr marL="0">
              <a:buNone/>
            </a:pPr>
            <a:r>
              <a:rPr lang="en-US" sz="2000" dirty="0"/>
              <a:t>This is a 26-year-old patient who had previous cesarean section via a low transverse incision for delivery for fetal distress. She had normal antepartum care and has had no complications. We are going to attempt a VBAC for this delivery. She is admitted in her 38th week in labor. The fetus is in cephalic position and no rotation is necessary. The labor continues to progress and 5 hours later she is taken to delivery. During the delivery she was fatigued, so low outlet forceps were required over a midline episiotomy which was subsequently repaired by an episiorrhaphy. A single liveborn infant was delivered. What codes are reported?</a:t>
            </a:r>
          </a:p>
          <a:p>
            <a:pPr marL="0">
              <a:buNone/>
            </a:pPr>
            <a:endParaRPr lang="en-US" sz="2000" dirty="0"/>
          </a:p>
          <a:p>
            <a:pPr marL="0">
              <a:buNone/>
            </a:pPr>
            <a:r>
              <a:rPr lang="en-US" sz="1800" dirty="0"/>
              <a:t>ICD-10-CM Code(s) with POA Indicator and MS-DRG: ______________________________________________________</a:t>
            </a:r>
          </a:p>
          <a:p>
            <a:pPr marL="0">
              <a:buNone/>
            </a:pPr>
            <a:r>
              <a:rPr lang="en-US" sz="1800" dirty="0"/>
              <a:t>ICD-10-PCS Code(s): ______________________________________________</a:t>
            </a:r>
          </a:p>
          <a:p>
            <a:endParaRPr lang="en-US" sz="2000" dirty="0"/>
          </a:p>
        </p:txBody>
      </p:sp>
    </p:spTree>
    <p:extLst>
      <p:ext uri="{BB962C8B-B14F-4D97-AF65-F5344CB8AC3E}">
        <p14:creationId xmlns:p14="http://schemas.microsoft.com/office/powerpoint/2010/main" val="396794667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1" y="609314"/>
            <a:ext cx="8738888" cy="891129"/>
          </a:xfrm>
        </p:spPr>
        <p:txBody>
          <a:bodyPr>
            <a:normAutofit/>
          </a:bodyPr>
          <a:lstStyle/>
          <a:p>
            <a:r>
              <a:rPr lang="en-US" dirty="0"/>
              <a:t>Case 4.86 Answer and Rationale</a:t>
            </a:r>
          </a:p>
        </p:txBody>
      </p:sp>
      <p:sp>
        <p:nvSpPr>
          <p:cNvPr id="3" name="Content Placeholder 2"/>
          <p:cNvSpPr>
            <a:spLocks noGrp="1"/>
          </p:cNvSpPr>
          <p:nvPr>
            <p:ph idx="1"/>
          </p:nvPr>
        </p:nvSpPr>
        <p:spPr>
          <a:xfrm>
            <a:off x="304800" y="1371600"/>
            <a:ext cx="8610600" cy="4114800"/>
          </a:xfrm>
        </p:spPr>
        <p:txBody>
          <a:bodyPr>
            <a:normAutofit lnSpcReduction="10000"/>
          </a:bodyPr>
          <a:lstStyle/>
          <a:p>
            <a:pPr>
              <a:buNone/>
            </a:pPr>
            <a:r>
              <a:rPr lang="en-US" sz="2400" b="1" dirty="0"/>
              <a:t>ICD-10-CM: O75.81-N, O34.211-Y, Z37.0, Z3A.38-Y</a:t>
            </a:r>
          </a:p>
          <a:p>
            <a:pPr>
              <a:buNone/>
            </a:pPr>
            <a:r>
              <a:rPr lang="en-US" sz="2400" b="1" dirty="0"/>
              <a:t>MS-DRG: 775</a:t>
            </a:r>
          </a:p>
          <a:p>
            <a:pPr marL="0" indent="0">
              <a:spcBef>
                <a:spcPts val="0"/>
              </a:spcBef>
              <a:buNone/>
            </a:pPr>
            <a:r>
              <a:rPr lang="en-US" sz="2000" u="sng" dirty="0"/>
              <a:t>Rationale</a:t>
            </a:r>
            <a:r>
              <a:rPr lang="en-US" sz="2000" dirty="0"/>
              <a:t>: For O75.81, the Alphabetic Index main term is Exhaustion, </a:t>
            </a:r>
            <a:r>
              <a:rPr lang="en-US" sz="2000" dirty="0" err="1"/>
              <a:t>subterm</a:t>
            </a:r>
            <a:r>
              <a:rPr lang="en-US" sz="2000" dirty="0"/>
              <a:t> maternal, complicating delivery. For O34.21, the Alphabetic Index main term is Cesarean delivery, previous, affecting management of pregnancy, low transverse scar. For Z37.0, the Alphabetic Index main term is Outcome of delivery, </a:t>
            </a:r>
            <a:r>
              <a:rPr lang="en-US" sz="2000" dirty="0" err="1"/>
              <a:t>subterms</a:t>
            </a:r>
            <a:r>
              <a:rPr lang="en-US" sz="2000" dirty="0"/>
              <a:t> single, liveborn. For  Z3A.30, the Alphabetic Index main term is Pregnancy, subterms weeks of gestation, 38 weeks. Maternal fatigue, O75.81, was not present on admission so a POA indicator of N is assigned. The previous cesarean delivery, O34.21, and weeks of gestation, Z3A.38, were present on admission so POA indicator of Y is assigned for both codes. Code Z37.0 is exempt from POA reporting. </a:t>
            </a:r>
          </a:p>
          <a:p>
            <a:pPr>
              <a:spcBef>
                <a:spcPts val="0"/>
              </a:spcBef>
            </a:pPr>
            <a:endParaRPr lang="en-US" sz="2000" b="1" dirty="0"/>
          </a:p>
          <a:p>
            <a:pPr marL="0" indent="0">
              <a:spcBef>
                <a:spcPts val="0"/>
              </a:spcBef>
              <a:buNone/>
            </a:pPr>
            <a:r>
              <a:rPr lang="en-US" sz="2400" dirty="0"/>
              <a:t>(continued)</a:t>
            </a:r>
          </a:p>
          <a:p>
            <a:pPr lvl="1"/>
            <a:endParaRPr lang="en-US" sz="2400" b="1" dirty="0"/>
          </a:p>
          <a:p>
            <a:endParaRPr lang="en-US" sz="2800" dirty="0"/>
          </a:p>
        </p:txBody>
      </p:sp>
    </p:spTree>
    <p:extLst>
      <p:ext uri="{BB962C8B-B14F-4D97-AF65-F5344CB8AC3E}">
        <p14:creationId xmlns:p14="http://schemas.microsoft.com/office/powerpoint/2010/main" val="189373163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2133600"/>
            <a:ext cx="8610600" cy="4114800"/>
          </a:xfrm>
        </p:spPr>
        <p:txBody>
          <a:bodyPr>
            <a:normAutofit/>
          </a:bodyPr>
          <a:lstStyle/>
          <a:p>
            <a:pPr>
              <a:buNone/>
            </a:pPr>
            <a:r>
              <a:rPr lang="en-US" sz="2400" b="1" dirty="0"/>
              <a:t>ICD-10-PCS: 10D07Z3, 0W8NXZZ</a:t>
            </a:r>
          </a:p>
          <a:p>
            <a:pPr marL="0" indent="0">
              <a:buNone/>
            </a:pPr>
            <a:r>
              <a:rPr lang="en-US" sz="2000" u="sng" dirty="0"/>
              <a:t>Rationale</a:t>
            </a:r>
            <a:r>
              <a:rPr lang="en-US" sz="2000" dirty="0"/>
              <a:t>: The low outlet forceps procedure is assigned from the Obstetrics Section as this procedure was performed on the products of conception. For code 10D07Z3, the Alphabetic Index main term is Extraction, </a:t>
            </a:r>
            <a:r>
              <a:rPr lang="en-US" sz="2000" dirty="0" err="1"/>
              <a:t>subterms</a:t>
            </a:r>
            <a:r>
              <a:rPr lang="en-US" sz="2000" dirty="0"/>
              <a:t> products of conception, low forceps. The Table is reviewed to assign approach value “7” for via natural or artificial opening, and qualifier value “3” representing low forceps. The episiotomy is performed on the pregnant female rather than the products of conception, therefore, the procedure code is assigned from the Medical and Surgical Section. For code 0W8NXZZ, the Alphabetic Index main term is Division, </a:t>
            </a:r>
            <a:r>
              <a:rPr lang="en-US" sz="2000" dirty="0" err="1"/>
              <a:t>subterm</a:t>
            </a:r>
            <a:r>
              <a:rPr lang="en-US" sz="2000" dirty="0"/>
              <a:t> perineum, female. The Table is consulted to assign approach value “X” for external as the episiotomy is performed directly on the skin.</a:t>
            </a:r>
          </a:p>
          <a:p>
            <a:endParaRPr lang="en-US" sz="2400" dirty="0"/>
          </a:p>
        </p:txBody>
      </p:sp>
      <p:sp>
        <p:nvSpPr>
          <p:cNvPr id="4" name="Title 1"/>
          <p:cNvSpPr>
            <a:spLocks noGrp="1"/>
          </p:cNvSpPr>
          <p:nvPr>
            <p:ph type="title"/>
          </p:nvPr>
        </p:nvSpPr>
        <p:spPr>
          <a:xfrm>
            <a:off x="498765" y="701674"/>
            <a:ext cx="8544924" cy="891129"/>
          </a:xfrm>
        </p:spPr>
        <p:txBody>
          <a:bodyPr>
            <a:normAutofit/>
          </a:bodyPr>
          <a:lstStyle/>
          <a:p>
            <a:r>
              <a:rPr lang="en-US" dirty="0"/>
              <a:t>Case 4.86 Answer and Rationale </a:t>
            </a:r>
            <a:r>
              <a:rPr lang="en-US" i="1" dirty="0"/>
              <a:t>(continued)</a:t>
            </a:r>
          </a:p>
        </p:txBody>
      </p:sp>
    </p:spTree>
    <p:extLst>
      <p:ext uri="{BB962C8B-B14F-4D97-AF65-F5344CB8AC3E}">
        <p14:creationId xmlns:p14="http://schemas.microsoft.com/office/powerpoint/2010/main" val="40173234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2133600"/>
            <a:ext cx="8610600" cy="4114800"/>
          </a:xfrm>
        </p:spPr>
        <p:txBody>
          <a:bodyPr>
            <a:normAutofit/>
          </a:bodyPr>
          <a:lstStyle/>
          <a:p>
            <a:pPr>
              <a:buNone/>
            </a:pPr>
            <a:r>
              <a:rPr lang="en-US" sz="2400" b="1" dirty="0"/>
              <a:t>ICD-10-PCS: 10D07Z3, 0W8NXZZ</a:t>
            </a:r>
          </a:p>
          <a:p>
            <a:pPr marL="0" indent="0">
              <a:buNone/>
            </a:pPr>
            <a:r>
              <a:rPr lang="en-US" sz="2000" u="sng" dirty="0"/>
              <a:t>Rationale</a:t>
            </a:r>
            <a:r>
              <a:rPr lang="en-US" sz="2000" dirty="0"/>
              <a:t>: The episiorrhaphy is not coded separately per CMS 2020b, B3.1b, which states that procedural steps necessary to reach the operative site and close the operative site are not coded separately.</a:t>
            </a:r>
            <a:endParaRPr lang="en-US" sz="2400" dirty="0"/>
          </a:p>
        </p:txBody>
      </p:sp>
      <p:sp>
        <p:nvSpPr>
          <p:cNvPr id="4" name="Title 1"/>
          <p:cNvSpPr>
            <a:spLocks noGrp="1"/>
          </p:cNvSpPr>
          <p:nvPr>
            <p:ph type="title"/>
          </p:nvPr>
        </p:nvSpPr>
        <p:spPr>
          <a:xfrm>
            <a:off x="381001" y="701674"/>
            <a:ext cx="8662688" cy="891129"/>
          </a:xfrm>
        </p:spPr>
        <p:txBody>
          <a:bodyPr>
            <a:normAutofit/>
          </a:bodyPr>
          <a:lstStyle/>
          <a:p>
            <a:r>
              <a:rPr lang="en-US" dirty="0"/>
              <a:t>Case 4.86 Answer and Rationale </a:t>
            </a:r>
            <a:r>
              <a:rPr lang="en-US" i="1" dirty="0"/>
              <a:t>(continued)</a:t>
            </a:r>
          </a:p>
        </p:txBody>
      </p:sp>
    </p:spTree>
    <p:extLst>
      <p:ext uri="{BB962C8B-B14F-4D97-AF65-F5344CB8AC3E}">
        <p14:creationId xmlns:p14="http://schemas.microsoft.com/office/powerpoint/2010/main" val="32588553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533400"/>
            <a:ext cx="8610600" cy="1143000"/>
          </a:xfrm>
        </p:spPr>
        <p:txBody>
          <a:bodyPr>
            <a:normAutofit/>
          </a:bodyPr>
          <a:lstStyle/>
          <a:p>
            <a:r>
              <a:rPr lang="en-US" dirty="0"/>
              <a:t>Case 4.88 </a:t>
            </a:r>
            <a:r>
              <a:rPr lang="en-US" sz="3200" dirty="0"/>
              <a:t>(Disorders of the Respiratory System)</a:t>
            </a:r>
            <a:endParaRPr lang="en-US" dirty="0"/>
          </a:p>
        </p:txBody>
      </p:sp>
      <p:sp>
        <p:nvSpPr>
          <p:cNvPr id="4" name="Content Placeholder 2"/>
          <p:cNvSpPr>
            <a:spLocks noGrp="1"/>
          </p:cNvSpPr>
          <p:nvPr>
            <p:ph idx="1"/>
          </p:nvPr>
        </p:nvSpPr>
        <p:spPr>
          <a:xfrm>
            <a:off x="304800" y="1676400"/>
            <a:ext cx="8610600" cy="4114800"/>
          </a:xfrm>
        </p:spPr>
        <p:txBody>
          <a:bodyPr/>
          <a:lstStyle/>
          <a:p>
            <a:pPr marL="0">
              <a:buNone/>
            </a:pPr>
            <a:r>
              <a:rPr lang="en-US" sz="2000" dirty="0"/>
              <a:t>The patient was admitted with increasing shortness of breath, weakness, and nonproductive cough. Treatment included oxygen therapy and a bronchoscopy of the left and right bronchus. Final diagnoses listed as acute respiratory insufficiency and acute exacerbation of chronic obstructive pulmonary disease (COPD). Which of the following is the correct diagnostic code assignment?</a:t>
            </a:r>
          </a:p>
          <a:p>
            <a:pPr marL="800100" lvl="1" indent="-342900">
              <a:buFont typeface="+mj-lt"/>
              <a:buAutoNum type="alphaLcPeriod"/>
            </a:pPr>
            <a:r>
              <a:rPr lang="en-US" sz="2000" dirty="0"/>
              <a:t>J44.1, 0BJ08ZZ </a:t>
            </a:r>
          </a:p>
          <a:p>
            <a:pPr marL="800100" lvl="1" indent="-342900">
              <a:buFont typeface="+mj-lt"/>
              <a:buAutoNum type="alphaLcPeriod"/>
            </a:pPr>
            <a:r>
              <a:rPr lang="en-US" sz="2000" dirty="0"/>
              <a:t>J44.1, R06.89, 0BJ08ZZ </a:t>
            </a:r>
          </a:p>
          <a:p>
            <a:pPr marL="800100" lvl="1" indent="-342900">
              <a:buFont typeface="+mj-lt"/>
              <a:buAutoNum type="alphaLcPeriod"/>
            </a:pPr>
            <a:r>
              <a:rPr lang="en-US" sz="2000" dirty="0"/>
              <a:t>J96.00, J44.1</a:t>
            </a:r>
          </a:p>
          <a:p>
            <a:pPr marL="800100" lvl="1" indent="-342900">
              <a:buFont typeface="+mj-lt"/>
              <a:buAutoNum type="alphaLcPeriod"/>
            </a:pPr>
            <a:r>
              <a:rPr lang="en-US" sz="2000" dirty="0"/>
              <a:t>R06.89, J44.1</a:t>
            </a:r>
          </a:p>
          <a:p>
            <a:endParaRPr lang="en-US" sz="2400" dirty="0"/>
          </a:p>
        </p:txBody>
      </p:sp>
    </p:spTree>
    <p:extLst>
      <p:ext uri="{BB962C8B-B14F-4D97-AF65-F5344CB8AC3E}">
        <p14:creationId xmlns:p14="http://schemas.microsoft.com/office/powerpoint/2010/main" val="285325446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01674"/>
            <a:ext cx="8738888" cy="891129"/>
          </a:xfrm>
        </p:spPr>
        <p:txBody>
          <a:bodyPr>
            <a:normAutofit/>
          </a:bodyPr>
          <a:lstStyle/>
          <a:p>
            <a:r>
              <a:rPr lang="en-US" dirty="0"/>
              <a:t>Case 4.88 Answer and Rationale</a:t>
            </a:r>
          </a:p>
        </p:txBody>
      </p:sp>
      <p:sp>
        <p:nvSpPr>
          <p:cNvPr id="3" name="Content Placeholder 2"/>
          <p:cNvSpPr>
            <a:spLocks noGrp="1"/>
          </p:cNvSpPr>
          <p:nvPr>
            <p:ph idx="1"/>
          </p:nvPr>
        </p:nvSpPr>
        <p:spPr>
          <a:xfrm>
            <a:off x="304800" y="1600200"/>
            <a:ext cx="8610600" cy="4114800"/>
          </a:xfrm>
        </p:spPr>
        <p:txBody>
          <a:bodyPr/>
          <a:lstStyle/>
          <a:p>
            <a:pPr>
              <a:buNone/>
            </a:pPr>
            <a:r>
              <a:rPr lang="en-US" b="1" dirty="0"/>
              <a:t>a. J44.1, 0BJ08ZZ</a:t>
            </a:r>
          </a:p>
          <a:p>
            <a:pPr marL="0" lvl="1" indent="0">
              <a:buNone/>
            </a:pPr>
            <a:r>
              <a:rPr lang="en-US" sz="2400" u="sng" dirty="0"/>
              <a:t>Rationale</a:t>
            </a:r>
            <a:r>
              <a:rPr lang="en-US" sz="2400" dirty="0"/>
              <a:t>: The Alphabetic Index main term is Disease, </a:t>
            </a:r>
            <a:r>
              <a:rPr lang="en-US" sz="2400" dirty="0" err="1"/>
              <a:t>subterms</a:t>
            </a:r>
            <a:r>
              <a:rPr lang="en-US" sz="2400" dirty="0"/>
              <a:t> lung, obstructive (chronic), with, acute, exacerbation NEC. Acute respiratory insufficiency is an integral part of COPD and is, therefore, not coded. For procedure code 0BJ08ZZ, Alphabetic index main term Inspection, subterm tracheobronchial tree.</a:t>
            </a:r>
            <a:endParaRPr lang="en-US" dirty="0"/>
          </a:p>
          <a:p>
            <a:endParaRPr lang="en-US" dirty="0"/>
          </a:p>
        </p:txBody>
      </p:sp>
    </p:spTree>
    <p:extLst>
      <p:ext uri="{BB962C8B-B14F-4D97-AF65-F5344CB8AC3E}">
        <p14:creationId xmlns:p14="http://schemas.microsoft.com/office/powerpoint/2010/main" val="181562402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1745" y="701674"/>
            <a:ext cx="8701943" cy="891129"/>
          </a:xfrm>
        </p:spPr>
        <p:txBody>
          <a:bodyPr/>
          <a:lstStyle/>
          <a:p>
            <a:r>
              <a:rPr lang="en-US" dirty="0"/>
              <a:t>Case 4.96 </a:t>
            </a:r>
            <a:r>
              <a:rPr lang="en-US" sz="3200" dirty="0"/>
              <a:t>(Trauma and Poisoning)</a:t>
            </a:r>
            <a:endParaRPr lang="en-US" dirty="0"/>
          </a:p>
        </p:txBody>
      </p:sp>
      <p:sp>
        <p:nvSpPr>
          <p:cNvPr id="4" name="Content Placeholder 2"/>
          <p:cNvSpPr>
            <a:spLocks noGrp="1"/>
          </p:cNvSpPr>
          <p:nvPr>
            <p:ph idx="1"/>
          </p:nvPr>
        </p:nvSpPr>
        <p:spPr>
          <a:xfrm>
            <a:off x="228600" y="1600200"/>
            <a:ext cx="8610600" cy="4114800"/>
          </a:xfrm>
        </p:spPr>
        <p:txBody>
          <a:bodyPr>
            <a:normAutofit/>
          </a:bodyPr>
          <a:lstStyle/>
          <a:p>
            <a:pPr marL="0">
              <a:buNone/>
            </a:pPr>
            <a:r>
              <a:rPr lang="en-US" sz="2800" dirty="0"/>
              <a:t>This 32-year-old patient was brought to the emergency department after a gas leak caused an explosion at his home. He was admitted with third-degree burns of the upper back involving 9 percent of the body surface. What codes are assigned? </a:t>
            </a:r>
          </a:p>
          <a:p>
            <a:pPr marL="0">
              <a:buNone/>
            </a:pPr>
            <a:endParaRPr lang="en-US" sz="2800" dirty="0"/>
          </a:p>
          <a:p>
            <a:pPr marL="0">
              <a:buNone/>
            </a:pPr>
            <a:r>
              <a:rPr lang="en-US" sz="2400" dirty="0"/>
              <a:t>ICD-10-CM Code(s) with POA Indicator and MS-DRG: ________________________________________</a:t>
            </a:r>
          </a:p>
          <a:p>
            <a:pPr>
              <a:buNone/>
            </a:pPr>
            <a:r>
              <a:rPr lang="en-US" dirty="0"/>
              <a:t>	</a:t>
            </a:r>
          </a:p>
          <a:p>
            <a:endParaRPr lang="en-US" dirty="0"/>
          </a:p>
        </p:txBody>
      </p:sp>
    </p:spTree>
    <p:extLst>
      <p:ext uri="{BB962C8B-B14F-4D97-AF65-F5344CB8AC3E}">
        <p14:creationId xmlns:p14="http://schemas.microsoft.com/office/powerpoint/2010/main" val="18729446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7571" y="1600200"/>
            <a:ext cx="8610600" cy="4114800"/>
          </a:xfrm>
        </p:spPr>
        <p:txBody>
          <a:bodyPr>
            <a:normAutofit/>
          </a:bodyPr>
          <a:lstStyle/>
          <a:p>
            <a:pPr>
              <a:buNone/>
            </a:pPr>
            <a:r>
              <a:rPr lang="en-US" sz="2400" b="1" dirty="0"/>
              <a:t>ICD-10-CM: T21.33XA-Y, T31.0-Y, W40.1XXA-Y, Y92.009</a:t>
            </a:r>
          </a:p>
          <a:p>
            <a:pPr>
              <a:buNone/>
            </a:pPr>
            <a:r>
              <a:rPr lang="en-US" sz="2400" b="1" dirty="0"/>
              <a:t>MS-DRG: 934</a:t>
            </a:r>
          </a:p>
          <a:p>
            <a:pPr>
              <a:buNone/>
            </a:pPr>
            <a:endParaRPr lang="en-US" sz="2400" b="1" u="sng" dirty="0"/>
          </a:p>
          <a:p>
            <a:pPr marL="0" indent="0">
              <a:buNone/>
            </a:pPr>
            <a:r>
              <a:rPr lang="en-US" sz="2000" u="sng" dirty="0"/>
              <a:t>Rationale</a:t>
            </a:r>
            <a:r>
              <a:rPr lang="en-US" sz="2000" dirty="0"/>
              <a:t>: For T21.33XA, the Alphabetic Index main term is Burn, subterms back, upper, third degree. For T31.0, the Alphabetic Index main term is Burn, subterm extent, less than 10 percent. For W40.1XXA, the Alphabetic Index main term is Explosion, subterms explosive, gas. For Y92.009, the Alphabetic Index main term is Place of occurrence, residence. A code from category Y93 is not assigned as the activity is not stated in the documentation (CMS 2020a,</a:t>
            </a:r>
            <a:r>
              <a:rPr lang="en-US" sz="2000" i="1" dirty="0"/>
              <a:t> </a:t>
            </a:r>
            <a:r>
              <a:rPr lang="en-US" sz="2000" dirty="0"/>
              <a:t>I.C.20.c). Code Y92.009 is not assigned a POA indicator as it is on the POA exempt list. All other conditions are present at the time of admission.</a:t>
            </a:r>
          </a:p>
          <a:p>
            <a:endParaRPr lang="en-US" dirty="0"/>
          </a:p>
        </p:txBody>
      </p:sp>
      <p:sp>
        <p:nvSpPr>
          <p:cNvPr id="4" name="Title 1"/>
          <p:cNvSpPr>
            <a:spLocks noGrp="1"/>
          </p:cNvSpPr>
          <p:nvPr>
            <p:ph type="title"/>
          </p:nvPr>
        </p:nvSpPr>
        <p:spPr>
          <a:xfrm>
            <a:off x="304800" y="609600"/>
            <a:ext cx="8610600" cy="838200"/>
          </a:xfrm>
        </p:spPr>
        <p:txBody>
          <a:bodyPr/>
          <a:lstStyle/>
          <a:p>
            <a:r>
              <a:rPr lang="en-US" dirty="0"/>
              <a:t>Case 4.96 Answer and Rationale</a:t>
            </a:r>
          </a:p>
        </p:txBody>
      </p:sp>
    </p:spTree>
    <p:extLst>
      <p:ext uri="{BB962C8B-B14F-4D97-AF65-F5344CB8AC3E}">
        <p14:creationId xmlns:p14="http://schemas.microsoft.com/office/powerpoint/2010/main" val="2487286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1" y="701674"/>
            <a:ext cx="8738888" cy="891129"/>
          </a:xfrm>
        </p:spPr>
        <p:txBody>
          <a:bodyPr>
            <a:normAutofit/>
          </a:bodyPr>
          <a:lstStyle/>
          <a:p>
            <a:r>
              <a:rPr lang="en-US" dirty="0"/>
              <a:t>Chapter 4 Sections </a:t>
            </a:r>
            <a:r>
              <a:rPr lang="en-US" i="1" dirty="0"/>
              <a:t>(continued)</a:t>
            </a:r>
          </a:p>
        </p:txBody>
      </p:sp>
      <p:sp>
        <p:nvSpPr>
          <p:cNvPr id="3" name="Content Placeholder 2"/>
          <p:cNvSpPr>
            <a:spLocks noGrp="1"/>
          </p:cNvSpPr>
          <p:nvPr>
            <p:ph idx="1"/>
          </p:nvPr>
        </p:nvSpPr>
        <p:spPr>
          <a:xfrm>
            <a:off x="304800" y="1600200"/>
            <a:ext cx="8610600" cy="4648200"/>
          </a:xfrm>
        </p:spPr>
        <p:txBody>
          <a:bodyPr/>
          <a:lstStyle/>
          <a:p>
            <a:r>
              <a:rPr lang="en-US" sz="2400" b="1" dirty="0"/>
              <a:t>4.61–4.67	</a:t>
            </a:r>
            <a:r>
              <a:rPr lang="en-US" sz="2400" dirty="0"/>
              <a:t>Neoplasms</a:t>
            </a:r>
          </a:p>
          <a:p>
            <a:r>
              <a:rPr lang="en-US" sz="2400" b="1" dirty="0"/>
              <a:t>4.68–4.72	</a:t>
            </a:r>
            <a:r>
              <a:rPr lang="en-US" sz="2400" dirty="0"/>
              <a:t>Disorders of the Nervous System and Sense 				Organs</a:t>
            </a:r>
          </a:p>
          <a:p>
            <a:r>
              <a:rPr lang="en-US" sz="2400" b="1" dirty="0"/>
              <a:t>4.73–4.77	</a:t>
            </a:r>
            <a:r>
              <a:rPr lang="en-US" sz="2400" dirty="0"/>
              <a:t>Newborn/Congenital Disorders</a:t>
            </a:r>
          </a:p>
          <a:p>
            <a:r>
              <a:rPr lang="en-US" sz="2400" b="1" dirty="0"/>
              <a:t>4.78–4.82	</a:t>
            </a:r>
            <a:r>
              <a:rPr lang="en-US" sz="2400" dirty="0"/>
              <a:t>Pediatric Conditions</a:t>
            </a:r>
          </a:p>
          <a:p>
            <a:r>
              <a:rPr lang="en-US" sz="2400" b="1" dirty="0"/>
              <a:t>4.83–4.87</a:t>
            </a:r>
            <a:r>
              <a:rPr lang="en-US" sz="2400" dirty="0"/>
              <a:t>	Conditions of Pregnancy, Childbirth, and the 			Puerperium</a:t>
            </a:r>
          </a:p>
          <a:p>
            <a:r>
              <a:rPr lang="en-US" sz="2400" b="1" dirty="0"/>
              <a:t>4.88–4.92</a:t>
            </a:r>
            <a:r>
              <a:rPr lang="en-US" sz="2400" dirty="0"/>
              <a:t>	Disorders of the Respiratory System</a:t>
            </a:r>
          </a:p>
          <a:p>
            <a:r>
              <a:rPr lang="en-US" sz="2400" b="1" dirty="0"/>
              <a:t>4.93–4.99</a:t>
            </a:r>
            <a:r>
              <a:rPr lang="en-US" sz="2400" dirty="0"/>
              <a:t>	Trauma and Poisoning</a:t>
            </a:r>
          </a:p>
        </p:txBody>
      </p:sp>
    </p:spTree>
    <p:extLst>
      <p:ext uri="{BB962C8B-B14F-4D97-AF65-F5344CB8AC3E}">
        <p14:creationId xmlns:p14="http://schemas.microsoft.com/office/powerpoint/2010/main" val="15220313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9" name="Rectangle 5"/>
          <p:cNvSpPr>
            <a:spLocks noGrp="1" noChangeArrowheads="1"/>
          </p:cNvSpPr>
          <p:nvPr>
            <p:ph type="title"/>
          </p:nvPr>
        </p:nvSpPr>
        <p:spPr>
          <a:xfrm>
            <a:off x="228600" y="457200"/>
            <a:ext cx="8610600" cy="1143000"/>
          </a:xfrm>
        </p:spPr>
        <p:txBody>
          <a:bodyPr>
            <a:normAutofit/>
          </a:bodyPr>
          <a:lstStyle/>
          <a:p>
            <a:r>
              <a:rPr lang="en-US" dirty="0"/>
              <a:t>Case 4.3 </a:t>
            </a:r>
            <a:r>
              <a:rPr lang="en-US" sz="3200" dirty="0"/>
              <a:t>(Disorders of the Blood and Blood-Forming Organs)</a:t>
            </a:r>
            <a:endParaRPr lang="en-US" dirty="0"/>
          </a:p>
        </p:txBody>
      </p:sp>
      <p:sp>
        <p:nvSpPr>
          <p:cNvPr id="154630" name="Rectangle 6"/>
          <p:cNvSpPr>
            <a:spLocks noGrp="1" noChangeArrowheads="1"/>
          </p:cNvSpPr>
          <p:nvPr>
            <p:ph idx="1"/>
          </p:nvPr>
        </p:nvSpPr>
        <p:spPr>
          <a:xfrm>
            <a:off x="304800" y="1752600"/>
            <a:ext cx="8610600" cy="4114800"/>
          </a:xfrm>
        </p:spPr>
        <p:txBody>
          <a:bodyPr>
            <a:normAutofit/>
          </a:bodyPr>
          <a:lstStyle/>
          <a:p>
            <a:pPr marL="0">
              <a:spcBef>
                <a:spcPts val="0"/>
              </a:spcBef>
              <a:buNone/>
            </a:pPr>
            <a:r>
              <a:rPr lang="en-US" sz="2400" dirty="0"/>
              <a:t>This 35-year-old female patient has BRCA positive carcinoma of the upper-outer left breast. On this admit she had a lumpectomy performed and a sentinel lymph node biopsy of the axillary lymph node. The pathology report for the lymph node states no pathological change. What codes are assigned in this case? </a:t>
            </a:r>
          </a:p>
          <a:p>
            <a:pPr marL="0">
              <a:spcBef>
                <a:spcPts val="0"/>
              </a:spcBef>
              <a:buNone/>
            </a:pPr>
            <a:endParaRPr lang="en-US" sz="2400" dirty="0"/>
          </a:p>
          <a:p>
            <a:pPr marL="0" lvl="1" indent="0">
              <a:spcBef>
                <a:spcPts val="0"/>
              </a:spcBef>
              <a:buNone/>
            </a:pPr>
            <a:r>
              <a:rPr lang="en-US" sz="2000" dirty="0"/>
              <a:t>ICD-10-CM Code(s) with POA Indicator:</a:t>
            </a:r>
          </a:p>
          <a:p>
            <a:pPr marL="0" lvl="1" indent="0">
              <a:spcBef>
                <a:spcPts val="0"/>
              </a:spcBef>
              <a:buNone/>
            </a:pPr>
            <a:r>
              <a:rPr lang="en-US" sz="2000" dirty="0"/>
              <a:t>_____________________________________________________</a:t>
            </a:r>
          </a:p>
          <a:p>
            <a:pPr marL="0" lvl="1" indent="0">
              <a:spcBef>
                <a:spcPts val="0"/>
              </a:spcBef>
              <a:buNone/>
            </a:pPr>
            <a:endParaRPr lang="en-US" sz="2000" dirty="0"/>
          </a:p>
          <a:p>
            <a:pPr marL="0" lvl="1" indent="0">
              <a:spcBef>
                <a:spcPts val="0"/>
              </a:spcBef>
              <a:buNone/>
            </a:pPr>
            <a:r>
              <a:rPr lang="en-US" sz="2000" dirty="0"/>
              <a:t>ICD-10-PCS Code(s) (lumpectomy and excision of lymph node only):</a:t>
            </a:r>
          </a:p>
          <a:p>
            <a:pPr marL="0" lvl="1" indent="0">
              <a:spcBef>
                <a:spcPts val="0"/>
              </a:spcBef>
              <a:buNone/>
            </a:pPr>
            <a:r>
              <a:rPr lang="en-US" sz="2000" dirty="0"/>
              <a:t>_____________________________________________________</a:t>
            </a:r>
          </a:p>
          <a:p>
            <a:pPr marL="0" indent="0">
              <a:buNone/>
            </a:pPr>
            <a:endParaRPr lang="en-US" sz="2800" dirty="0"/>
          </a:p>
        </p:txBody>
      </p:sp>
    </p:spTree>
    <p:extLst>
      <p:ext uri="{BB962C8B-B14F-4D97-AF65-F5344CB8AC3E}">
        <p14:creationId xmlns:p14="http://schemas.microsoft.com/office/powerpoint/2010/main" val="32062923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609600"/>
            <a:ext cx="8610600" cy="1143000"/>
          </a:xfrm>
        </p:spPr>
        <p:txBody>
          <a:bodyPr/>
          <a:lstStyle/>
          <a:p>
            <a:r>
              <a:rPr lang="en-US" dirty="0"/>
              <a:t>Case 4.3 Answer and Rationale</a:t>
            </a:r>
          </a:p>
        </p:txBody>
      </p:sp>
      <p:sp>
        <p:nvSpPr>
          <p:cNvPr id="3" name="Content Placeholder 2"/>
          <p:cNvSpPr>
            <a:spLocks noGrp="1"/>
          </p:cNvSpPr>
          <p:nvPr>
            <p:ph idx="1"/>
          </p:nvPr>
        </p:nvSpPr>
        <p:spPr>
          <a:xfrm>
            <a:off x="152400" y="1524000"/>
            <a:ext cx="8610600" cy="4495800"/>
          </a:xfrm>
        </p:spPr>
        <p:txBody>
          <a:bodyPr/>
          <a:lstStyle/>
          <a:p>
            <a:pPr indent="-166688">
              <a:buNone/>
            </a:pPr>
            <a:r>
              <a:rPr lang="en-US" sz="2400" b="1" dirty="0"/>
              <a:t>ICD-10-CM: C50.412-Y, Z15.01</a:t>
            </a:r>
          </a:p>
          <a:p>
            <a:pPr marL="176213" lvl="1" indent="0">
              <a:buNone/>
            </a:pPr>
            <a:r>
              <a:rPr lang="en-US" sz="2000" u="sng" dirty="0"/>
              <a:t>Rationale</a:t>
            </a:r>
            <a:r>
              <a:rPr lang="en-US" sz="2000" dirty="0"/>
              <a:t>: The Alphabetic Index main term is Carcinoma (malignant)—see also Neoplasm, by site, malignant; Neoplasm, breast, upper-outer quadrant. For code Z15.01 the Alphabetic Index main term is Susceptibility to disease, subterms genetic, malignant neoplasm, breast. Z15.01 is POA Exempt.</a:t>
            </a:r>
          </a:p>
          <a:p>
            <a:pPr indent="-166688">
              <a:buNone/>
            </a:pPr>
            <a:r>
              <a:rPr lang="en-US" sz="2400" b="1" dirty="0"/>
              <a:t>ICD-10-PCS: 0HBU0ZZ, 07B60ZX</a:t>
            </a:r>
          </a:p>
          <a:p>
            <a:pPr marL="176213" lvl="1" indent="0">
              <a:buNone/>
            </a:pPr>
            <a:r>
              <a:rPr lang="en-US" sz="2000" u="sng" dirty="0"/>
              <a:t>Rationale</a:t>
            </a:r>
            <a:r>
              <a:rPr lang="en-US" sz="2000" dirty="0"/>
              <a:t>: For code 0HBU0ZZ, the Alphabetic Index main term is Excision, Breast, Left. Table 0HB is consulted to assign approach value “0” for open. For code 07B60ZX, the Alphabetic Index main term is Excision, Lymphatic, Axillary, Left; approach value 0 is assigned as this was performed via open approach and the qualifier X is assigned since this is a biopsy procedure.</a:t>
            </a:r>
          </a:p>
          <a:p>
            <a:endParaRPr lang="en-US" sz="2400" dirty="0"/>
          </a:p>
        </p:txBody>
      </p:sp>
    </p:spTree>
    <p:extLst>
      <p:ext uri="{BB962C8B-B14F-4D97-AF65-F5344CB8AC3E}">
        <p14:creationId xmlns:p14="http://schemas.microsoft.com/office/powerpoint/2010/main" val="41961689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3345" y="701674"/>
            <a:ext cx="8600343" cy="891129"/>
          </a:xfrm>
        </p:spPr>
        <p:txBody>
          <a:bodyPr>
            <a:normAutofit fontScale="90000"/>
          </a:bodyPr>
          <a:lstStyle/>
          <a:p>
            <a:r>
              <a:rPr lang="en-US" dirty="0"/>
              <a:t>Case 4.7 </a:t>
            </a:r>
            <a:r>
              <a:rPr lang="en-US" sz="3200" dirty="0"/>
              <a:t>(Disorders of the Cardiovascular System)</a:t>
            </a:r>
            <a:endParaRPr lang="en-US" dirty="0"/>
          </a:p>
        </p:txBody>
      </p:sp>
      <p:sp>
        <p:nvSpPr>
          <p:cNvPr id="3" name="Content Placeholder 2"/>
          <p:cNvSpPr>
            <a:spLocks noGrp="1"/>
          </p:cNvSpPr>
          <p:nvPr>
            <p:ph idx="1"/>
          </p:nvPr>
        </p:nvSpPr>
        <p:spPr>
          <a:xfrm>
            <a:off x="304800" y="1905000"/>
            <a:ext cx="8610600" cy="4419600"/>
          </a:xfrm>
        </p:spPr>
        <p:txBody>
          <a:bodyPr/>
          <a:lstStyle/>
          <a:p>
            <a:pPr marL="0">
              <a:buNone/>
            </a:pPr>
            <a:r>
              <a:rPr lang="en-US" sz="2000" dirty="0"/>
              <a:t>This 52-year-old male stayed one week in Hospital A for an ST elevation lateral wall myocardial infarction (STEMI) and was then transferred to Hospital B for further treatment. A cardiac catheterization was performed at Hospital B, which revealed severe occlusive disease, and a coronary bypass grafting was carried out. The physician’s final diagnostic statement at Hospital B listed, “Acute lateral wall STEMI due to severe coronary atherosclerosis.” What is the appropriate principal diagnosis for Hospital B?</a:t>
            </a:r>
          </a:p>
          <a:p>
            <a:pPr marL="0">
              <a:buNone/>
            </a:pPr>
            <a:endParaRPr lang="en-US" sz="2000" dirty="0"/>
          </a:p>
          <a:p>
            <a:pPr marL="0">
              <a:buNone/>
            </a:pPr>
            <a:r>
              <a:rPr lang="en-US" sz="2000" dirty="0"/>
              <a:t>ICD-10-CM Code(s): _______________________________________	 </a:t>
            </a:r>
          </a:p>
          <a:p>
            <a:endParaRPr lang="en-US" sz="2400" dirty="0"/>
          </a:p>
        </p:txBody>
      </p:sp>
    </p:spTree>
    <p:extLst>
      <p:ext uri="{BB962C8B-B14F-4D97-AF65-F5344CB8AC3E}">
        <p14:creationId xmlns:p14="http://schemas.microsoft.com/office/powerpoint/2010/main" val="31443235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1" y="701674"/>
            <a:ext cx="8815088" cy="891129"/>
          </a:xfrm>
        </p:spPr>
        <p:txBody>
          <a:bodyPr>
            <a:normAutofit/>
          </a:bodyPr>
          <a:lstStyle/>
          <a:p>
            <a:r>
              <a:rPr lang="en-US" dirty="0"/>
              <a:t>Case 4.7 Answer and Rationale</a:t>
            </a:r>
          </a:p>
        </p:txBody>
      </p:sp>
      <p:sp>
        <p:nvSpPr>
          <p:cNvPr id="3" name="Content Placeholder 2"/>
          <p:cNvSpPr>
            <a:spLocks noGrp="1"/>
          </p:cNvSpPr>
          <p:nvPr>
            <p:ph idx="1"/>
          </p:nvPr>
        </p:nvSpPr>
        <p:spPr>
          <a:xfrm>
            <a:off x="228600" y="1447800"/>
            <a:ext cx="8610600" cy="4572000"/>
          </a:xfrm>
        </p:spPr>
        <p:txBody>
          <a:bodyPr/>
          <a:lstStyle/>
          <a:p>
            <a:pPr>
              <a:buNone/>
            </a:pPr>
            <a:endParaRPr lang="en-US" sz="2400" b="1" dirty="0"/>
          </a:p>
          <a:p>
            <a:pPr>
              <a:buNone/>
            </a:pPr>
            <a:r>
              <a:rPr lang="en-US" sz="2400" b="1" dirty="0"/>
              <a:t>ICD-10-CM: I21.29</a:t>
            </a:r>
          </a:p>
          <a:p>
            <a:pPr marL="0" lvl="1" indent="0">
              <a:buNone/>
            </a:pPr>
            <a:r>
              <a:rPr lang="en-US" sz="2000" u="sng" dirty="0"/>
              <a:t>Rationale</a:t>
            </a:r>
            <a:r>
              <a:rPr lang="en-US" sz="2000" dirty="0"/>
              <a:t>: In accordance with the UHDDS definition for principal diagnosis, the acute ST elevation lateral wall myocardial infarction (not the coronary atherosclerosis is the reason for admission and sequenced as the principal diagnosis (CMS 2020a, Section II). The Alphabetic Index main term is Infarction, </a:t>
            </a:r>
            <a:r>
              <a:rPr lang="en-US" sz="2000" dirty="0" err="1"/>
              <a:t>subterms</a:t>
            </a:r>
            <a:r>
              <a:rPr lang="en-US" sz="2000" dirty="0"/>
              <a:t> myocardium, ST elevation, lateral. Code I21.29 is the principal diagnosis, as the MI had not resolved and was still being treated at Hospital B (CMS 2020a, I.C.9.e.1.). </a:t>
            </a:r>
          </a:p>
          <a:p>
            <a:endParaRPr lang="en-US" sz="2800" dirty="0"/>
          </a:p>
        </p:txBody>
      </p:sp>
    </p:spTree>
    <p:extLst>
      <p:ext uri="{BB962C8B-B14F-4D97-AF65-F5344CB8AC3E}">
        <p14:creationId xmlns:p14="http://schemas.microsoft.com/office/powerpoint/2010/main" val="12122799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457200"/>
            <a:ext cx="8610600" cy="1143000"/>
          </a:xfrm>
        </p:spPr>
        <p:txBody>
          <a:bodyPr/>
          <a:lstStyle/>
          <a:p>
            <a:r>
              <a:rPr lang="en-US" dirty="0"/>
              <a:t>Case 4.20 </a:t>
            </a:r>
            <a:r>
              <a:rPr lang="en-US" sz="2800" dirty="0"/>
              <a:t>(Disorders of the Digestive System)</a:t>
            </a:r>
            <a:endParaRPr lang="en-US" dirty="0"/>
          </a:p>
        </p:txBody>
      </p:sp>
      <p:sp>
        <p:nvSpPr>
          <p:cNvPr id="3" name="Content Placeholder 2"/>
          <p:cNvSpPr>
            <a:spLocks noGrp="1"/>
          </p:cNvSpPr>
          <p:nvPr>
            <p:ph idx="1"/>
          </p:nvPr>
        </p:nvSpPr>
        <p:spPr>
          <a:xfrm>
            <a:off x="304800" y="1295400"/>
            <a:ext cx="8610600" cy="4648200"/>
          </a:xfrm>
        </p:spPr>
        <p:txBody>
          <a:bodyPr/>
          <a:lstStyle/>
          <a:p>
            <a:pPr marL="0">
              <a:buNone/>
            </a:pPr>
            <a:endParaRPr lang="en-US" sz="1800" dirty="0"/>
          </a:p>
          <a:p>
            <a:pPr marL="0">
              <a:buNone/>
            </a:pPr>
            <a:r>
              <a:rPr lang="en-US" sz="1800" dirty="0"/>
              <a:t>The patient is a 44-year-old male who started having abdominal pain the day before yesterday. Subsequently he had diarrhea. He had 4 episodes of diarrhea last night and then 4 episodes in the morning. The stools have turned to fairly frank blood. Also the abdominal pain got worse, and he said he felt dizzy when he stood up. Patient admitted for treatment of dehydration. Patient has frank blood coming out from his bowels. Stool culture and sensitivity revealed salmonella. Physician documented that the abdominal pain, diarrhea, and bleeding were due to Salmonella gastroenteritis. Patient put on Levaquin IV and also rehydrated. Patient responded well and was discharged. What codes are assigned?</a:t>
            </a:r>
          </a:p>
          <a:p>
            <a:pPr marL="804863">
              <a:buAutoNum type="alphaLcPeriod"/>
            </a:pPr>
            <a:r>
              <a:rPr lang="en-US" sz="1800" dirty="0"/>
              <a:t>  A02.0, E86.0</a:t>
            </a:r>
          </a:p>
          <a:p>
            <a:pPr marL="804863">
              <a:buAutoNum type="alphaLcPeriod"/>
            </a:pPr>
            <a:r>
              <a:rPr lang="en-US" sz="1800" dirty="0"/>
              <a:t>  K52.9, A02.0, E86.0</a:t>
            </a:r>
          </a:p>
          <a:p>
            <a:pPr marL="804863">
              <a:buAutoNum type="alphaLcPeriod"/>
            </a:pPr>
            <a:r>
              <a:rPr lang="en-US" sz="1800" dirty="0"/>
              <a:t>  A02.0, K92.2, E86.0, R19.7</a:t>
            </a:r>
          </a:p>
          <a:p>
            <a:pPr marL="804863">
              <a:buAutoNum type="alphaLcPeriod"/>
            </a:pPr>
            <a:r>
              <a:rPr lang="en-US" sz="1800" dirty="0"/>
              <a:t>  E86.0, A02.0</a:t>
            </a:r>
          </a:p>
          <a:p>
            <a:endParaRPr lang="en-US" sz="2400" dirty="0"/>
          </a:p>
        </p:txBody>
      </p:sp>
    </p:spTree>
    <p:extLst>
      <p:ext uri="{BB962C8B-B14F-4D97-AF65-F5344CB8AC3E}">
        <p14:creationId xmlns:p14="http://schemas.microsoft.com/office/powerpoint/2010/main" val="4249285360"/>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2019_AHIMA_PPT (002)  -  Read-Only" id="{7600C66D-F5EF-4E3B-999D-914AE60CC8D6}" vid="{C7A1ECBC-8636-4775-92C9-A482B11BC6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Ch04.PPTs.CCW 2019 (AC201518)</Template>
  <TotalTime>48</TotalTime>
  <Words>3651</Words>
  <Application>Microsoft Office PowerPoint</Application>
  <PresentationFormat>On-screen Show (4:3)</PresentationFormat>
  <Paragraphs>200</Paragraphs>
  <Slides>39</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39</vt:i4>
      </vt:variant>
    </vt:vector>
  </HeadingPairs>
  <TitlesOfParts>
    <vt:vector size="44" baseType="lpstr">
      <vt:lpstr>Arial</vt:lpstr>
      <vt:lpstr>Calibri</vt:lpstr>
      <vt:lpstr>Century Gothic</vt:lpstr>
      <vt:lpstr>Gotham Medium</vt:lpstr>
      <vt:lpstr>Office Theme</vt:lpstr>
      <vt:lpstr>Clinical Coding Workout 2020 Edition</vt:lpstr>
      <vt:lpstr>Chapter 4 Overview</vt:lpstr>
      <vt:lpstr>Chapter 4 Sections</vt:lpstr>
      <vt:lpstr>Chapter 4 Sections (continued)</vt:lpstr>
      <vt:lpstr>Case 4.3 (Disorders of the Blood and Blood-Forming Organs)</vt:lpstr>
      <vt:lpstr>Case 4.3 Answer and Rationale</vt:lpstr>
      <vt:lpstr>Case 4.7 (Disorders of the Cardiovascular System)</vt:lpstr>
      <vt:lpstr>Case 4.7 Answer and Rationale</vt:lpstr>
      <vt:lpstr>Case 4.20 (Disorders of the Digestive System)</vt:lpstr>
      <vt:lpstr>Case 4.20 Answer and Rationale</vt:lpstr>
      <vt:lpstr>Case 4.26 (Endocrine, Nutritional, and Metabolic Diseases and Immunity Disorders)</vt:lpstr>
      <vt:lpstr>Case 4.26 Answer and Rationale</vt:lpstr>
      <vt:lpstr>Case 4.37 (Disorders of the Genitourinary System)</vt:lpstr>
      <vt:lpstr>Case 4.37 Answer and Rationale</vt:lpstr>
      <vt:lpstr>Case 4.40 (Infectious Disease)</vt:lpstr>
      <vt:lpstr>Case 4.40 Answer and Rationale</vt:lpstr>
      <vt:lpstr>Case 4.45 (Disorders of the Skin and Subcutaneous Tissue)</vt:lpstr>
      <vt:lpstr>Case 4.45 Answer and Rationale</vt:lpstr>
      <vt:lpstr>Case 4.51 (Behavioral Health Conditions)</vt:lpstr>
      <vt:lpstr>Case 4.51 Answer and Rationale</vt:lpstr>
      <vt:lpstr>Case 4.54 (Disorders of the Musculoskeletal System and Connective Tissue)</vt:lpstr>
      <vt:lpstr>Case 4.54 Answer and Rationale</vt:lpstr>
      <vt:lpstr>Case 4.66 (Neoplasms)</vt:lpstr>
      <vt:lpstr>Case 4.66 Answer and Rationale</vt:lpstr>
      <vt:lpstr>Case 4.71 (Disorders of the Nervous System and Sense Organs)</vt:lpstr>
      <vt:lpstr>Case 4.71 Answer and Rationale</vt:lpstr>
      <vt:lpstr>Case 4.71 Answer and Rationale (continued)</vt:lpstr>
      <vt:lpstr>Case 4.75 (Newborn/Congenital Disorders)</vt:lpstr>
      <vt:lpstr>Case 4.75 Answer and Rationale</vt:lpstr>
      <vt:lpstr>Case 4.80 (Pediatric Conditions)</vt:lpstr>
      <vt:lpstr>Case 4.80 Answer and Rationale</vt:lpstr>
      <vt:lpstr>Case 4.86 (Conditions of Pregnancy, Childbirth, and the Puerperium)</vt:lpstr>
      <vt:lpstr>Case 4.86 Answer and Rationale</vt:lpstr>
      <vt:lpstr>Case 4.86 Answer and Rationale (continued)</vt:lpstr>
      <vt:lpstr>Case 4.86 Answer and Rationale (continued)</vt:lpstr>
      <vt:lpstr>Case 4.88 (Disorders of the Respiratory System)</vt:lpstr>
      <vt:lpstr>Case 4.88 Answer and Rationale</vt:lpstr>
      <vt:lpstr>Case 4.96 (Trauma and Poisoning)</vt:lpstr>
      <vt:lpstr>Case 4.96 Answer and Rationale</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Clinical Coding Workout 2019 Edition</dc:title>
  <dc:creator>Kimberly Hooker</dc:creator>
  <cp:lastModifiedBy>Hilari Simmons</cp:lastModifiedBy>
  <cp:revision>5</cp:revision>
  <cp:lastPrinted>2018-12-07T14:38:18Z</cp:lastPrinted>
  <dcterms:created xsi:type="dcterms:W3CDTF">2018-12-17T20:26:53Z</dcterms:created>
  <dcterms:modified xsi:type="dcterms:W3CDTF">2020-04-30T16:04:08Z</dcterms:modified>
</cp:coreProperties>
</file>