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3"/>
  </p:notesMasterIdLst>
  <p:handoutMasterIdLst>
    <p:handoutMasterId r:id="rId44"/>
  </p:handoutMasterIdLst>
  <p:sldIdLst>
    <p:sldId id="303" r:id="rId2"/>
    <p:sldId id="304" r:id="rId3"/>
    <p:sldId id="305" r:id="rId4"/>
    <p:sldId id="306" r:id="rId5"/>
    <p:sldId id="307" r:id="rId6"/>
    <p:sldId id="3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tha Davis" initials="md" lastIdx="4" clrIdx="0"/>
  <p:cmAuthor id="2" name="Michelle Dionisio" initials="MD" lastIdx="1" clrIdx="1"/>
  <p:cmAuthor id="3" name="Dana Carcamo" initials="DC"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706"/>
  </p:normalViewPr>
  <p:slideViewPr>
    <p:cSldViewPr snapToGrid="0" snapToObjects="1">
      <p:cViewPr varScale="1">
        <p:scale>
          <a:sx n="74" d="100"/>
          <a:sy n="74" d="100"/>
        </p:scale>
        <p:origin x="123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Dionisio" userId="37d052d4be97a24f" providerId="LiveId" clId="{E83C4153-1FC3-4F51-908A-E1BA998898EC}"/>
    <pc:docChg chg="custSel modSld">
      <pc:chgData name="Michelle Dionisio" userId="37d052d4be97a24f" providerId="LiveId" clId="{E83C4153-1FC3-4F51-908A-E1BA998898EC}" dt="2019-08-22T00:53:27.077" v="1" actId="1589"/>
      <pc:docMkLst>
        <pc:docMk/>
      </pc:docMkLst>
      <pc:sldChg chg="modSp addCm">
        <pc:chgData name="Michelle Dionisio" userId="37d052d4be97a24f" providerId="LiveId" clId="{E83C4153-1FC3-4F51-908A-E1BA998898EC}" dt="2019-08-22T00:53:27.077" v="1" actId="1589"/>
        <pc:sldMkLst>
          <pc:docMk/>
          <pc:sldMk cId="1963108798" sldId="335"/>
        </pc:sldMkLst>
        <pc:spChg chg="mod">
          <ac:chgData name="Michelle Dionisio" userId="37d052d4be97a24f" providerId="LiveId" clId="{E83C4153-1FC3-4F51-908A-E1BA998898EC}" dt="2019-08-22T00:53:05.455" v="0" actId="20577"/>
          <ac:spMkLst>
            <pc:docMk/>
            <pc:sldMk cId="1963108798" sldId="33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4/30/2020</a:t>
            </a:fld>
            <a:endParaRPr lang="en-US"/>
          </a:p>
        </p:txBody>
      </p:sp>
      <p:sp>
        <p:nvSpPr>
          <p:cNvPr id="4" name="Footer Placeholder 3">
            <a:extLst>
              <a:ext uri="{FF2B5EF4-FFF2-40B4-BE49-F238E27FC236}">
                <a16:creationId xmlns:a16="http://schemas.microsoft.com/office/drawing/2014/main" xmlns=""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E41A20-6731-483D-9D68-C729F8E59D73}" type="datetimeFigureOut">
              <a:rPr lang="en-US" smtClean="0"/>
              <a:t>4/30/2020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36CF32-131A-4A49-A6FB-E01A6FD25349}" type="slidenum">
              <a:rPr lang="en-US" smtClean="0"/>
              <a:t>‹#›</a:t>
            </a:fld>
            <a:endParaRPr lang="en-US"/>
          </a:p>
        </p:txBody>
      </p:sp>
    </p:spTree>
    <p:extLst>
      <p:ext uri="{BB962C8B-B14F-4D97-AF65-F5344CB8AC3E}">
        <p14:creationId xmlns:p14="http://schemas.microsoft.com/office/powerpoint/2010/main" val="3309580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MD: 2016 Slide updated.</a:t>
            </a:r>
            <a:r>
              <a:rPr lang="en-US" baseline="0" dirty="0"/>
              <a:t>  Removed extra spaces</a:t>
            </a:r>
            <a:endParaRPr lang="en-US" dirty="0"/>
          </a:p>
        </p:txBody>
      </p:sp>
      <p:sp>
        <p:nvSpPr>
          <p:cNvPr id="4" name="Slide Number Placeholder 3"/>
          <p:cNvSpPr>
            <a:spLocks noGrp="1"/>
          </p:cNvSpPr>
          <p:nvPr>
            <p:ph type="sldNum" sz="quarter" idx="10"/>
          </p:nvPr>
        </p:nvSpPr>
        <p:spPr/>
        <p:txBody>
          <a:bodyPr/>
          <a:lstStyle/>
          <a:p>
            <a:fld id="{3E6BD27E-4890-42A0-A674-7487BDEC6646}" type="slidenum">
              <a:rPr lang="en-US" smtClean="0"/>
              <a:pPr/>
              <a:t>9</a:t>
            </a:fld>
            <a:endParaRPr lang="en-US"/>
          </a:p>
        </p:txBody>
      </p:sp>
    </p:spTree>
    <p:extLst>
      <p:ext uri="{BB962C8B-B14F-4D97-AF65-F5344CB8AC3E}">
        <p14:creationId xmlns:p14="http://schemas.microsoft.com/office/powerpoint/2010/main" val="225078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MD: 2016.  This slide was updated</a:t>
            </a:r>
            <a:r>
              <a:rPr lang="en-US" baseline="0" dirty="0"/>
              <a:t> an new slide was added to split up this rationale since it is a new concept for 2017 and the rationale is hard to read on one slide.</a:t>
            </a:r>
            <a:r>
              <a:rPr lang="en-US" dirty="0"/>
              <a:t>  </a:t>
            </a:r>
          </a:p>
        </p:txBody>
      </p:sp>
      <p:sp>
        <p:nvSpPr>
          <p:cNvPr id="4" name="Slide Number Placeholder 3"/>
          <p:cNvSpPr>
            <a:spLocks noGrp="1"/>
          </p:cNvSpPr>
          <p:nvPr>
            <p:ph type="sldNum" sz="quarter" idx="10"/>
          </p:nvPr>
        </p:nvSpPr>
        <p:spPr/>
        <p:txBody>
          <a:bodyPr/>
          <a:lstStyle/>
          <a:p>
            <a:fld id="{3E6BD27E-4890-42A0-A674-7487BDEC6646}" type="slidenum">
              <a:rPr lang="en-US" smtClean="0"/>
              <a:pPr/>
              <a:t>10</a:t>
            </a:fld>
            <a:endParaRPr lang="en-US"/>
          </a:p>
        </p:txBody>
      </p:sp>
    </p:spTree>
    <p:extLst>
      <p:ext uri="{BB962C8B-B14F-4D97-AF65-F5344CB8AC3E}">
        <p14:creationId xmlns:p14="http://schemas.microsoft.com/office/powerpoint/2010/main" val="4767074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MD: 2016.  This slide was updated.  </a:t>
            </a:r>
          </a:p>
        </p:txBody>
      </p:sp>
      <p:sp>
        <p:nvSpPr>
          <p:cNvPr id="4" name="Slide Number Placeholder 3"/>
          <p:cNvSpPr>
            <a:spLocks noGrp="1"/>
          </p:cNvSpPr>
          <p:nvPr>
            <p:ph type="sldNum" sz="quarter" idx="10"/>
          </p:nvPr>
        </p:nvSpPr>
        <p:spPr/>
        <p:txBody>
          <a:bodyPr/>
          <a:lstStyle/>
          <a:p>
            <a:fld id="{3E6BD27E-4890-42A0-A674-7487BDEC6646}" type="slidenum">
              <a:rPr lang="en-US" smtClean="0"/>
              <a:pPr/>
              <a:t>11</a:t>
            </a:fld>
            <a:endParaRPr lang="en-US"/>
          </a:p>
        </p:txBody>
      </p:sp>
    </p:spTree>
    <p:extLst>
      <p:ext uri="{BB962C8B-B14F-4D97-AF65-F5344CB8AC3E}">
        <p14:creationId xmlns:p14="http://schemas.microsoft.com/office/powerpoint/2010/main" val="4284301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C9A9DD-6EFD-4EDC-A072-B00403D23C0A}" type="slidenum">
              <a:rPr lang="en-US" smtClean="0"/>
              <a:pPr/>
              <a:t>39</a:t>
            </a:fld>
            <a:endParaRPr lang="en-US"/>
          </a:p>
        </p:txBody>
      </p:sp>
    </p:spTree>
    <p:extLst>
      <p:ext uri="{BB962C8B-B14F-4D97-AF65-F5344CB8AC3E}">
        <p14:creationId xmlns:p14="http://schemas.microsoft.com/office/powerpoint/2010/main" val="5124608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xmlns=""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xmlns=""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xmlns=""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2019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xmlns=""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Clinical Coding Workout</a:t>
            </a:r>
            <a:r>
              <a:rPr lang="en-US"/>
              <a:t/>
            </a:r>
            <a:br>
              <a:rPr lang="en-US"/>
            </a:br>
            <a:r>
              <a:rPr lang="en-US"/>
              <a:t>2020 </a:t>
            </a:r>
            <a:r>
              <a:rPr lang="en-US" dirty="0"/>
              <a:t>Edition</a:t>
            </a:r>
          </a:p>
        </p:txBody>
      </p:sp>
      <p:sp>
        <p:nvSpPr>
          <p:cNvPr id="3" name="Subtitle 2"/>
          <p:cNvSpPr>
            <a:spLocks noGrp="1"/>
          </p:cNvSpPr>
          <p:nvPr>
            <p:ph type="subTitle" idx="1"/>
          </p:nvPr>
        </p:nvSpPr>
        <p:spPr/>
        <p:txBody>
          <a:bodyPr>
            <a:normAutofit/>
          </a:bodyPr>
          <a:lstStyle/>
          <a:p>
            <a:pPr>
              <a:spcBef>
                <a:spcPts val="0"/>
              </a:spcBef>
            </a:pPr>
            <a:r>
              <a:rPr lang="en-US" b="1" dirty="0"/>
              <a:t>Chapter 6:</a:t>
            </a:r>
          </a:p>
          <a:p>
            <a:pPr>
              <a:spcBef>
                <a:spcPts val="0"/>
              </a:spcBef>
            </a:pPr>
            <a:r>
              <a:rPr lang="en-US" dirty="0"/>
              <a:t>Case Studies from Physician-based Health Records</a:t>
            </a:r>
          </a:p>
        </p:txBody>
      </p:sp>
    </p:spTree>
    <p:extLst>
      <p:ext uri="{BB962C8B-B14F-4D97-AF65-F5344CB8AC3E}">
        <p14:creationId xmlns:p14="http://schemas.microsoft.com/office/powerpoint/2010/main" val="3338091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8442" y="1600199"/>
            <a:ext cx="8746958" cy="4439653"/>
          </a:xfrm>
        </p:spPr>
        <p:txBody>
          <a:bodyPr>
            <a:normAutofit/>
          </a:bodyPr>
          <a:lstStyle/>
          <a:p>
            <a:pPr>
              <a:buNone/>
            </a:pPr>
            <a:r>
              <a:rPr lang="en-US" sz="2800" b="1" dirty="0"/>
              <a:t>ICD-10-CM: </a:t>
            </a:r>
            <a:r>
              <a:rPr lang="pt-BR" sz="2800" b="1" dirty="0"/>
              <a:t>I13.2, I50.23, N18.5, E10.22</a:t>
            </a:r>
          </a:p>
          <a:p>
            <a:pPr>
              <a:buNone/>
            </a:pPr>
            <a:endParaRPr lang="en-US" sz="2800" b="1" dirty="0"/>
          </a:p>
          <a:p>
            <a:pPr marL="0" indent="0">
              <a:buNone/>
            </a:pPr>
            <a:r>
              <a:rPr lang="en-US" sz="2400" u="sng" dirty="0"/>
              <a:t>Rationale</a:t>
            </a:r>
            <a:r>
              <a:rPr lang="en-US" sz="2400" dirty="0"/>
              <a:t>: The combination code for hypertensive heart and renal disease is used because the hypertension was documented as the cause of the heart disease. The heart failure code identifies the acute on chronic systolic heart failure (I50.23).  </a:t>
            </a:r>
          </a:p>
          <a:p>
            <a:pPr>
              <a:buNone/>
            </a:pPr>
            <a:endParaRPr lang="en-US" sz="2400" dirty="0"/>
          </a:p>
          <a:p>
            <a:pPr>
              <a:buNone/>
            </a:pPr>
            <a:r>
              <a:rPr lang="en-US" sz="2400" dirty="0"/>
              <a:t>(continued)</a:t>
            </a:r>
          </a:p>
          <a:p>
            <a:endParaRPr lang="en-US" sz="2800" dirty="0"/>
          </a:p>
        </p:txBody>
      </p:sp>
      <p:sp>
        <p:nvSpPr>
          <p:cNvPr id="4" name="Title 1"/>
          <p:cNvSpPr>
            <a:spLocks noGrp="1"/>
          </p:cNvSpPr>
          <p:nvPr>
            <p:ph type="title"/>
          </p:nvPr>
        </p:nvSpPr>
        <p:spPr>
          <a:xfrm>
            <a:off x="168443" y="701674"/>
            <a:ext cx="8875246" cy="891129"/>
          </a:xfrm>
        </p:spPr>
        <p:txBody>
          <a:bodyPr>
            <a:normAutofit/>
          </a:bodyPr>
          <a:lstStyle/>
          <a:p>
            <a:r>
              <a:rPr lang="en-US" dirty="0"/>
              <a:t>Case 6.14 Answer and Rationale</a:t>
            </a:r>
          </a:p>
        </p:txBody>
      </p:sp>
    </p:spTree>
    <p:extLst>
      <p:ext uri="{BB962C8B-B14F-4D97-AF65-F5344CB8AC3E}">
        <p14:creationId xmlns:p14="http://schemas.microsoft.com/office/powerpoint/2010/main" val="430064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8442" y="1600199"/>
            <a:ext cx="8746958" cy="4439653"/>
          </a:xfrm>
        </p:spPr>
        <p:txBody>
          <a:bodyPr>
            <a:normAutofit/>
          </a:bodyPr>
          <a:lstStyle/>
          <a:p>
            <a:pPr>
              <a:buNone/>
            </a:pPr>
            <a:endParaRPr lang="en-US" sz="2800" b="1" dirty="0"/>
          </a:p>
          <a:p>
            <a:pPr>
              <a:buNone/>
            </a:pPr>
            <a:r>
              <a:rPr lang="en-US" sz="2800" b="1" dirty="0"/>
              <a:t>ICD-10-CM: </a:t>
            </a:r>
            <a:r>
              <a:rPr lang="pt-BR" sz="2800" b="1" dirty="0"/>
              <a:t>I13.2, I50.23, N18.5, E10.229, N18.5 </a:t>
            </a:r>
          </a:p>
          <a:p>
            <a:pPr>
              <a:buNone/>
            </a:pPr>
            <a:endParaRPr lang="en-US" sz="1050" b="1" dirty="0"/>
          </a:p>
          <a:p>
            <a:pPr marL="0" indent="0">
              <a:buNone/>
              <a:tabLst>
                <a:tab pos="285750" algn="l"/>
              </a:tabLst>
            </a:pPr>
            <a:r>
              <a:rPr lang="en-US" sz="2400" u="sng" dirty="0"/>
              <a:t>Rationale</a:t>
            </a:r>
            <a:r>
              <a:rPr lang="en-US" sz="2400" dirty="0"/>
              <a:t>: Code E10.22 type 1 diabetes mellitus with diabetic chronic kidney disease is also assigned as a secondary diagnosis. Chronic kidney disease (CKD) is found under the main term Diabetes subterms, Type 1, with, in the Alphabetic Index.  Therefore, an association between the CKD and diabetes can be assumed (CMS 2020a, I.A.15; Coding Clinic, First Quarter, 2016; Coding Clinic, Second Quarter, 2016). The fourth character of 5 is assigned to code N18 to identify the stage of chronic kidney disease.</a:t>
            </a:r>
          </a:p>
          <a:p>
            <a:endParaRPr lang="en-US" sz="2800" dirty="0"/>
          </a:p>
        </p:txBody>
      </p:sp>
      <p:sp>
        <p:nvSpPr>
          <p:cNvPr id="4" name="Title 1"/>
          <p:cNvSpPr>
            <a:spLocks noGrp="1"/>
          </p:cNvSpPr>
          <p:nvPr>
            <p:ph type="title"/>
          </p:nvPr>
        </p:nvSpPr>
        <p:spPr>
          <a:xfrm>
            <a:off x="168443" y="701674"/>
            <a:ext cx="8875246" cy="891129"/>
          </a:xfrm>
        </p:spPr>
        <p:txBody>
          <a:bodyPr>
            <a:normAutofit/>
          </a:bodyPr>
          <a:lstStyle/>
          <a:p>
            <a:r>
              <a:rPr lang="en-US" dirty="0"/>
              <a:t>Case 6.14 Answer and Rationale </a:t>
            </a:r>
            <a:r>
              <a:rPr lang="en-US" i="1" dirty="0"/>
              <a:t>(continued)</a:t>
            </a:r>
          </a:p>
        </p:txBody>
      </p:sp>
    </p:spTree>
    <p:extLst>
      <p:ext uri="{BB962C8B-B14F-4D97-AF65-F5344CB8AC3E}">
        <p14:creationId xmlns:p14="http://schemas.microsoft.com/office/powerpoint/2010/main" val="16818005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10600" cy="1143000"/>
          </a:xfrm>
        </p:spPr>
        <p:txBody>
          <a:bodyPr/>
          <a:lstStyle/>
          <a:p>
            <a:r>
              <a:rPr lang="en-US" dirty="0"/>
              <a:t>Case 6.23 </a:t>
            </a:r>
            <a:r>
              <a:rPr lang="en-US" sz="2800" dirty="0"/>
              <a:t>(Disorders of the Digestive System)</a:t>
            </a:r>
            <a:endParaRPr lang="en-US" dirty="0"/>
          </a:p>
        </p:txBody>
      </p:sp>
      <p:sp>
        <p:nvSpPr>
          <p:cNvPr id="3" name="Content Placeholder 2"/>
          <p:cNvSpPr>
            <a:spLocks noGrp="1"/>
          </p:cNvSpPr>
          <p:nvPr>
            <p:ph idx="1"/>
          </p:nvPr>
        </p:nvSpPr>
        <p:spPr>
          <a:xfrm>
            <a:off x="304800" y="1295400"/>
            <a:ext cx="8610600" cy="4648200"/>
          </a:xfrm>
        </p:spPr>
        <p:txBody>
          <a:bodyPr/>
          <a:lstStyle/>
          <a:p>
            <a:pPr marL="0">
              <a:buNone/>
            </a:pPr>
            <a:endParaRPr lang="en-US" sz="2400" dirty="0"/>
          </a:p>
          <a:p>
            <a:pPr marL="0">
              <a:buNone/>
            </a:pPr>
            <a:r>
              <a:rPr lang="en-US" sz="2400" dirty="0"/>
              <a:t>A laparoscopic cholecystectomy with cholangiography was performed on a 35-year-old female patient due to symptomatic cholelithiasis. The pathology report showed acute and chronic cholecystitis with cholelithiasis and was also documented by the physician. What codes would be assigned? </a:t>
            </a:r>
          </a:p>
          <a:p>
            <a:pPr marL="0">
              <a:buNone/>
            </a:pPr>
            <a:endParaRPr lang="en-US" sz="2400" dirty="0"/>
          </a:p>
          <a:p>
            <a:pPr marL="0">
              <a:buNone/>
            </a:pPr>
            <a:r>
              <a:rPr lang="en-US" sz="2400" dirty="0"/>
              <a:t>Assign the correct codes for this encounter.</a:t>
            </a:r>
          </a:p>
          <a:p>
            <a:pPr marL="0">
              <a:buNone/>
            </a:pPr>
            <a:endParaRPr lang="en-US" sz="2400" dirty="0"/>
          </a:p>
          <a:p>
            <a:pPr marL="0">
              <a:buNone/>
            </a:pPr>
            <a:r>
              <a:rPr lang="en-US" sz="2000" dirty="0"/>
              <a:t>ICD-10-CM and CPT Code(s): ________________________	</a:t>
            </a:r>
          </a:p>
          <a:p>
            <a:pPr marL="0" indent="0">
              <a:buNone/>
            </a:pPr>
            <a:endParaRPr lang="en-US" dirty="0"/>
          </a:p>
        </p:txBody>
      </p:sp>
    </p:spTree>
    <p:extLst>
      <p:ext uri="{BB962C8B-B14F-4D97-AF65-F5344CB8AC3E}">
        <p14:creationId xmlns:p14="http://schemas.microsoft.com/office/powerpoint/2010/main" val="3002562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6.23 Answer and Rationale</a:t>
            </a:r>
          </a:p>
        </p:txBody>
      </p:sp>
      <p:sp>
        <p:nvSpPr>
          <p:cNvPr id="3" name="Content Placeholder 2"/>
          <p:cNvSpPr>
            <a:spLocks noGrp="1"/>
          </p:cNvSpPr>
          <p:nvPr>
            <p:ph idx="1"/>
          </p:nvPr>
        </p:nvSpPr>
        <p:spPr>
          <a:xfrm>
            <a:off x="304800" y="1447800"/>
            <a:ext cx="8610600" cy="4648200"/>
          </a:xfrm>
        </p:spPr>
        <p:txBody>
          <a:bodyPr/>
          <a:lstStyle/>
          <a:p>
            <a:pPr lvl="1">
              <a:buNone/>
            </a:pPr>
            <a:endParaRPr lang="en-US" sz="2400" dirty="0"/>
          </a:p>
          <a:p>
            <a:pPr>
              <a:buNone/>
            </a:pPr>
            <a:r>
              <a:rPr lang="en-US" sz="2800" b="1" dirty="0"/>
              <a:t>ICD-10-CM and CPT code(s): K80.12, 47563</a:t>
            </a:r>
          </a:p>
          <a:p>
            <a:pPr marL="0" indent="0">
              <a:buNone/>
            </a:pPr>
            <a:r>
              <a:rPr lang="en-US" sz="2400" u="sng" dirty="0"/>
              <a:t>Rationale</a:t>
            </a:r>
            <a:r>
              <a:rPr lang="en-US" sz="2400" dirty="0"/>
              <a:t>: ICD-10-CM provides a combination code for both acute and chronic cholecystitis with cholelithiasis. The procedure was done via laparoscope and correctly coded to 47563.</a:t>
            </a:r>
          </a:p>
          <a:p>
            <a:endParaRPr lang="en-US" sz="2800" dirty="0"/>
          </a:p>
        </p:txBody>
      </p:sp>
    </p:spTree>
    <p:extLst>
      <p:ext uri="{BB962C8B-B14F-4D97-AF65-F5344CB8AC3E}">
        <p14:creationId xmlns:p14="http://schemas.microsoft.com/office/powerpoint/2010/main" val="2980471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812800"/>
            <a:ext cx="8738888" cy="780003"/>
          </a:xfrm>
        </p:spPr>
        <p:txBody>
          <a:bodyPr>
            <a:normAutofit fontScale="90000"/>
          </a:bodyPr>
          <a:lstStyle/>
          <a:p>
            <a:r>
              <a:rPr lang="en-US" dirty="0"/>
              <a:t>Case 6.31 </a:t>
            </a:r>
            <a:r>
              <a:rPr lang="en-US" sz="3200" dirty="0"/>
              <a:t>(Evaluation and Management Services)</a:t>
            </a:r>
            <a:endParaRPr lang="en-US" dirty="0"/>
          </a:p>
        </p:txBody>
      </p:sp>
      <p:sp>
        <p:nvSpPr>
          <p:cNvPr id="3" name="Content Placeholder 2"/>
          <p:cNvSpPr>
            <a:spLocks noGrp="1"/>
          </p:cNvSpPr>
          <p:nvPr>
            <p:ph idx="1"/>
          </p:nvPr>
        </p:nvSpPr>
        <p:spPr>
          <a:xfrm>
            <a:off x="304800" y="1828800"/>
            <a:ext cx="8610600" cy="4114800"/>
          </a:xfrm>
        </p:spPr>
        <p:txBody>
          <a:bodyPr/>
          <a:lstStyle/>
          <a:p>
            <a:pPr marL="0">
              <a:buNone/>
            </a:pPr>
            <a:r>
              <a:rPr lang="en-US" sz="2400" dirty="0"/>
              <a:t>An elderly patient is brought to the emergency department by an ambulance due to a cardiac arrest suffered at home. The emergency department physician provides and documents critical care services to the patient for a total duration of two hours before the attending physician admits the patient to the cardiac care unit.</a:t>
            </a:r>
          </a:p>
          <a:p>
            <a:pPr marL="0">
              <a:buNone/>
            </a:pPr>
            <a:endParaRPr lang="en-US" sz="2400" dirty="0"/>
          </a:p>
          <a:p>
            <a:pPr marL="0">
              <a:buNone/>
            </a:pPr>
            <a:r>
              <a:rPr lang="en-US" sz="2400" dirty="0"/>
              <a:t>What codes are assigned for the ED physician? Include E/M code(s).</a:t>
            </a:r>
          </a:p>
          <a:p>
            <a:pPr marL="0">
              <a:buNone/>
            </a:pPr>
            <a:endParaRPr lang="en-US" sz="2400" dirty="0"/>
          </a:p>
          <a:p>
            <a:pPr marL="0">
              <a:buNone/>
            </a:pPr>
            <a:r>
              <a:rPr lang="en-US" sz="2000" dirty="0"/>
              <a:t>ICD-10-CM and CPT Code(s): 	__________________________</a:t>
            </a:r>
          </a:p>
          <a:p>
            <a:endParaRPr lang="en-US" sz="2800" dirty="0"/>
          </a:p>
        </p:txBody>
      </p:sp>
    </p:spTree>
    <p:extLst>
      <p:ext uri="{BB962C8B-B14F-4D97-AF65-F5344CB8AC3E}">
        <p14:creationId xmlns:p14="http://schemas.microsoft.com/office/powerpoint/2010/main" val="32887983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447800"/>
            <a:ext cx="8610600" cy="4114800"/>
          </a:xfrm>
        </p:spPr>
        <p:txBody>
          <a:bodyPr>
            <a:normAutofit/>
          </a:bodyPr>
          <a:lstStyle/>
          <a:p>
            <a:pPr>
              <a:buNone/>
            </a:pPr>
            <a:r>
              <a:rPr lang="en-US" sz="2800" b="1" dirty="0"/>
              <a:t>ICD-10-CM and CPT: I46.9, 99291, 99292 × 2</a:t>
            </a:r>
          </a:p>
          <a:p>
            <a:pPr marL="0" indent="0">
              <a:buNone/>
            </a:pPr>
            <a:r>
              <a:rPr lang="en-US" sz="2400" u="sng" dirty="0"/>
              <a:t>Rationale</a:t>
            </a:r>
            <a:r>
              <a:rPr lang="en-US" sz="2400" dirty="0"/>
              <a:t>: Reference the Critical Care Services section preceding the critical care codes. Codes 99291 and 99292 are used to report the total duration of time spent by the physician providing critical care to the patient, even if the time spent is not continuous for that date. This requires that the physician devote his or her full attention to the patient and therefore cannot provide services to any other patient during the same period of time. Critical care time may or may not be direct bedside care, but also includes nursing unit time for care assessment and planning that contributes directly to the treatment of the patient.</a:t>
            </a:r>
          </a:p>
          <a:p>
            <a:endParaRPr lang="en-US" sz="2800" dirty="0"/>
          </a:p>
        </p:txBody>
      </p:sp>
      <p:sp>
        <p:nvSpPr>
          <p:cNvPr id="4" name="Title 1"/>
          <p:cNvSpPr>
            <a:spLocks noGrp="1"/>
          </p:cNvSpPr>
          <p:nvPr>
            <p:ph type="title"/>
          </p:nvPr>
        </p:nvSpPr>
        <p:spPr>
          <a:xfrm>
            <a:off x="304801" y="701674"/>
            <a:ext cx="8738888" cy="891129"/>
          </a:xfrm>
        </p:spPr>
        <p:txBody>
          <a:bodyPr>
            <a:normAutofit/>
          </a:bodyPr>
          <a:lstStyle/>
          <a:p>
            <a:r>
              <a:rPr lang="en-US" dirty="0"/>
              <a:t>Case 6.31 Answer and Rationale</a:t>
            </a:r>
          </a:p>
        </p:txBody>
      </p:sp>
    </p:spTree>
    <p:extLst>
      <p:ext uri="{BB962C8B-B14F-4D97-AF65-F5344CB8AC3E}">
        <p14:creationId xmlns:p14="http://schemas.microsoft.com/office/powerpoint/2010/main" val="896243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fontScale="90000"/>
          </a:bodyPr>
          <a:lstStyle/>
          <a:p>
            <a:r>
              <a:rPr lang="en-US" dirty="0"/>
              <a:t>Case 6.38 </a:t>
            </a:r>
            <a:r>
              <a:rPr lang="en-US" sz="3200" dirty="0"/>
              <a:t>(Endocrine, Nutritional, and Metabolic Diseases and Immunity Disorders)</a:t>
            </a:r>
            <a:endParaRPr lang="en-US" dirty="0"/>
          </a:p>
        </p:txBody>
      </p:sp>
      <p:sp>
        <p:nvSpPr>
          <p:cNvPr id="3" name="Content Placeholder 2"/>
          <p:cNvSpPr>
            <a:spLocks noGrp="1"/>
          </p:cNvSpPr>
          <p:nvPr>
            <p:ph idx="1"/>
          </p:nvPr>
        </p:nvSpPr>
        <p:spPr>
          <a:xfrm>
            <a:off x="304800" y="1828800"/>
            <a:ext cx="8610600" cy="4495800"/>
          </a:xfrm>
        </p:spPr>
        <p:txBody>
          <a:bodyPr/>
          <a:lstStyle/>
          <a:p>
            <a:pPr marL="0">
              <a:buNone/>
            </a:pPr>
            <a:r>
              <a:rPr lang="en-US" sz="2000" dirty="0"/>
              <a:t>A 6-year-old child, an established patient, is seen in the pediatrician’s office for routine immunization. The physician speaks with the child’s father about national immunization recommendations, and the risks and benefits of vaccine provided, and gives follow-up instructions for possible side-effect treatment. The patient receives a </a:t>
            </a:r>
            <a:r>
              <a:rPr lang="en-US" sz="2000" dirty="0" err="1"/>
              <a:t>DtaP</a:t>
            </a:r>
            <a:r>
              <a:rPr lang="en-US" sz="2000" dirty="0"/>
              <a:t> immunization IM. Assign the appropriate CPT procedure code(s).</a:t>
            </a:r>
          </a:p>
          <a:p>
            <a:pPr>
              <a:buNone/>
            </a:pPr>
            <a:r>
              <a:rPr lang="en-US" sz="2000" dirty="0"/>
              <a:t>	a.	90461, 90700</a:t>
            </a:r>
          </a:p>
          <a:p>
            <a:pPr>
              <a:buNone/>
            </a:pPr>
            <a:r>
              <a:rPr lang="en-US" sz="2000" dirty="0"/>
              <a:t>	b.	99213, 90460, 90700</a:t>
            </a:r>
          </a:p>
          <a:p>
            <a:pPr>
              <a:buNone/>
            </a:pPr>
            <a:r>
              <a:rPr lang="en-US" sz="2000" dirty="0"/>
              <a:t>	c.	90460, 90461, 90700</a:t>
            </a:r>
          </a:p>
          <a:p>
            <a:pPr>
              <a:buNone/>
            </a:pPr>
            <a:r>
              <a:rPr lang="en-US" sz="2000" dirty="0"/>
              <a:t>	d.	90460</a:t>
            </a:r>
          </a:p>
          <a:p>
            <a:endParaRPr lang="en-US" sz="2800" dirty="0"/>
          </a:p>
        </p:txBody>
      </p:sp>
    </p:spTree>
    <p:extLst>
      <p:ext uri="{BB962C8B-B14F-4D97-AF65-F5344CB8AC3E}">
        <p14:creationId xmlns:p14="http://schemas.microsoft.com/office/powerpoint/2010/main" val="3726711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6.38 Answer and Rationale</a:t>
            </a:r>
          </a:p>
        </p:txBody>
      </p:sp>
      <p:sp>
        <p:nvSpPr>
          <p:cNvPr id="3" name="Content Placeholder 2"/>
          <p:cNvSpPr>
            <a:spLocks noGrp="1"/>
          </p:cNvSpPr>
          <p:nvPr>
            <p:ph idx="1"/>
          </p:nvPr>
        </p:nvSpPr>
        <p:spPr>
          <a:xfrm>
            <a:off x="304800" y="1600200"/>
            <a:ext cx="8610600" cy="4648200"/>
          </a:xfrm>
        </p:spPr>
        <p:txBody>
          <a:bodyPr>
            <a:normAutofit lnSpcReduction="10000"/>
          </a:bodyPr>
          <a:lstStyle/>
          <a:p>
            <a:pPr marL="457200" indent="-457200">
              <a:buAutoNum type="alphaLcPeriod" startAt="3"/>
            </a:pPr>
            <a:r>
              <a:rPr lang="en-US" sz="2800" b="1" dirty="0"/>
              <a:t>90460, 90461, 90461, 90700</a:t>
            </a:r>
          </a:p>
          <a:p>
            <a:pPr marL="0" indent="0">
              <a:buNone/>
            </a:pPr>
            <a:r>
              <a:rPr lang="en-US" sz="2800" u="sng" dirty="0"/>
              <a:t>Rationale</a:t>
            </a:r>
            <a:r>
              <a:rPr lang="en-US" sz="2800" dirty="0"/>
              <a:t>: For vaccines with multiple components, the CPT code book instructs to assign code 90460 for each vaccine administered in conjunction with 90461 for each additional component in a given vaccine. According to CPT, a component is defined as each antigen within a vaccine that prevents disease(s) caused by one organism. An example of a combination vaccine by this definition is DTaP, a combination of diphtheria, tetanus, and pertussis components. See CPT Assistant, July 2012, page 7 (Immunization administration).</a:t>
            </a:r>
          </a:p>
          <a:p>
            <a:pPr marL="0" indent="0">
              <a:buNone/>
            </a:pPr>
            <a:r>
              <a:rPr lang="en-US" sz="2800" b="1" dirty="0"/>
              <a:t>	</a:t>
            </a:r>
            <a:endParaRPr lang="en-US" dirty="0"/>
          </a:p>
        </p:txBody>
      </p:sp>
    </p:spTree>
    <p:extLst>
      <p:ext uri="{BB962C8B-B14F-4D97-AF65-F5344CB8AC3E}">
        <p14:creationId xmlns:p14="http://schemas.microsoft.com/office/powerpoint/2010/main" val="22592977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normAutofit/>
          </a:bodyPr>
          <a:lstStyle/>
          <a:p>
            <a:r>
              <a:rPr lang="en-US" dirty="0"/>
              <a:t>Case 6.46 </a:t>
            </a:r>
            <a:r>
              <a:rPr lang="en-US" sz="3200" dirty="0"/>
              <a:t>(Disorders of the Genitourinary System)</a:t>
            </a:r>
            <a:endParaRPr lang="en-US" dirty="0"/>
          </a:p>
        </p:txBody>
      </p:sp>
      <p:sp>
        <p:nvSpPr>
          <p:cNvPr id="3" name="Content Placeholder 2"/>
          <p:cNvSpPr>
            <a:spLocks noGrp="1"/>
          </p:cNvSpPr>
          <p:nvPr>
            <p:ph idx="1"/>
          </p:nvPr>
        </p:nvSpPr>
        <p:spPr>
          <a:xfrm>
            <a:off x="304800" y="1828800"/>
            <a:ext cx="8610600" cy="4114800"/>
          </a:xfrm>
        </p:spPr>
        <p:txBody>
          <a:bodyPr>
            <a:normAutofit fontScale="92500" lnSpcReduction="10000"/>
          </a:bodyPr>
          <a:lstStyle/>
          <a:p>
            <a:pPr marL="0" indent="0">
              <a:buNone/>
            </a:pPr>
            <a:r>
              <a:rPr lang="en-US" sz="2400" dirty="0"/>
              <a:t>A patient in end-stage renal failure requires outpatient hemodialysis 3 times a week while awaiting kidney transplant. He has an A-V fistula in his left arm for vascular access. Which of the following code combinations is appropriate for reporting physician services for this 55-year-old male for the month of August? Four face-to-face visits were performed by the physician for ESRD-related services during the month of August.</a:t>
            </a:r>
          </a:p>
          <a:p>
            <a:pPr>
              <a:buNone/>
            </a:pPr>
            <a:endParaRPr lang="en-US" sz="2400" dirty="0"/>
          </a:p>
          <a:p>
            <a:pPr>
              <a:buNone/>
            </a:pPr>
            <a:r>
              <a:rPr lang="en-US" sz="2000" dirty="0"/>
              <a:t>ICD-10-CM and CPT Code(s):</a:t>
            </a:r>
          </a:p>
          <a:p>
            <a:pPr>
              <a:buNone/>
            </a:pPr>
            <a:r>
              <a:rPr lang="en-US" sz="2000" dirty="0"/>
              <a:t>	a.	N18.6, 90970</a:t>
            </a:r>
          </a:p>
          <a:p>
            <a:pPr>
              <a:buNone/>
            </a:pPr>
            <a:r>
              <a:rPr lang="en-US" sz="2000" dirty="0"/>
              <a:t>	b.	Z99.2, 90960</a:t>
            </a:r>
          </a:p>
          <a:p>
            <a:pPr>
              <a:buNone/>
            </a:pPr>
            <a:r>
              <a:rPr lang="en-US" sz="2000" dirty="0"/>
              <a:t>	c.	N18.6, Z99.2, 90999</a:t>
            </a:r>
          </a:p>
          <a:p>
            <a:pPr>
              <a:buNone/>
            </a:pPr>
            <a:r>
              <a:rPr lang="en-US" sz="2000" dirty="0"/>
              <a:t>	d.	N18.6, Z99.2, 90960</a:t>
            </a:r>
          </a:p>
          <a:p>
            <a:endParaRPr lang="en-US" sz="2800" dirty="0"/>
          </a:p>
        </p:txBody>
      </p:sp>
    </p:spTree>
    <p:extLst>
      <p:ext uri="{BB962C8B-B14F-4D97-AF65-F5344CB8AC3E}">
        <p14:creationId xmlns:p14="http://schemas.microsoft.com/office/powerpoint/2010/main" val="38610598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lstStyle/>
          <a:p>
            <a:r>
              <a:rPr lang="en-US" dirty="0"/>
              <a:t>Case 6.46 Answer and Rationale</a:t>
            </a:r>
          </a:p>
        </p:txBody>
      </p:sp>
      <p:sp>
        <p:nvSpPr>
          <p:cNvPr id="3" name="Content Placeholder 2"/>
          <p:cNvSpPr>
            <a:spLocks noGrp="1"/>
          </p:cNvSpPr>
          <p:nvPr>
            <p:ph idx="1"/>
          </p:nvPr>
        </p:nvSpPr>
        <p:spPr>
          <a:xfrm>
            <a:off x="228600" y="1600200"/>
            <a:ext cx="8610600" cy="4114800"/>
          </a:xfrm>
        </p:spPr>
        <p:txBody>
          <a:bodyPr/>
          <a:lstStyle/>
          <a:p>
            <a:pPr>
              <a:buNone/>
            </a:pPr>
            <a:r>
              <a:rPr lang="en-US" sz="2800" b="1" dirty="0"/>
              <a:t>d. N18.6, Z99.2, 90960</a:t>
            </a:r>
          </a:p>
          <a:p>
            <a:pPr marL="0" indent="0">
              <a:buNone/>
            </a:pPr>
            <a:r>
              <a:rPr lang="en-US" sz="2400" u="sng" dirty="0"/>
              <a:t>Rationale</a:t>
            </a:r>
            <a:r>
              <a:rPr lang="en-US" sz="2400" dirty="0"/>
              <a:t>: Any E/M services that are unrelated to the dialysis care may be reported in addition. There is a note in the Tabular List instructing the coding professional to “Use additional code to identify dialysis status.”</a:t>
            </a:r>
          </a:p>
          <a:p>
            <a:pPr lvl="1">
              <a:buNone/>
            </a:pPr>
            <a:endParaRPr lang="en-US" sz="2400" dirty="0"/>
          </a:p>
          <a:p>
            <a:pPr lvl="1">
              <a:buNone/>
            </a:pPr>
            <a:endParaRPr lang="en-US" sz="2400" dirty="0"/>
          </a:p>
          <a:p>
            <a:pPr lvl="1"/>
            <a:endParaRPr lang="en-US" sz="2400" dirty="0"/>
          </a:p>
          <a:p>
            <a:endParaRPr lang="en-US" sz="2800" dirty="0"/>
          </a:p>
        </p:txBody>
      </p:sp>
    </p:spTree>
    <p:extLst>
      <p:ext uri="{BB962C8B-B14F-4D97-AF65-F5344CB8AC3E}">
        <p14:creationId xmlns:p14="http://schemas.microsoft.com/office/powerpoint/2010/main" val="1326222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304800" y="457200"/>
            <a:ext cx="8610600" cy="1143000"/>
          </a:xfrm>
        </p:spPr>
        <p:txBody>
          <a:bodyPr/>
          <a:lstStyle/>
          <a:p>
            <a:r>
              <a:rPr lang="en-US" dirty="0"/>
              <a:t>Chapter 6 Overview</a:t>
            </a:r>
          </a:p>
        </p:txBody>
      </p:sp>
      <p:sp>
        <p:nvSpPr>
          <p:cNvPr id="151555" name="Rectangle 3"/>
          <p:cNvSpPr>
            <a:spLocks noGrp="1" noChangeArrowheads="1"/>
          </p:cNvSpPr>
          <p:nvPr>
            <p:ph idx="1"/>
          </p:nvPr>
        </p:nvSpPr>
        <p:spPr>
          <a:xfrm>
            <a:off x="304800" y="1219200"/>
            <a:ext cx="8610600" cy="4648200"/>
          </a:xfrm>
        </p:spPr>
        <p:txBody>
          <a:bodyPr>
            <a:normAutofit/>
          </a:bodyPr>
          <a:lstStyle/>
          <a:p>
            <a:endParaRPr lang="en-US" dirty="0"/>
          </a:p>
          <a:p>
            <a:r>
              <a:rPr lang="en-US" dirty="0"/>
              <a:t>The exercises in this chapter are designed to practice assigning ICD-10-CM diagnosis codes and CPT and HCPCS Level II procedure codes to physician-based health records </a:t>
            </a:r>
          </a:p>
          <a:p>
            <a:r>
              <a:rPr lang="en-US" dirty="0"/>
              <a:t>Level I (CPT) and Level II (HCPCS) modifiers should be assigned as appropriate</a:t>
            </a:r>
          </a:p>
          <a:p>
            <a:r>
              <a:rPr lang="en-US" dirty="0"/>
              <a:t>Follow all applicable coding guidelines</a:t>
            </a:r>
          </a:p>
          <a:p>
            <a:pPr>
              <a:buNone/>
            </a:pPr>
            <a:endParaRPr lang="en-US" dirty="0"/>
          </a:p>
        </p:txBody>
      </p:sp>
    </p:spTree>
    <p:extLst>
      <p:ext uri="{BB962C8B-B14F-4D97-AF65-F5344CB8AC3E}">
        <p14:creationId xmlns:p14="http://schemas.microsoft.com/office/powerpoint/2010/main" val="22473432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lstStyle/>
          <a:p>
            <a:r>
              <a:rPr lang="en-US" dirty="0"/>
              <a:t>Case 6.53 </a:t>
            </a:r>
            <a:r>
              <a:rPr lang="en-US" sz="3200" dirty="0"/>
              <a:t>(Infectious Disease)</a:t>
            </a:r>
            <a:endParaRPr lang="en-US" dirty="0"/>
          </a:p>
        </p:txBody>
      </p:sp>
      <p:sp>
        <p:nvSpPr>
          <p:cNvPr id="4" name="Content Placeholder 2"/>
          <p:cNvSpPr>
            <a:spLocks noGrp="1"/>
          </p:cNvSpPr>
          <p:nvPr>
            <p:ph idx="1"/>
          </p:nvPr>
        </p:nvSpPr>
        <p:spPr>
          <a:xfrm>
            <a:off x="228600" y="1447800"/>
            <a:ext cx="8610600" cy="4114800"/>
          </a:xfrm>
        </p:spPr>
        <p:txBody>
          <a:bodyPr/>
          <a:lstStyle/>
          <a:p>
            <a:pPr marL="0">
              <a:buNone/>
            </a:pPr>
            <a:r>
              <a:rPr lang="en-US" sz="2400" dirty="0"/>
              <a:t>The employees of this clinic who work in the patient care areas are receiving the vaccination for the influenza vaccination in the employee health clinic. They are receiving the quadrivalent (IIV4), split virus, preservative free vaccine intradermally. Assign the appropriate code.</a:t>
            </a:r>
            <a:endParaRPr lang="en-US" sz="2400" strike="sngStrike" dirty="0"/>
          </a:p>
          <a:p>
            <a:pPr marL="0">
              <a:buNone/>
            </a:pPr>
            <a:endParaRPr lang="en-US" sz="2400" dirty="0"/>
          </a:p>
          <a:p>
            <a:pPr marL="0">
              <a:buNone/>
            </a:pPr>
            <a:r>
              <a:rPr lang="en-US" sz="2400" dirty="0"/>
              <a:t>ICD-10-CM and CPT Code(s): ________________________</a:t>
            </a:r>
          </a:p>
          <a:p>
            <a:pPr marL="0">
              <a:buNone/>
            </a:pPr>
            <a:endParaRPr lang="en-US" sz="2400" dirty="0"/>
          </a:p>
        </p:txBody>
      </p:sp>
    </p:spTree>
    <p:extLst>
      <p:ext uri="{BB962C8B-B14F-4D97-AF65-F5344CB8AC3E}">
        <p14:creationId xmlns:p14="http://schemas.microsoft.com/office/powerpoint/2010/main" val="25845121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lstStyle/>
          <a:p>
            <a:r>
              <a:rPr lang="en-US" dirty="0"/>
              <a:t>Case 6.53 Answer and Rationale</a:t>
            </a:r>
          </a:p>
        </p:txBody>
      </p:sp>
      <p:sp>
        <p:nvSpPr>
          <p:cNvPr id="3" name="Content Placeholder 2"/>
          <p:cNvSpPr>
            <a:spLocks noGrp="1"/>
          </p:cNvSpPr>
          <p:nvPr>
            <p:ph idx="1"/>
          </p:nvPr>
        </p:nvSpPr>
        <p:spPr>
          <a:xfrm>
            <a:off x="228600" y="1447800"/>
            <a:ext cx="8610600" cy="4114800"/>
          </a:xfrm>
        </p:spPr>
        <p:txBody>
          <a:bodyPr/>
          <a:lstStyle/>
          <a:p>
            <a:pPr>
              <a:buNone/>
            </a:pPr>
            <a:endParaRPr lang="en-US" sz="2800" b="1" dirty="0"/>
          </a:p>
          <a:p>
            <a:pPr>
              <a:buNone/>
            </a:pPr>
            <a:r>
              <a:rPr lang="en-US" sz="2800" b="1" dirty="0"/>
              <a:t>ICD-10-CM and CPT: Z23, 90471, 90630</a:t>
            </a:r>
          </a:p>
          <a:p>
            <a:pPr marL="0" indent="0">
              <a:buNone/>
            </a:pPr>
            <a:r>
              <a:rPr lang="en-US" sz="2400" u="sng" dirty="0"/>
              <a:t>Rationale</a:t>
            </a:r>
            <a:r>
              <a:rPr lang="en-US" sz="2400" dirty="0"/>
              <a:t>: Code Z23 is used for this purpose. CPT codes for the injection and for the hepatitis B are assigned. </a:t>
            </a:r>
          </a:p>
          <a:p>
            <a:pPr lvl="1">
              <a:buNone/>
            </a:pPr>
            <a:endParaRPr lang="en-US" sz="2400" dirty="0"/>
          </a:p>
          <a:p>
            <a:endParaRPr lang="en-US" sz="2800" dirty="0"/>
          </a:p>
        </p:txBody>
      </p:sp>
    </p:spTree>
    <p:extLst>
      <p:ext uri="{BB962C8B-B14F-4D97-AF65-F5344CB8AC3E}">
        <p14:creationId xmlns:p14="http://schemas.microsoft.com/office/powerpoint/2010/main" val="34718779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610600" cy="1143000"/>
          </a:xfrm>
        </p:spPr>
        <p:txBody>
          <a:bodyPr>
            <a:normAutofit/>
          </a:bodyPr>
          <a:lstStyle/>
          <a:p>
            <a:r>
              <a:rPr lang="en-US" dirty="0"/>
              <a:t>Case 6.56 </a:t>
            </a:r>
            <a:r>
              <a:rPr lang="en-US" sz="3200" dirty="0"/>
              <a:t>(Disorders of the Skin and Subcutaneous Tissue)</a:t>
            </a:r>
            <a:endParaRPr lang="en-US" dirty="0"/>
          </a:p>
        </p:txBody>
      </p:sp>
      <p:sp>
        <p:nvSpPr>
          <p:cNvPr id="3" name="Content Placeholder 2"/>
          <p:cNvSpPr>
            <a:spLocks noGrp="1"/>
          </p:cNvSpPr>
          <p:nvPr>
            <p:ph idx="1"/>
          </p:nvPr>
        </p:nvSpPr>
        <p:spPr>
          <a:xfrm>
            <a:off x="304800" y="1600200"/>
            <a:ext cx="8610600" cy="4114800"/>
          </a:xfrm>
        </p:spPr>
        <p:txBody>
          <a:bodyPr/>
          <a:lstStyle/>
          <a:p>
            <a:pPr marL="1588" indent="0">
              <a:buNone/>
            </a:pPr>
            <a:r>
              <a:rPr lang="en-US" sz="2400" dirty="0"/>
              <a:t>This 18-year-old male patient has pustular acne that requires periodic opening and/or removal of milia and comedones from his face in the dermatology clinic on a recurring basis. These visits do not include medical history or examination by the physician—only the procedure. </a:t>
            </a:r>
          </a:p>
          <a:p>
            <a:pPr>
              <a:buNone/>
            </a:pPr>
            <a:r>
              <a:rPr lang="en-US" sz="2400" dirty="0"/>
              <a:t>Assign the correct codes for this encounter.</a:t>
            </a:r>
          </a:p>
          <a:p>
            <a:pPr>
              <a:buNone/>
            </a:pPr>
            <a:r>
              <a:rPr lang="en-US" sz="2400" dirty="0"/>
              <a:t>ICD-10-CM and CPT Code(s): _______________________</a:t>
            </a:r>
          </a:p>
        </p:txBody>
      </p:sp>
    </p:spTree>
    <p:extLst>
      <p:ext uri="{BB962C8B-B14F-4D97-AF65-F5344CB8AC3E}">
        <p14:creationId xmlns:p14="http://schemas.microsoft.com/office/powerpoint/2010/main" val="22737747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6.56 Answer and Rationale</a:t>
            </a:r>
          </a:p>
        </p:txBody>
      </p:sp>
      <p:sp>
        <p:nvSpPr>
          <p:cNvPr id="3" name="Content Placeholder 2"/>
          <p:cNvSpPr>
            <a:spLocks noGrp="1"/>
          </p:cNvSpPr>
          <p:nvPr>
            <p:ph idx="1"/>
          </p:nvPr>
        </p:nvSpPr>
        <p:spPr>
          <a:xfrm>
            <a:off x="228600" y="1600200"/>
            <a:ext cx="8610600" cy="4114800"/>
          </a:xfrm>
        </p:spPr>
        <p:txBody>
          <a:bodyPr/>
          <a:lstStyle/>
          <a:p>
            <a:pPr>
              <a:buNone/>
            </a:pPr>
            <a:r>
              <a:rPr lang="en-US" sz="2800" b="1" dirty="0"/>
              <a:t>ICD-10-CM and CPT: L70.0, 10040</a:t>
            </a:r>
          </a:p>
          <a:p>
            <a:pPr marL="0" indent="0">
              <a:buNone/>
            </a:pPr>
            <a:r>
              <a:rPr lang="en-US" sz="2400" u="sng" dirty="0"/>
              <a:t>Rationale</a:t>
            </a:r>
            <a:r>
              <a:rPr lang="en-US" sz="2400" dirty="0"/>
              <a:t>: Pustular acne is classified to code L70.0. Acne surgery is reported with code 10040. An evaluation and management service (even the lowest level) is not reported when no separate E/M services are rendered.</a:t>
            </a:r>
          </a:p>
          <a:p>
            <a:pPr>
              <a:buNone/>
            </a:pPr>
            <a:endParaRPr lang="en-US" sz="2800" dirty="0"/>
          </a:p>
        </p:txBody>
      </p:sp>
    </p:spTree>
    <p:extLst>
      <p:ext uri="{BB962C8B-B14F-4D97-AF65-F5344CB8AC3E}">
        <p14:creationId xmlns:p14="http://schemas.microsoft.com/office/powerpoint/2010/main" val="11091857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fontScale="90000"/>
          </a:bodyPr>
          <a:lstStyle/>
          <a:p>
            <a:r>
              <a:rPr lang="en-US" dirty="0"/>
              <a:t>Case 6.64 </a:t>
            </a:r>
            <a:r>
              <a:rPr lang="en-US" sz="3200" dirty="0"/>
              <a:t>(Mental and Behavioral Disorders)</a:t>
            </a:r>
            <a:endParaRPr lang="en-US" dirty="0"/>
          </a:p>
        </p:txBody>
      </p:sp>
      <p:sp>
        <p:nvSpPr>
          <p:cNvPr id="4" name="Content Placeholder 2"/>
          <p:cNvSpPr>
            <a:spLocks noGrp="1"/>
          </p:cNvSpPr>
          <p:nvPr>
            <p:ph idx="1"/>
          </p:nvPr>
        </p:nvSpPr>
        <p:spPr>
          <a:xfrm>
            <a:off x="304800" y="1828800"/>
            <a:ext cx="8610600" cy="4114800"/>
          </a:xfrm>
        </p:spPr>
        <p:txBody>
          <a:bodyPr/>
          <a:lstStyle/>
          <a:p>
            <a:pPr marL="0">
              <a:buNone/>
            </a:pPr>
            <a:r>
              <a:rPr lang="en-US" sz="2800" dirty="0"/>
              <a:t>This 25-year-old man is seen by the psychiatrist for repeated attempts to stop smoking. An hour-long hypnotherapy session is completed to help eliminate the need for smoking. What CPT code(s) are assigned in this case?</a:t>
            </a:r>
          </a:p>
          <a:p>
            <a:pPr marL="0">
              <a:buNone/>
            </a:pPr>
            <a:endParaRPr lang="en-US" sz="2800" dirty="0"/>
          </a:p>
          <a:p>
            <a:pPr marL="0">
              <a:buNone/>
            </a:pPr>
            <a:r>
              <a:rPr lang="en-US" sz="2800" dirty="0"/>
              <a:t>CPT Code(s): __________________	</a:t>
            </a:r>
            <a:endParaRPr lang="en-US" dirty="0"/>
          </a:p>
          <a:p>
            <a:endParaRPr lang="en-US" dirty="0"/>
          </a:p>
        </p:txBody>
      </p:sp>
    </p:spTree>
    <p:extLst>
      <p:ext uri="{BB962C8B-B14F-4D97-AF65-F5344CB8AC3E}">
        <p14:creationId xmlns:p14="http://schemas.microsoft.com/office/powerpoint/2010/main" val="22113180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6.64 Answer and Rationale</a:t>
            </a:r>
          </a:p>
        </p:txBody>
      </p:sp>
      <p:sp>
        <p:nvSpPr>
          <p:cNvPr id="3" name="Content Placeholder 2"/>
          <p:cNvSpPr>
            <a:spLocks noGrp="1"/>
          </p:cNvSpPr>
          <p:nvPr>
            <p:ph idx="1"/>
          </p:nvPr>
        </p:nvSpPr>
        <p:spPr>
          <a:xfrm>
            <a:off x="304800" y="1676400"/>
            <a:ext cx="8610600" cy="4114800"/>
          </a:xfrm>
        </p:spPr>
        <p:txBody>
          <a:bodyPr/>
          <a:lstStyle/>
          <a:p>
            <a:pPr>
              <a:buNone/>
            </a:pPr>
            <a:r>
              <a:rPr lang="en-US" sz="2800" b="1" dirty="0"/>
              <a:t>CPT: 90880</a:t>
            </a:r>
          </a:p>
          <a:p>
            <a:pPr marL="0" indent="0">
              <a:buNone/>
            </a:pPr>
            <a:r>
              <a:rPr lang="en-US" sz="2400" u="sng" dirty="0"/>
              <a:t>Rationale</a:t>
            </a:r>
            <a:r>
              <a:rPr lang="en-US" sz="2400" dirty="0"/>
              <a:t>: Hypnotherapy is coded as 90880. The length of time is not specified in the code. </a:t>
            </a:r>
          </a:p>
          <a:p>
            <a:endParaRPr lang="en-US" sz="2800" dirty="0"/>
          </a:p>
        </p:txBody>
      </p:sp>
    </p:spTree>
    <p:extLst>
      <p:ext uri="{BB962C8B-B14F-4D97-AF65-F5344CB8AC3E}">
        <p14:creationId xmlns:p14="http://schemas.microsoft.com/office/powerpoint/2010/main" val="25954689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6.68 </a:t>
            </a:r>
            <a:r>
              <a:rPr lang="en-US" sz="2800" dirty="0"/>
              <a:t>(Disorders of the Musculoskeletal System and Connective Tissue)</a:t>
            </a:r>
            <a:endParaRPr lang="en-US" dirty="0"/>
          </a:p>
        </p:txBody>
      </p:sp>
      <p:sp>
        <p:nvSpPr>
          <p:cNvPr id="4" name="Content Placeholder 2"/>
          <p:cNvSpPr>
            <a:spLocks noGrp="1"/>
          </p:cNvSpPr>
          <p:nvPr>
            <p:ph idx="1"/>
          </p:nvPr>
        </p:nvSpPr>
        <p:spPr>
          <a:xfrm>
            <a:off x="304800" y="1828800"/>
            <a:ext cx="8610600" cy="4114800"/>
          </a:xfrm>
        </p:spPr>
        <p:txBody>
          <a:bodyPr/>
          <a:lstStyle/>
          <a:p>
            <a:pPr marL="0">
              <a:buNone/>
            </a:pPr>
            <a:r>
              <a:rPr lang="en-US" sz="2400" dirty="0"/>
              <a:t>This 16-year-old was tackled during a football game 3 weeks ago and received fracture care with a cast for a displaced, comminuted fracture of the right fibula. He is coming in today for a walking cast, which was applied after a 2-view x-ray in the clinic. This converted an existing cast to one that did not require crutches. What codes are reported to the insurance company? </a:t>
            </a:r>
          </a:p>
          <a:p>
            <a:pPr marL="0">
              <a:buNone/>
            </a:pPr>
            <a:endParaRPr lang="en-US" sz="2400" dirty="0"/>
          </a:p>
          <a:p>
            <a:pPr marL="0">
              <a:buNone/>
            </a:pPr>
            <a:r>
              <a:rPr lang="en-US" sz="2400" dirty="0"/>
              <a:t>ICD-10-CM and CPT Code(s): ______________________	</a:t>
            </a:r>
          </a:p>
          <a:p>
            <a:endParaRPr lang="en-US" sz="2400" dirty="0"/>
          </a:p>
        </p:txBody>
      </p:sp>
    </p:spTree>
    <p:extLst>
      <p:ext uri="{BB962C8B-B14F-4D97-AF65-F5344CB8AC3E}">
        <p14:creationId xmlns:p14="http://schemas.microsoft.com/office/powerpoint/2010/main" val="14375999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6.68 Answer and Rationale</a:t>
            </a:r>
          </a:p>
        </p:txBody>
      </p:sp>
      <p:sp>
        <p:nvSpPr>
          <p:cNvPr id="3" name="Content Placeholder 2"/>
          <p:cNvSpPr>
            <a:spLocks noGrp="1"/>
          </p:cNvSpPr>
          <p:nvPr>
            <p:ph idx="1"/>
          </p:nvPr>
        </p:nvSpPr>
        <p:spPr>
          <a:xfrm>
            <a:off x="304800" y="1752600"/>
            <a:ext cx="8610600" cy="4114800"/>
          </a:xfrm>
        </p:spPr>
        <p:txBody>
          <a:bodyPr/>
          <a:lstStyle/>
          <a:p>
            <a:pPr marL="0" indent="0">
              <a:buNone/>
            </a:pPr>
            <a:r>
              <a:rPr lang="en-US" sz="2800" b="1" dirty="0"/>
              <a:t>ICD-10-CM and CPT: S82.451D, W03.XXXD, 29440, 73590-RT</a:t>
            </a:r>
          </a:p>
          <a:p>
            <a:pPr marL="0" indent="0">
              <a:buNone/>
            </a:pPr>
            <a:r>
              <a:rPr lang="en-US" sz="2400" u="sng" dirty="0"/>
              <a:t>Rationale</a:t>
            </a:r>
            <a:r>
              <a:rPr lang="en-US" sz="2400" dirty="0"/>
              <a:t>: The seventh character D is used to indicate the subsequent care for this fracture. The external cause code can be added as necessary with the seventh character of D. The CPT codes would be for conversion to a walking cast and the x-ray. It is incorrect to code fracture care codes in this scenario. </a:t>
            </a:r>
          </a:p>
          <a:p>
            <a:endParaRPr lang="en-US" dirty="0"/>
          </a:p>
        </p:txBody>
      </p:sp>
    </p:spTree>
    <p:extLst>
      <p:ext uri="{BB962C8B-B14F-4D97-AF65-F5344CB8AC3E}">
        <p14:creationId xmlns:p14="http://schemas.microsoft.com/office/powerpoint/2010/main" val="3904236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Case 6.76 </a:t>
            </a:r>
            <a:r>
              <a:rPr lang="en-US" sz="3200" dirty="0"/>
              <a:t>(Neoplasms)</a:t>
            </a:r>
            <a:endParaRPr lang="en-US" dirty="0"/>
          </a:p>
        </p:txBody>
      </p:sp>
      <p:sp>
        <p:nvSpPr>
          <p:cNvPr id="4" name="Content Placeholder 2"/>
          <p:cNvSpPr>
            <a:spLocks noGrp="1"/>
          </p:cNvSpPr>
          <p:nvPr>
            <p:ph idx="1"/>
          </p:nvPr>
        </p:nvSpPr>
        <p:spPr>
          <a:xfrm>
            <a:off x="304800" y="1524000"/>
            <a:ext cx="8610600" cy="4114800"/>
          </a:xfrm>
        </p:spPr>
        <p:txBody>
          <a:bodyPr>
            <a:normAutofit/>
          </a:bodyPr>
          <a:lstStyle/>
          <a:p>
            <a:pPr marL="0">
              <a:buNone/>
            </a:pPr>
            <a:r>
              <a:rPr lang="en-US" sz="2400" dirty="0"/>
              <a:t>This 42-year-old female patient has known ovarian carcinoma, and she is being admitted for right oophorectomy. Patient has Type I diabetes mellitus, and during her stay we had a hard time controlling her blood sugar level. Right oophorectomy with lymph node samplings and peritoneal biopsies was completed to stage the cancer. Diagnosis: Ovarian carcinoma, without metastasis, and diabetes out of control. What are the correct diagnosis and CPT procedure codes for this admission?</a:t>
            </a:r>
          </a:p>
          <a:p>
            <a:pPr marL="0">
              <a:buNone/>
            </a:pPr>
            <a:endParaRPr lang="en-US" sz="2400" dirty="0"/>
          </a:p>
          <a:p>
            <a:pPr marL="0">
              <a:buNone/>
            </a:pPr>
            <a:r>
              <a:rPr lang="en-US" sz="2400" dirty="0"/>
              <a:t>ICD-10-CM and CPT Code(s): ___________________________	</a:t>
            </a:r>
          </a:p>
          <a:p>
            <a:endParaRPr lang="en-US" sz="2400" dirty="0"/>
          </a:p>
        </p:txBody>
      </p:sp>
    </p:spTree>
    <p:extLst>
      <p:ext uri="{BB962C8B-B14F-4D97-AF65-F5344CB8AC3E}">
        <p14:creationId xmlns:p14="http://schemas.microsoft.com/office/powerpoint/2010/main" val="31212693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a:bodyPr>
          <a:lstStyle/>
          <a:p>
            <a:r>
              <a:rPr lang="en-US" dirty="0"/>
              <a:t>Case 6.76 Answer and Rationale</a:t>
            </a:r>
          </a:p>
        </p:txBody>
      </p:sp>
      <p:sp>
        <p:nvSpPr>
          <p:cNvPr id="3" name="Content Placeholder 2"/>
          <p:cNvSpPr>
            <a:spLocks noGrp="1"/>
          </p:cNvSpPr>
          <p:nvPr>
            <p:ph idx="1"/>
          </p:nvPr>
        </p:nvSpPr>
        <p:spPr>
          <a:xfrm>
            <a:off x="381000" y="1295400"/>
            <a:ext cx="8610600" cy="4114800"/>
          </a:xfrm>
        </p:spPr>
        <p:txBody>
          <a:bodyPr/>
          <a:lstStyle/>
          <a:p>
            <a:pPr>
              <a:buNone/>
            </a:pPr>
            <a:endParaRPr lang="en-US" sz="2800" b="1" dirty="0"/>
          </a:p>
          <a:p>
            <a:pPr>
              <a:buNone/>
            </a:pPr>
            <a:r>
              <a:rPr lang="en-US" sz="2800" b="1" dirty="0"/>
              <a:t>ICD-10-CM and CPT: C56.1, E10.65, 58943-RT</a:t>
            </a:r>
          </a:p>
          <a:p>
            <a:pPr marL="0" indent="0">
              <a:buNone/>
            </a:pPr>
            <a:r>
              <a:rPr lang="en-US" sz="2400" u="sng" dirty="0"/>
              <a:t>Rationale</a:t>
            </a:r>
            <a:r>
              <a:rPr lang="en-US" sz="2400" dirty="0"/>
              <a:t>: Ovarian carcinoma is assigned to code C56.1. The diabetes is insulin-dependent and was out of control, which is coded to hyperglycemia. The staging of the ovarian malignancy and excision for malignancy CPT code is 58943.</a:t>
            </a:r>
          </a:p>
          <a:p>
            <a:pPr lvl="1">
              <a:buNone/>
            </a:pPr>
            <a:endParaRPr lang="en-US" sz="2400" dirty="0"/>
          </a:p>
        </p:txBody>
      </p:sp>
    </p:spTree>
    <p:extLst>
      <p:ext uri="{BB962C8B-B14F-4D97-AF65-F5344CB8AC3E}">
        <p14:creationId xmlns:p14="http://schemas.microsoft.com/office/powerpoint/2010/main" val="3964292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Chapter 6 Sections</a:t>
            </a:r>
          </a:p>
        </p:txBody>
      </p:sp>
      <p:sp>
        <p:nvSpPr>
          <p:cNvPr id="3" name="Content Placeholder 2"/>
          <p:cNvSpPr>
            <a:spLocks noGrp="1"/>
          </p:cNvSpPr>
          <p:nvPr>
            <p:ph idx="1"/>
          </p:nvPr>
        </p:nvSpPr>
        <p:spPr>
          <a:xfrm>
            <a:off x="304800" y="1371600"/>
            <a:ext cx="8610600" cy="4648200"/>
          </a:xfrm>
        </p:spPr>
        <p:txBody>
          <a:bodyPr>
            <a:normAutofit lnSpcReduction="10000"/>
          </a:bodyPr>
          <a:lstStyle/>
          <a:p>
            <a:r>
              <a:rPr lang="en-US" sz="2400" b="1" dirty="0"/>
              <a:t>6.1–6.6	</a:t>
            </a:r>
            <a:r>
              <a:rPr lang="en-US" sz="2400" dirty="0"/>
              <a:t>Anesthesia Services</a:t>
            </a:r>
          </a:p>
          <a:p>
            <a:r>
              <a:rPr lang="en-US" sz="2400" b="1" dirty="0"/>
              <a:t>6.7–6.11</a:t>
            </a:r>
            <a:r>
              <a:rPr lang="en-US" sz="2400" dirty="0"/>
              <a:t>	Disorders of the Blood and Blood-Forming Organs</a:t>
            </a:r>
            <a:endParaRPr lang="en-US" sz="2000" dirty="0"/>
          </a:p>
          <a:p>
            <a:r>
              <a:rPr lang="en-US" sz="2400" b="1" dirty="0"/>
              <a:t>6.12–6.16</a:t>
            </a:r>
            <a:r>
              <a:rPr lang="en-US" sz="2400" dirty="0"/>
              <a:t>	Disorders of the Cardiovascular System</a:t>
            </a:r>
          </a:p>
          <a:p>
            <a:r>
              <a:rPr lang="en-US" sz="2400" b="1" dirty="0"/>
              <a:t>6.17–6.27	</a:t>
            </a:r>
            <a:r>
              <a:rPr lang="en-US" sz="2400" dirty="0"/>
              <a:t>Disorders of the Digestive System</a:t>
            </a:r>
          </a:p>
          <a:p>
            <a:r>
              <a:rPr lang="en-US" sz="2400" b="1" dirty="0"/>
              <a:t>6.28–6.36	</a:t>
            </a:r>
            <a:r>
              <a:rPr lang="en-US" sz="2400" dirty="0"/>
              <a:t>Evaluation and Management (E/M) Services</a:t>
            </a:r>
          </a:p>
          <a:p>
            <a:r>
              <a:rPr lang="en-US" sz="2400" b="1" dirty="0"/>
              <a:t>6.37–6.44	</a:t>
            </a:r>
            <a:r>
              <a:rPr lang="en-US" sz="2400" dirty="0"/>
              <a:t>Endocrine, Nutritional, and Metabolic Diseases and 			Immunity Disorders</a:t>
            </a:r>
          </a:p>
          <a:p>
            <a:r>
              <a:rPr lang="en-US" sz="2400" b="1" dirty="0"/>
              <a:t>6.45–6.51	</a:t>
            </a:r>
            <a:r>
              <a:rPr lang="en-US" sz="2400" dirty="0"/>
              <a:t>Disorders of the Genitourinary System</a:t>
            </a:r>
          </a:p>
          <a:p>
            <a:r>
              <a:rPr lang="en-US" sz="2400" b="1" dirty="0"/>
              <a:t>6.52–6.54	</a:t>
            </a:r>
            <a:r>
              <a:rPr lang="en-US" sz="2400" dirty="0"/>
              <a:t>Infectious Disease</a:t>
            </a:r>
          </a:p>
          <a:p>
            <a:r>
              <a:rPr lang="en-US" sz="2400" b="1" dirty="0"/>
              <a:t>6.55–6.61</a:t>
            </a:r>
            <a:r>
              <a:rPr lang="en-US" sz="2400" dirty="0"/>
              <a:t>	Disorders of the Skin and Subcutaneous Tissue</a:t>
            </a:r>
          </a:p>
          <a:p>
            <a:r>
              <a:rPr lang="en-US" sz="2400" b="1" dirty="0"/>
              <a:t>6.62–6.65</a:t>
            </a:r>
            <a:r>
              <a:rPr lang="en-US" sz="2400" dirty="0"/>
              <a:t>	Mental and Behavioral Disorders</a:t>
            </a:r>
            <a:endParaRPr lang="en-US" sz="2000" dirty="0"/>
          </a:p>
          <a:p>
            <a:endParaRPr lang="en-US" sz="2400" dirty="0"/>
          </a:p>
        </p:txBody>
      </p:sp>
    </p:spTree>
    <p:extLst>
      <p:ext uri="{BB962C8B-B14F-4D97-AF65-F5344CB8AC3E}">
        <p14:creationId xmlns:p14="http://schemas.microsoft.com/office/powerpoint/2010/main" val="14081626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normAutofit/>
          </a:bodyPr>
          <a:lstStyle/>
          <a:p>
            <a:r>
              <a:rPr lang="en-US" dirty="0"/>
              <a:t>Case 6.82 </a:t>
            </a:r>
            <a:r>
              <a:rPr lang="en-US" sz="3200" dirty="0"/>
              <a:t>(Disorders of the Nervous System and Sense Organs)</a:t>
            </a:r>
            <a:endParaRPr lang="en-US" dirty="0"/>
          </a:p>
        </p:txBody>
      </p:sp>
      <p:sp>
        <p:nvSpPr>
          <p:cNvPr id="4" name="Content Placeholder 2"/>
          <p:cNvSpPr>
            <a:spLocks noGrp="1"/>
          </p:cNvSpPr>
          <p:nvPr>
            <p:ph idx="1"/>
          </p:nvPr>
        </p:nvSpPr>
        <p:spPr>
          <a:xfrm>
            <a:off x="304800" y="1905000"/>
            <a:ext cx="8610600" cy="4114800"/>
          </a:xfrm>
        </p:spPr>
        <p:txBody>
          <a:bodyPr>
            <a:normAutofit/>
          </a:bodyPr>
          <a:lstStyle/>
          <a:p>
            <a:pPr marL="0">
              <a:buNone/>
            </a:pPr>
            <a:r>
              <a:rPr lang="en-US" sz="2400" dirty="0"/>
              <a:t>The patient presents to the ophthalmologist with a foreign body in the anterior segment of the right eye. The patient is a metal worker in a factory and had just taken off his protective eyewear when his co-worker’s grinder malfunctioned. The metal fragment penetrated his eye. The eye was anesthetized and the metal shaving was removed with a magnet. How would this injury be coded (diagnosis codes?) What are the correct external cause and procedure codes?</a:t>
            </a:r>
          </a:p>
          <a:p>
            <a:pPr marL="0">
              <a:buNone/>
            </a:pPr>
            <a:endParaRPr lang="en-US" sz="2400" dirty="0"/>
          </a:p>
          <a:p>
            <a:pPr marL="0">
              <a:buNone/>
            </a:pPr>
            <a:r>
              <a:rPr lang="en-US" sz="2400" dirty="0"/>
              <a:t>ICD-10-CM and CPT Code(s): ___________________________	</a:t>
            </a:r>
          </a:p>
          <a:p>
            <a:pPr>
              <a:buNone/>
            </a:pPr>
            <a:r>
              <a:rPr lang="en-US" sz="2400" dirty="0"/>
              <a:t>	</a:t>
            </a:r>
          </a:p>
          <a:p>
            <a:endParaRPr lang="en-US" sz="2400" dirty="0"/>
          </a:p>
        </p:txBody>
      </p:sp>
    </p:spTree>
    <p:extLst>
      <p:ext uri="{BB962C8B-B14F-4D97-AF65-F5344CB8AC3E}">
        <p14:creationId xmlns:p14="http://schemas.microsoft.com/office/powerpoint/2010/main" val="715622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6.82 Answer and Rationale</a:t>
            </a:r>
          </a:p>
        </p:txBody>
      </p:sp>
      <p:sp>
        <p:nvSpPr>
          <p:cNvPr id="3" name="Content Placeholder 2"/>
          <p:cNvSpPr>
            <a:spLocks noGrp="1"/>
          </p:cNvSpPr>
          <p:nvPr>
            <p:ph idx="1"/>
          </p:nvPr>
        </p:nvSpPr>
        <p:spPr>
          <a:xfrm>
            <a:off x="304800" y="1752600"/>
            <a:ext cx="8610600" cy="4114800"/>
          </a:xfrm>
        </p:spPr>
        <p:txBody>
          <a:bodyPr/>
          <a:lstStyle/>
          <a:p>
            <a:pPr>
              <a:buNone/>
            </a:pPr>
            <a:endParaRPr lang="en-US" sz="2400" b="1" dirty="0"/>
          </a:p>
          <a:p>
            <a:pPr marL="0" indent="0">
              <a:buNone/>
            </a:pPr>
            <a:r>
              <a:rPr lang="en-US" sz="2400" b="1" dirty="0"/>
              <a:t>ICD-10-CM and CPT: S05.51XA, W31.1XXA, Y92.63, Y93.89, Y99.0,  65235-RT</a:t>
            </a:r>
          </a:p>
          <a:p>
            <a:pPr marL="0" indent="0">
              <a:buNone/>
            </a:pPr>
            <a:r>
              <a:rPr lang="en-US" sz="2000" u="sng" dirty="0"/>
              <a:t>Rationale</a:t>
            </a:r>
            <a:r>
              <a:rPr lang="en-US" sz="2000" dirty="0"/>
              <a:t>: The code for external status is used to reflect the fact that the patient was involved in a job for payment. Code 69990 for operating microscope is not used in addition to code 65235 as directed by the note in the CPT book.</a:t>
            </a:r>
          </a:p>
          <a:p>
            <a:pPr lvl="1">
              <a:buNone/>
            </a:pPr>
            <a:endParaRPr lang="en-US" sz="2000" dirty="0"/>
          </a:p>
          <a:p>
            <a:endParaRPr lang="en-US" sz="2800" dirty="0"/>
          </a:p>
        </p:txBody>
      </p:sp>
    </p:spTree>
    <p:extLst>
      <p:ext uri="{BB962C8B-B14F-4D97-AF65-F5344CB8AC3E}">
        <p14:creationId xmlns:p14="http://schemas.microsoft.com/office/powerpoint/2010/main" val="4797647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6.87 </a:t>
            </a:r>
            <a:r>
              <a:rPr lang="en-US" sz="2800" dirty="0"/>
              <a:t>(Newborn/Congenital Disorders)</a:t>
            </a:r>
            <a:endParaRPr lang="en-US" dirty="0"/>
          </a:p>
        </p:txBody>
      </p:sp>
      <p:sp>
        <p:nvSpPr>
          <p:cNvPr id="4" name="Content Placeholder 2"/>
          <p:cNvSpPr>
            <a:spLocks noGrp="1"/>
          </p:cNvSpPr>
          <p:nvPr>
            <p:ph idx="1"/>
          </p:nvPr>
        </p:nvSpPr>
        <p:spPr>
          <a:xfrm>
            <a:off x="304800" y="1295400"/>
            <a:ext cx="8610600" cy="4114800"/>
          </a:xfrm>
        </p:spPr>
        <p:txBody>
          <a:bodyPr>
            <a:normAutofit fontScale="85000" lnSpcReduction="20000"/>
          </a:bodyPr>
          <a:lstStyle/>
          <a:p>
            <a:pPr marL="0">
              <a:buNone/>
            </a:pPr>
            <a:endParaRPr lang="en-US" sz="2400" dirty="0"/>
          </a:p>
          <a:p>
            <a:pPr marL="0">
              <a:buNone/>
            </a:pPr>
            <a:r>
              <a:rPr lang="en-US" sz="2400" dirty="0"/>
              <a:t>A provider at a hospital-based pediatric clinic is treating a newborn with talipes equinovarus by manipulation and short leg casting. Which of the following code sets (including E/M codes) is reported for a visit where the condition is evaluated with a problem-focused history and examination and parents’ questions are answered, followed by foot and ankle manipulation and replacement of the plaster cast?</a:t>
            </a:r>
          </a:p>
          <a:p>
            <a:pPr marL="0">
              <a:buNone/>
            </a:pPr>
            <a:endParaRPr lang="en-US" sz="2400" dirty="0"/>
          </a:p>
          <a:p>
            <a:pPr>
              <a:buNone/>
            </a:pPr>
            <a:r>
              <a:rPr lang="en-US" sz="2400" dirty="0"/>
              <a:t>ICD-10-CM and CPT Code(s):</a:t>
            </a:r>
          </a:p>
          <a:p>
            <a:pPr>
              <a:buNone/>
            </a:pPr>
            <a:r>
              <a:rPr lang="en-US" sz="2400" dirty="0"/>
              <a:t>	a.	M21.541, 29450-RT</a:t>
            </a:r>
          </a:p>
          <a:p>
            <a:pPr>
              <a:buNone/>
            </a:pPr>
            <a:r>
              <a:rPr lang="en-US" sz="2400" dirty="0"/>
              <a:t>	b.	M21.542, 29405</a:t>
            </a:r>
          </a:p>
          <a:p>
            <a:pPr>
              <a:buNone/>
            </a:pPr>
            <a:r>
              <a:rPr lang="en-US" sz="2400" dirty="0"/>
              <a:t>	c.	Q66.01, 29405</a:t>
            </a:r>
          </a:p>
          <a:p>
            <a:pPr>
              <a:buNone/>
            </a:pPr>
            <a:r>
              <a:rPr lang="en-US" sz="2400" dirty="0"/>
              <a:t>	d.	Q66.01, 99212–25, 29450-RT</a:t>
            </a:r>
          </a:p>
          <a:p>
            <a:pPr>
              <a:buNone/>
            </a:pPr>
            <a:endParaRPr lang="en-US" sz="2400" dirty="0"/>
          </a:p>
        </p:txBody>
      </p:sp>
    </p:spTree>
    <p:extLst>
      <p:ext uri="{BB962C8B-B14F-4D97-AF65-F5344CB8AC3E}">
        <p14:creationId xmlns:p14="http://schemas.microsoft.com/office/powerpoint/2010/main" val="18288068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6.87 Answer and Rationale</a:t>
            </a:r>
          </a:p>
        </p:txBody>
      </p:sp>
      <p:sp>
        <p:nvSpPr>
          <p:cNvPr id="3" name="Content Placeholder 2"/>
          <p:cNvSpPr>
            <a:spLocks noGrp="1"/>
          </p:cNvSpPr>
          <p:nvPr>
            <p:ph idx="1"/>
          </p:nvPr>
        </p:nvSpPr>
        <p:spPr>
          <a:xfrm>
            <a:off x="304800" y="1600200"/>
            <a:ext cx="8610600" cy="4114800"/>
          </a:xfrm>
        </p:spPr>
        <p:txBody>
          <a:bodyPr/>
          <a:lstStyle/>
          <a:p>
            <a:pPr>
              <a:buNone/>
            </a:pPr>
            <a:r>
              <a:rPr lang="en-US" b="1" dirty="0"/>
              <a:t>d. Q66.01, 99212-25, 29450-RT</a:t>
            </a:r>
          </a:p>
          <a:p>
            <a:pPr marL="0" indent="0">
              <a:buNone/>
            </a:pPr>
            <a:r>
              <a:rPr lang="en-US" sz="2400" u="sng" dirty="0"/>
              <a:t>Rationale</a:t>
            </a:r>
            <a:r>
              <a:rPr lang="en-US" sz="2400" dirty="0"/>
              <a:t>: Selected payers may question or refuse to reimburse for an E/M service on the same date as a procedure, but it is correct from a CPT coding standpoint if the E/M service is above and beyond what is provided as part of the routine pre- and postop services connected with the procedure.</a:t>
            </a:r>
          </a:p>
          <a:p>
            <a:pPr lvl="1">
              <a:buNone/>
            </a:pPr>
            <a:endParaRPr lang="en-US" sz="2400" dirty="0"/>
          </a:p>
          <a:p>
            <a:endParaRPr lang="en-US" dirty="0"/>
          </a:p>
        </p:txBody>
      </p:sp>
    </p:spTree>
    <p:extLst>
      <p:ext uri="{BB962C8B-B14F-4D97-AF65-F5344CB8AC3E}">
        <p14:creationId xmlns:p14="http://schemas.microsoft.com/office/powerpoint/2010/main" val="19631087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Case 6.92 </a:t>
            </a:r>
            <a:r>
              <a:rPr lang="en-US" sz="3200" dirty="0"/>
              <a:t>(Pediatric Conditions)</a:t>
            </a:r>
            <a:endParaRPr lang="en-US" dirty="0"/>
          </a:p>
        </p:txBody>
      </p:sp>
      <p:sp>
        <p:nvSpPr>
          <p:cNvPr id="4" name="Content Placeholder 2"/>
          <p:cNvSpPr>
            <a:spLocks noGrp="1"/>
          </p:cNvSpPr>
          <p:nvPr>
            <p:ph idx="1"/>
          </p:nvPr>
        </p:nvSpPr>
        <p:spPr>
          <a:xfrm>
            <a:off x="304800" y="1447800"/>
            <a:ext cx="8610600" cy="4114800"/>
          </a:xfrm>
        </p:spPr>
        <p:txBody>
          <a:bodyPr>
            <a:normAutofit/>
          </a:bodyPr>
          <a:lstStyle/>
          <a:p>
            <a:pPr marL="0">
              <a:buNone/>
            </a:pPr>
            <a:endParaRPr lang="en-US" sz="2400" dirty="0"/>
          </a:p>
          <a:p>
            <a:pPr marL="0">
              <a:buNone/>
            </a:pPr>
            <a:r>
              <a:rPr lang="en-US" sz="2400" dirty="0"/>
              <a:t>This 7-year-old male with an acute exacerbation of his childhood asthma is taken to emergency department. Spirometry, both pre- and post-bronchodilator, reveal continued bronchospasm with intractable wheezing. An expanded problem-focused history and examination were performed with moderate medical decision making. He is subsequently admitted to the hospital. What diagnosis and procedure codes (including E/M) are assigned by the ED physician?</a:t>
            </a:r>
          </a:p>
          <a:p>
            <a:pPr marL="0">
              <a:buNone/>
            </a:pPr>
            <a:endParaRPr lang="en-US" sz="2400" dirty="0"/>
          </a:p>
          <a:p>
            <a:pPr marL="0">
              <a:buNone/>
            </a:pPr>
            <a:r>
              <a:rPr lang="en-US" sz="2400" dirty="0"/>
              <a:t>ICD-10-CM and CPT Code(s): __________________________	</a:t>
            </a:r>
          </a:p>
          <a:p>
            <a:endParaRPr lang="en-US" sz="2800" dirty="0"/>
          </a:p>
        </p:txBody>
      </p:sp>
    </p:spTree>
    <p:extLst>
      <p:ext uri="{BB962C8B-B14F-4D97-AF65-F5344CB8AC3E}">
        <p14:creationId xmlns:p14="http://schemas.microsoft.com/office/powerpoint/2010/main" val="18802735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6.92 Answer and Rationale</a:t>
            </a:r>
          </a:p>
        </p:txBody>
      </p:sp>
      <p:sp>
        <p:nvSpPr>
          <p:cNvPr id="3" name="Content Placeholder 2"/>
          <p:cNvSpPr>
            <a:spLocks noGrp="1"/>
          </p:cNvSpPr>
          <p:nvPr>
            <p:ph idx="1"/>
          </p:nvPr>
        </p:nvSpPr>
        <p:spPr>
          <a:xfrm>
            <a:off x="304800" y="1447800"/>
            <a:ext cx="8610600" cy="4114800"/>
          </a:xfrm>
        </p:spPr>
        <p:txBody>
          <a:bodyPr/>
          <a:lstStyle/>
          <a:p>
            <a:pPr lvl="1">
              <a:buNone/>
            </a:pPr>
            <a:endParaRPr lang="en-US" sz="2400" dirty="0"/>
          </a:p>
          <a:p>
            <a:pPr>
              <a:buNone/>
            </a:pPr>
            <a:r>
              <a:rPr lang="en-US" sz="2800" b="1" dirty="0"/>
              <a:t>ICD-10-CM and CPT: J45.901, 99283-25, 94060</a:t>
            </a:r>
            <a:endParaRPr lang="en-US" sz="2800" b="1" strike="sngStrike" dirty="0"/>
          </a:p>
          <a:p>
            <a:pPr marL="0" indent="0">
              <a:buNone/>
            </a:pPr>
            <a:r>
              <a:rPr lang="en-US" sz="2400" u="sng" dirty="0"/>
              <a:t>Rationale</a:t>
            </a:r>
            <a:r>
              <a:rPr lang="en-US" sz="2400" dirty="0"/>
              <a:t>: The unspecified asthma code, with acute exacerbation, is assigned since there is no further clarification of the severity of asthma.</a:t>
            </a:r>
          </a:p>
          <a:p>
            <a:endParaRPr lang="en-US" dirty="0"/>
          </a:p>
        </p:txBody>
      </p:sp>
    </p:spTree>
    <p:extLst>
      <p:ext uri="{BB962C8B-B14F-4D97-AF65-F5344CB8AC3E}">
        <p14:creationId xmlns:p14="http://schemas.microsoft.com/office/powerpoint/2010/main" val="30777330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fontScale="90000"/>
          </a:bodyPr>
          <a:lstStyle/>
          <a:p>
            <a:r>
              <a:rPr lang="en-US" dirty="0"/>
              <a:t>Case 6.96 </a:t>
            </a:r>
            <a:r>
              <a:rPr lang="en-US" sz="3200" dirty="0"/>
              <a:t>(Conditions of Pregnancy, Childbirth, and the Puerperium)</a:t>
            </a:r>
            <a:endParaRPr lang="en-US" dirty="0"/>
          </a:p>
        </p:txBody>
      </p:sp>
      <p:sp>
        <p:nvSpPr>
          <p:cNvPr id="4" name="Content Placeholder 2"/>
          <p:cNvSpPr>
            <a:spLocks noGrp="1"/>
          </p:cNvSpPr>
          <p:nvPr>
            <p:ph idx="1"/>
          </p:nvPr>
        </p:nvSpPr>
        <p:spPr>
          <a:xfrm>
            <a:off x="381000" y="1905000"/>
            <a:ext cx="8610600" cy="4114800"/>
          </a:xfrm>
        </p:spPr>
        <p:txBody>
          <a:bodyPr/>
          <a:lstStyle/>
          <a:p>
            <a:pPr marL="0">
              <a:buNone/>
            </a:pPr>
            <a:r>
              <a:rPr lang="en-US" sz="2400" dirty="0"/>
              <a:t>This 30-year-old female comes to the clinic because of excessive vomiting for the past three days. She is in her 24th week and has had no problems with vomiting in her early pregnancy. What is the correct diagnostic code assignment for this case?</a:t>
            </a:r>
          </a:p>
          <a:p>
            <a:pPr marL="0">
              <a:buNone/>
            </a:pPr>
            <a:endParaRPr lang="en-US" sz="2400" dirty="0"/>
          </a:p>
          <a:p>
            <a:pPr marL="0">
              <a:buNone/>
            </a:pPr>
            <a:r>
              <a:rPr lang="en-US" sz="2400" dirty="0"/>
              <a:t>ICD-10-CM Code(s): ______________________________	</a:t>
            </a:r>
          </a:p>
          <a:p>
            <a:endParaRPr lang="en-US" sz="2400" dirty="0"/>
          </a:p>
        </p:txBody>
      </p:sp>
    </p:spTree>
    <p:extLst>
      <p:ext uri="{BB962C8B-B14F-4D97-AF65-F5344CB8AC3E}">
        <p14:creationId xmlns:p14="http://schemas.microsoft.com/office/powerpoint/2010/main" val="41040639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6.96 Answer and Rationale</a:t>
            </a:r>
          </a:p>
        </p:txBody>
      </p:sp>
      <p:sp>
        <p:nvSpPr>
          <p:cNvPr id="3" name="Content Placeholder 2"/>
          <p:cNvSpPr>
            <a:spLocks noGrp="1"/>
          </p:cNvSpPr>
          <p:nvPr>
            <p:ph idx="1"/>
          </p:nvPr>
        </p:nvSpPr>
        <p:spPr>
          <a:xfrm>
            <a:off x="304800" y="1524000"/>
            <a:ext cx="8610600" cy="4114800"/>
          </a:xfrm>
        </p:spPr>
        <p:txBody>
          <a:bodyPr/>
          <a:lstStyle/>
          <a:p>
            <a:pPr lvl="1">
              <a:buNone/>
            </a:pPr>
            <a:endParaRPr lang="en-US" sz="2400" dirty="0"/>
          </a:p>
          <a:p>
            <a:pPr>
              <a:buNone/>
            </a:pPr>
            <a:r>
              <a:rPr lang="en-US" sz="2800" b="1" dirty="0"/>
              <a:t>ICD-10-CM: O21.2, Z3A.24</a:t>
            </a:r>
          </a:p>
          <a:p>
            <a:pPr marL="0" indent="0">
              <a:buNone/>
            </a:pPr>
            <a:r>
              <a:rPr lang="en-US" sz="2400" u="sng" dirty="0"/>
              <a:t>Rationale</a:t>
            </a:r>
            <a:r>
              <a:rPr lang="en-US" sz="2400" dirty="0"/>
              <a:t>: Because this started after 20 completed weeks of gestation, it is considered to be excessive vomiting of late pregnancy. Code Z3A.24 is added to designate the weeks of gestation.</a:t>
            </a:r>
          </a:p>
          <a:p>
            <a:pPr lvl="1"/>
            <a:endParaRPr lang="en-US" sz="2400" b="1" dirty="0"/>
          </a:p>
          <a:p>
            <a:endParaRPr lang="en-US" sz="2800" dirty="0"/>
          </a:p>
        </p:txBody>
      </p:sp>
    </p:spTree>
    <p:extLst>
      <p:ext uri="{BB962C8B-B14F-4D97-AF65-F5344CB8AC3E}">
        <p14:creationId xmlns:p14="http://schemas.microsoft.com/office/powerpoint/2010/main" val="40140924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1143000"/>
          </a:xfrm>
        </p:spPr>
        <p:txBody>
          <a:bodyPr>
            <a:normAutofit/>
          </a:bodyPr>
          <a:lstStyle/>
          <a:p>
            <a:r>
              <a:rPr lang="en-US" dirty="0"/>
              <a:t>Case 6.104 </a:t>
            </a:r>
            <a:r>
              <a:rPr lang="en-US" sz="3200" dirty="0"/>
              <a:t>(Disorders of the Respiratory System)</a:t>
            </a:r>
            <a:endParaRPr lang="en-US" dirty="0"/>
          </a:p>
        </p:txBody>
      </p:sp>
      <p:sp>
        <p:nvSpPr>
          <p:cNvPr id="4" name="Content Placeholder 2"/>
          <p:cNvSpPr>
            <a:spLocks noGrp="1"/>
          </p:cNvSpPr>
          <p:nvPr>
            <p:ph idx="1"/>
          </p:nvPr>
        </p:nvSpPr>
        <p:spPr>
          <a:xfrm>
            <a:off x="304800" y="1828800"/>
            <a:ext cx="8610600" cy="4114800"/>
          </a:xfrm>
        </p:spPr>
        <p:txBody>
          <a:bodyPr/>
          <a:lstStyle/>
          <a:p>
            <a:pPr marL="0">
              <a:buNone/>
            </a:pPr>
            <a:r>
              <a:rPr lang="en-US" sz="2400" dirty="0"/>
              <a:t>This 82-year-old nursing home patient presents with aspiration pneumonia. The patient aspirated food particles. Treatment included clindamycin 600 mg IV q 6 hours. He also has superimposed staphylococcal pneumonia. The condition resolved with treatment, and patient transferred back to the nursing home. What is the correct diagnosis code assignment?</a:t>
            </a:r>
          </a:p>
          <a:p>
            <a:pPr marL="0">
              <a:buNone/>
            </a:pPr>
            <a:endParaRPr lang="en-US" sz="2400" dirty="0"/>
          </a:p>
          <a:p>
            <a:pPr marL="0">
              <a:buNone/>
            </a:pPr>
            <a:r>
              <a:rPr lang="en-US" sz="2400" dirty="0"/>
              <a:t>ICD-10-CM Code(s): _________________________	</a:t>
            </a:r>
          </a:p>
          <a:p>
            <a:endParaRPr lang="en-US" sz="2800" dirty="0"/>
          </a:p>
        </p:txBody>
      </p:sp>
    </p:spTree>
    <p:extLst>
      <p:ext uri="{BB962C8B-B14F-4D97-AF65-F5344CB8AC3E}">
        <p14:creationId xmlns:p14="http://schemas.microsoft.com/office/powerpoint/2010/main" val="8166820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6.104 Answer and Rationale</a:t>
            </a:r>
          </a:p>
        </p:txBody>
      </p:sp>
      <p:sp>
        <p:nvSpPr>
          <p:cNvPr id="3" name="Content Placeholder 2"/>
          <p:cNvSpPr>
            <a:spLocks noGrp="1"/>
          </p:cNvSpPr>
          <p:nvPr>
            <p:ph idx="1"/>
          </p:nvPr>
        </p:nvSpPr>
        <p:spPr>
          <a:xfrm>
            <a:off x="304800" y="1600200"/>
            <a:ext cx="8610600" cy="4114800"/>
          </a:xfrm>
        </p:spPr>
        <p:txBody>
          <a:bodyPr/>
          <a:lstStyle/>
          <a:p>
            <a:pPr lvl="1">
              <a:buNone/>
            </a:pPr>
            <a:endParaRPr lang="en-US" sz="2400" dirty="0"/>
          </a:p>
          <a:p>
            <a:pPr>
              <a:buNone/>
            </a:pPr>
            <a:r>
              <a:rPr lang="en-US" sz="2800" b="1" dirty="0"/>
              <a:t>ICD-10-CM: J69.0, J15.20</a:t>
            </a:r>
          </a:p>
          <a:p>
            <a:pPr marL="0" indent="0">
              <a:buNone/>
            </a:pPr>
            <a:r>
              <a:rPr lang="en-US" sz="2400" u="sng" dirty="0"/>
              <a:t>Rationale</a:t>
            </a:r>
            <a:r>
              <a:rPr lang="en-US" sz="2400" dirty="0"/>
              <a:t>: It is correct to code both the aspiration pneumonia and the staphylococcal bacterial pneumonia.</a:t>
            </a:r>
          </a:p>
          <a:p>
            <a:endParaRPr lang="en-US" dirty="0"/>
          </a:p>
        </p:txBody>
      </p:sp>
    </p:spTree>
    <p:extLst>
      <p:ext uri="{BB962C8B-B14F-4D97-AF65-F5344CB8AC3E}">
        <p14:creationId xmlns:p14="http://schemas.microsoft.com/office/powerpoint/2010/main" val="17455967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10910"/>
            <a:ext cx="8738888" cy="891129"/>
          </a:xfrm>
        </p:spPr>
        <p:txBody>
          <a:bodyPr>
            <a:normAutofit/>
          </a:bodyPr>
          <a:lstStyle/>
          <a:p>
            <a:r>
              <a:rPr lang="en-US" dirty="0"/>
              <a:t>Chapter 6 Sections </a:t>
            </a:r>
            <a:r>
              <a:rPr lang="en-US" i="1" dirty="0"/>
              <a:t>(continued)</a:t>
            </a:r>
          </a:p>
        </p:txBody>
      </p:sp>
      <p:sp>
        <p:nvSpPr>
          <p:cNvPr id="3" name="Content Placeholder 2"/>
          <p:cNvSpPr>
            <a:spLocks noGrp="1"/>
          </p:cNvSpPr>
          <p:nvPr>
            <p:ph idx="1"/>
          </p:nvPr>
        </p:nvSpPr>
        <p:spPr>
          <a:xfrm>
            <a:off x="304800" y="1447800"/>
            <a:ext cx="8610600" cy="4648200"/>
          </a:xfrm>
        </p:spPr>
        <p:txBody>
          <a:bodyPr>
            <a:normAutofit/>
          </a:bodyPr>
          <a:lstStyle/>
          <a:p>
            <a:endParaRPr lang="en-US" sz="2000" b="1" dirty="0"/>
          </a:p>
          <a:p>
            <a:r>
              <a:rPr lang="en-US" sz="2000" b="1" dirty="0"/>
              <a:t> 6.66–6.71</a:t>
            </a:r>
            <a:r>
              <a:rPr lang="en-US" sz="2000" dirty="0"/>
              <a:t>		Disorders of the Musculoskeletal System and 				Connective Tissue</a:t>
            </a:r>
          </a:p>
          <a:p>
            <a:r>
              <a:rPr lang="en-US" sz="2000" b="1" dirty="0"/>
              <a:t> 6.72–6.76		</a:t>
            </a:r>
            <a:r>
              <a:rPr lang="en-US" sz="2000" dirty="0" err="1"/>
              <a:t>Neoplasms</a:t>
            </a:r>
            <a:endParaRPr lang="en-US" sz="2000" dirty="0"/>
          </a:p>
          <a:p>
            <a:r>
              <a:rPr lang="en-US" sz="2000" b="1" dirty="0"/>
              <a:t> 6.77–6.83		</a:t>
            </a:r>
            <a:r>
              <a:rPr lang="en-US" sz="2000" dirty="0"/>
              <a:t>Disorders of the Nervous System and Sense Organs</a:t>
            </a:r>
          </a:p>
          <a:p>
            <a:r>
              <a:rPr lang="en-US" sz="2000" b="1" dirty="0"/>
              <a:t> 6.84–6.88		</a:t>
            </a:r>
            <a:r>
              <a:rPr lang="en-US" sz="2000" dirty="0"/>
              <a:t>Newborn/Congenital Disorders</a:t>
            </a:r>
          </a:p>
          <a:p>
            <a:r>
              <a:rPr lang="en-US" sz="2000" b="1" dirty="0"/>
              <a:t> 6.89–6.92		</a:t>
            </a:r>
            <a:r>
              <a:rPr lang="en-US" sz="2000" dirty="0"/>
              <a:t>Pediatric Conditions</a:t>
            </a:r>
          </a:p>
          <a:p>
            <a:r>
              <a:rPr lang="en-US" sz="2000" b="1" dirty="0"/>
              <a:t> 6.93–6.99</a:t>
            </a:r>
            <a:r>
              <a:rPr lang="en-US" sz="2000" dirty="0"/>
              <a:t>		Conditions of Pregnancy, Childbirth, and the 				Puerperium</a:t>
            </a:r>
          </a:p>
          <a:p>
            <a:r>
              <a:rPr lang="en-US" sz="2000" b="1" dirty="0"/>
              <a:t> 6.100–6.107</a:t>
            </a:r>
            <a:r>
              <a:rPr lang="en-US" sz="2000" dirty="0"/>
              <a:t>		Disorders of the Respiratory System</a:t>
            </a:r>
          </a:p>
          <a:p>
            <a:r>
              <a:rPr lang="en-US" sz="2000" b="1" dirty="0"/>
              <a:t> 6.108–6.112		</a:t>
            </a:r>
            <a:r>
              <a:rPr lang="en-US" sz="2000" dirty="0"/>
              <a:t>Trauma and Poisoning</a:t>
            </a:r>
          </a:p>
        </p:txBody>
      </p:sp>
    </p:spTree>
    <p:extLst>
      <p:ext uri="{BB962C8B-B14F-4D97-AF65-F5344CB8AC3E}">
        <p14:creationId xmlns:p14="http://schemas.microsoft.com/office/powerpoint/2010/main" val="17848863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6.110 </a:t>
            </a:r>
            <a:r>
              <a:rPr lang="en-US" sz="3200" dirty="0"/>
              <a:t>(Trauma and Poisoning)</a:t>
            </a:r>
            <a:endParaRPr lang="en-US" dirty="0"/>
          </a:p>
        </p:txBody>
      </p:sp>
      <p:sp>
        <p:nvSpPr>
          <p:cNvPr id="4" name="Content Placeholder 2"/>
          <p:cNvSpPr>
            <a:spLocks noGrp="1"/>
          </p:cNvSpPr>
          <p:nvPr>
            <p:ph idx="1"/>
          </p:nvPr>
        </p:nvSpPr>
        <p:spPr>
          <a:xfrm>
            <a:off x="228600" y="1600200"/>
            <a:ext cx="8610600" cy="4114800"/>
          </a:xfrm>
        </p:spPr>
        <p:txBody>
          <a:bodyPr/>
          <a:lstStyle/>
          <a:p>
            <a:pPr marL="0">
              <a:buNone/>
            </a:pPr>
            <a:r>
              <a:rPr lang="en-US" sz="2400" dirty="0"/>
              <a:t>This 79-year-old patient had a gastrostomy performed because of dysphagia due to a stroke. He has been doing fairly well but is now admitted with extensive cellulitis of the abdominal wall. Examination reveals that the existing gastrostomy site is infected. The physician confirms that the responsible organism is </a:t>
            </a:r>
            <a:r>
              <a:rPr lang="en-US" sz="2400" i="1" dirty="0"/>
              <a:t>Staphylococcus aureus</a:t>
            </a:r>
            <a:r>
              <a:rPr lang="en-US" sz="2400" dirty="0"/>
              <a:t>. What diagnosis codes are assigned? </a:t>
            </a:r>
          </a:p>
          <a:p>
            <a:pPr marL="0">
              <a:buNone/>
            </a:pPr>
            <a:endParaRPr lang="en-US" sz="2400" dirty="0"/>
          </a:p>
          <a:p>
            <a:pPr marL="0">
              <a:buNone/>
            </a:pPr>
            <a:r>
              <a:rPr lang="en-US" sz="2400" dirty="0"/>
              <a:t>ICD-10-CM Code(s): _________________________	</a:t>
            </a:r>
          </a:p>
          <a:p>
            <a:pPr>
              <a:buNone/>
            </a:pPr>
            <a:r>
              <a:rPr lang="en-US" sz="2400" dirty="0"/>
              <a:t>	</a:t>
            </a:r>
            <a:endParaRPr lang="en-US" sz="2800" dirty="0"/>
          </a:p>
          <a:p>
            <a:endParaRPr lang="en-US" sz="2800" dirty="0"/>
          </a:p>
        </p:txBody>
      </p:sp>
    </p:spTree>
    <p:extLst>
      <p:ext uri="{BB962C8B-B14F-4D97-AF65-F5344CB8AC3E}">
        <p14:creationId xmlns:p14="http://schemas.microsoft.com/office/powerpoint/2010/main" val="27763584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6.110 Answer and Rationale</a:t>
            </a:r>
          </a:p>
        </p:txBody>
      </p:sp>
      <p:sp>
        <p:nvSpPr>
          <p:cNvPr id="3" name="Content Placeholder 2"/>
          <p:cNvSpPr>
            <a:spLocks noGrp="1"/>
          </p:cNvSpPr>
          <p:nvPr>
            <p:ph idx="1"/>
          </p:nvPr>
        </p:nvSpPr>
        <p:spPr>
          <a:xfrm>
            <a:off x="228600" y="1447800"/>
            <a:ext cx="8610600" cy="4114800"/>
          </a:xfrm>
        </p:spPr>
        <p:txBody>
          <a:bodyPr/>
          <a:lstStyle/>
          <a:p>
            <a:pPr marL="0" indent="0">
              <a:buNone/>
            </a:pPr>
            <a:r>
              <a:rPr lang="en-US" sz="2800" b="1" dirty="0"/>
              <a:t>ICD-10-CM: K94.22, L03.311, B95.61, I69.391, R13.10</a:t>
            </a:r>
          </a:p>
          <a:p>
            <a:pPr marL="0" indent="0">
              <a:buNone/>
            </a:pPr>
            <a:r>
              <a:rPr lang="en-US" sz="2400" u="sng" dirty="0"/>
              <a:t>Rationale</a:t>
            </a:r>
            <a:r>
              <a:rPr lang="en-US" sz="2400" dirty="0"/>
              <a:t>: The infection of the gastrostomy is listed first and the note in the tabular instructs the to use an additional code is used to specify the infection. The dysphagia due to the old stroke is coded with two codes, I69.391 and R13.10.</a:t>
            </a:r>
          </a:p>
        </p:txBody>
      </p:sp>
    </p:spTree>
    <p:extLst>
      <p:ext uri="{BB962C8B-B14F-4D97-AF65-F5344CB8AC3E}">
        <p14:creationId xmlns:p14="http://schemas.microsoft.com/office/powerpoint/2010/main" val="4260420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109" y="701674"/>
            <a:ext cx="8609579" cy="891129"/>
          </a:xfrm>
        </p:spPr>
        <p:txBody>
          <a:bodyPr/>
          <a:lstStyle/>
          <a:p>
            <a:r>
              <a:rPr lang="en-US" dirty="0"/>
              <a:t>Case 6.5 </a:t>
            </a:r>
            <a:r>
              <a:rPr lang="en-US" sz="3200" dirty="0"/>
              <a:t>(Anesthesia Services)</a:t>
            </a:r>
            <a:endParaRPr lang="en-US" dirty="0"/>
          </a:p>
        </p:txBody>
      </p:sp>
      <p:sp>
        <p:nvSpPr>
          <p:cNvPr id="3" name="Content Placeholder 2"/>
          <p:cNvSpPr>
            <a:spLocks noGrp="1"/>
          </p:cNvSpPr>
          <p:nvPr>
            <p:ph idx="1"/>
          </p:nvPr>
        </p:nvSpPr>
        <p:spPr>
          <a:xfrm>
            <a:off x="304800" y="1600200"/>
            <a:ext cx="8610600" cy="4114800"/>
          </a:xfrm>
        </p:spPr>
        <p:txBody>
          <a:bodyPr/>
          <a:lstStyle/>
          <a:p>
            <a:pPr marL="0">
              <a:buNone/>
            </a:pPr>
            <a:r>
              <a:rPr lang="en-US" sz="2400" dirty="0"/>
              <a:t>A 2-month-old infant is brought to the operating room for repair of coarctation of the aorta with a pump oxygenator. Anesthesia is provided by an anesthesiologist. The infant is in critical condition and may not survive. Assign the correct diagnosis and anesthesia codes, including physical status, Level I and II modifiers, and qualifying conditions for this procedure. </a:t>
            </a:r>
          </a:p>
          <a:p>
            <a:pPr marL="0">
              <a:buNone/>
            </a:pPr>
            <a:endParaRPr lang="en-US" sz="2400" dirty="0"/>
          </a:p>
          <a:p>
            <a:pPr marL="0">
              <a:buNone/>
            </a:pPr>
            <a:r>
              <a:rPr lang="en-US" sz="2400" dirty="0"/>
              <a:t>ICD-10-CM and CPT Code(s): _______________________</a:t>
            </a:r>
          </a:p>
          <a:p>
            <a:endParaRPr lang="en-US" sz="2800" dirty="0"/>
          </a:p>
        </p:txBody>
      </p:sp>
    </p:spTree>
    <p:extLst>
      <p:ext uri="{BB962C8B-B14F-4D97-AF65-F5344CB8AC3E}">
        <p14:creationId xmlns:p14="http://schemas.microsoft.com/office/powerpoint/2010/main" val="4183638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24000"/>
            <a:ext cx="8610600" cy="4114800"/>
          </a:xfrm>
        </p:spPr>
        <p:txBody>
          <a:bodyPr/>
          <a:lstStyle/>
          <a:p>
            <a:pPr>
              <a:buNone/>
            </a:pPr>
            <a:r>
              <a:rPr lang="en-US" sz="2800" b="1" dirty="0"/>
              <a:t>ICD-10-CM and CPT: Q25.1, 00561-AA-P5</a:t>
            </a:r>
          </a:p>
          <a:p>
            <a:pPr marL="0" indent="0">
              <a:buNone/>
            </a:pPr>
            <a:r>
              <a:rPr lang="en-US" sz="2400" u="sng" dirty="0"/>
              <a:t>Rationale</a:t>
            </a:r>
            <a:r>
              <a:rPr lang="en-US" sz="2400" dirty="0"/>
              <a:t>: The physical status modifier is -P5 because the patient is not expected to survive without the surgery. Code 99100 is not assigned due to an instructional note under 00561 that states “do not report 00561 in conjunction with 99100.” </a:t>
            </a:r>
          </a:p>
          <a:p>
            <a:pPr lvl="1">
              <a:buNone/>
            </a:pPr>
            <a:endParaRPr lang="en-US" sz="2400" dirty="0"/>
          </a:p>
          <a:p>
            <a:endParaRPr lang="en-US" dirty="0"/>
          </a:p>
        </p:txBody>
      </p:sp>
      <p:sp>
        <p:nvSpPr>
          <p:cNvPr id="4" name="Title 1"/>
          <p:cNvSpPr>
            <a:spLocks noGrp="1"/>
          </p:cNvSpPr>
          <p:nvPr>
            <p:ph type="title"/>
          </p:nvPr>
        </p:nvSpPr>
        <p:spPr>
          <a:xfrm>
            <a:off x="304801" y="701674"/>
            <a:ext cx="8738888" cy="891129"/>
          </a:xfrm>
        </p:spPr>
        <p:txBody>
          <a:bodyPr>
            <a:normAutofit/>
          </a:bodyPr>
          <a:lstStyle/>
          <a:p>
            <a:r>
              <a:rPr lang="en-US" dirty="0"/>
              <a:t>Case 6.5 Answer and Rationale</a:t>
            </a:r>
          </a:p>
        </p:txBody>
      </p:sp>
    </p:spTree>
    <p:extLst>
      <p:ext uri="{BB962C8B-B14F-4D97-AF65-F5344CB8AC3E}">
        <p14:creationId xmlns:p14="http://schemas.microsoft.com/office/powerpoint/2010/main" val="4215974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9" name="Rectangle 5"/>
          <p:cNvSpPr>
            <a:spLocks noGrp="1" noChangeArrowheads="1"/>
          </p:cNvSpPr>
          <p:nvPr>
            <p:ph type="title"/>
          </p:nvPr>
        </p:nvSpPr>
        <p:spPr>
          <a:xfrm>
            <a:off x="228600" y="457200"/>
            <a:ext cx="8610600" cy="1143000"/>
          </a:xfrm>
        </p:spPr>
        <p:txBody>
          <a:bodyPr>
            <a:normAutofit/>
          </a:bodyPr>
          <a:lstStyle/>
          <a:p>
            <a:r>
              <a:rPr lang="en-US" dirty="0"/>
              <a:t>Case 6.8 </a:t>
            </a:r>
            <a:r>
              <a:rPr lang="en-US" sz="3200" dirty="0"/>
              <a:t>(Disorders of the Blood and Blood-Forming Organs)</a:t>
            </a:r>
            <a:endParaRPr lang="en-US" dirty="0"/>
          </a:p>
        </p:txBody>
      </p:sp>
      <p:sp>
        <p:nvSpPr>
          <p:cNvPr id="154630" name="Rectangle 6"/>
          <p:cNvSpPr>
            <a:spLocks noGrp="1" noChangeArrowheads="1"/>
          </p:cNvSpPr>
          <p:nvPr>
            <p:ph idx="1"/>
          </p:nvPr>
        </p:nvSpPr>
        <p:spPr>
          <a:xfrm>
            <a:off x="304800" y="1752600"/>
            <a:ext cx="8610600" cy="4114800"/>
          </a:xfrm>
        </p:spPr>
        <p:txBody>
          <a:bodyPr>
            <a:normAutofit lnSpcReduction="10000"/>
          </a:bodyPr>
          <a:lstStyle/>
          <a:p>
            <a:pPr marL="0" indent="0">
              <a:buNone/>
            </a:pPr>
            <a:r>
              <a:rPr lang="en-US" sz="2400" dirty="0"/>
              <a:t>A patient is admitted with cervical lymphadenopathy. A needle biopsy of a cervical lymph node is performed, and Mantel cell lymphoma, lymph nodes of the neck. Which of the following is the correct code assignment?</a:t>
            </a:r>
          </a:p>
          <a:p>
            <a:pPr marL="0">
              <a:buNone/>
            </a:pPr>
            <a:endParaRPr lang="en-US" sz="2400" dirty="0"/>
          </a:p>
          <a:p>
            <a:pPr>
              <a:buNone/>
            </a:pPr>
            <a:r>
              <a:rPr lang="en-US" sz="2400" dirty="0"/>
              <a:t>ICD-10-CM and CPT Code(s):</a:t>
            </a:r>
          </a:p>
          <a:p>
            <a:pPr>
              <a:buNone/>
            </a:pPr>
            <a:r>
              <a:rPr lang="en-US" sz="2400" dirty="0"/>
              <a:t>	a.	C83.11, 38505</a:t>
            </a:r>
          </a:p>
          <a:p>
            <a:pPr>
              <a:buNone/>
            </a:pPr>
            <a:r>
              <a:rPr lang="en-US" sz="2400" dirty="0"/>
              <a:t>	b.	C83.31, 38505</a:t>
            </a:r>
          </a:p>
          <a:p>
            <a:pPr>
              <a:buNone/>
            </a:pPr>
            <a:r>
              <a:rPr lang="en-US" sz="2400" dirty="0"/>
              <a:t>	c.	C83.11, 38500</a:t>
            </a:r>
          </a:p>
          <a:p>
            <a:pPr>
              <a:buNone/>
            </a:pPr>
            <a:r>
              <a:rPr lang="en-US" sz="2400" dirty="0"/>
              <a:t>	d.	R59.9, 38510</a:t>
            </a:r>
          </a:p>
          <a:p>
            <a:pPr>
              <a:buNone/>
            </a:pPr>
            <a:endParaRPr lang="en-US" sz="2400" dirty="0"/>
          </a:p>
          <a:p>
            <a:pPr>
              <a:buNone/>
            </a:pPr>
            <a:endParaRPr lang="en-US" sz="2800" dirty="0"/>
          </a:p>
        </p:txBody>
      </p:sp>
    </p:spTree>
    <p:extLst>
      <p:ext uri="{BB962C8B-B14F-4D97-AF65-F5344CB8AC3E}">
        <p14:creationId xmlns:p14="http://schemas.microsoft.com/office/powerpoint/2010/main" val="1146106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610600" cy="1143000"/>
          </a:xfrm>
        </p:spPr>
        <p:txBody>
          <a:bodyPr/>
          <a:lstStyle/>
          <a:p>
            <a:r>
              <a:rPr lang="en-US" dirty="0"/>
              <a:t>Case 6.8 Answer and Rationale</a:t>
            </a:r>
          </a:p>
        </p:txBody>
      </p:sp>
      <p:sp>
        <p:nvSpPr>
          <p:cNvPr id="3" name="Content Placeholder 2"/>
          <p:cNvSpPr>
            <a:spLocks noGrp="1"/>
          </p:cNvSpPr>
          <p:nvPr>
            <p:ph idx="1"/>
          </p:nvPr>
        </p:nvSpPr>
        <p:spPr>
          <a:xfrm>
            <a:off x="152400" y="1524000"/>
            <a:ext cx="8610600" cy="4495800"/>
          </a:xfrm>
        </p:spPr>
        <p:txBody>
          <a:bodyPr/>
          <a:lstStyle/>
          <a:p>
            <a:pPr>
              <a:buNone/>
            </a:pPr>
            <a:endParaRPr lang="en-US" sz="2400" b="1" dirty="0"/>
          </a:p>
          <a:p>
            <a:pPr marL="457200" indent="-457200">
              <a:buAutoNum type="alphaLcPeriod"/>
            </a:pPr>
            <a:r>
              <a:rPr lang="en-US" sz="2400" b="1" dirty="0"/>
              <a:t>C83.11, 38505</a:t>
            </a:r>
          </a:p>
          <a:p>
            <a:pPr marL="0" indent="0">
              <a:buNone/>
            </a:pPr>
            <a:r>
              <a:rPr lang="en-US" sz="2400" u="sng" dirty="0"/>
              <a:t>Rationale</a:t>
            </a:r>
            <a:r>
              <a:rPr lang="en-US" sz="2400" dirty="0"/>
              <a:t>: Mantle cell lymphoma, lymph nodes of head, face neck is correctly assigned to code C83.11. The biopsy was performed with a needle, so code 38500 is not correct. Because Mantle cell lymphoma was confirmed by a pathologist the definitive diagnosis should be coded. There is no documentation that the lymph node is deep, and it was biopsied with a needle, so code 38510 is not correct.</a:t>
            </a:r>
          </a:p>
          <a:p>
            <a:pPr marL="457200" indent="-457200">
              <a:buNone/>
            </a:pPr>
            <a:endParaRPr lang="en-US" sz="2400" b="1" dirty="0"/>
          </a:p>
          <a:p>
            <a:pPr marL="457200" indent="-457200">
              <a:buNone/>
            </a:pPr>
            <a:endParaRPr lang="en-US" sz="2400" b="1" dirty="0"/>
          </a:p>
          <a:p>
            <a:pPr marL="0" indent="0">
              <a:buNone/>
            </a:pPr>
            <a:endParaRPr lang="en-US" sz="2400" b="1" dirty="0"/>
          </a:p>
        </p:txBody>
      </p:sp>
    </p:spTree>
    <p:extLst>
      <p:ext uri="{BB962C8B-B14F-4D97-AF65-F5344CB8AC3E}">
        <p14:creationId xmlns:p14="http://schemas.microsoft.com/office/powerpoint/2010/main" val="3435639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fontScale="90000"/>
          </a:bodyPr>
          <a:lstStyle/>
          <a:p>
            <a:r>
              <a:rPr lang="en-US" dirty="0"/>
              <a:t>Case 6.14 </a:t>
            </a:r>
            <a:r>
              <a:rPr lang="en-US" sz="3200" dirty="0"/>
              <a:t>(Disorders of the Cardiovascular System)</a:t>
            </a:r>
            <a:endParaRPr lang="en-US" dirty="0"/>
          </a:p>
        </p:txBody>
      </p:sp>
      <p:sp>
        <p:nvSpPr>
          <p:cNvPr id="3" name="Content Placeholder 2"/>
          <p:cNvSpPr>
            <a:spLocks noGrp="1"/>
          </p:cNvSpPr>
          <p:nvPr>
            <p:ph idx="1"/>
          </p:nvPr>
        </p:nvSpPr>
        <p:spPr>
          <a:xfrm>
            <a:off x="304800" y="1905000"/>
            <a:ext cx="8610600" cy="4419600"/>
          </a:xfrm>
        </p:spPr>
        <p:txBody>
          <a:bodyPr/>
          <a:lstStyle/>
          <a:p>
            <a:pPr marL="0">
              <a:buNone/>
            </a:pPr>
            <a:r>
              <a:rPr lang="en-US" sz="2400" dirty="0"/>
              <a:t>A patient is admitted with an acute exacerbation of congestive heart failure due to hypertensive heart disease. This patient has chronic systolic heart failure. The patient responds positively to Lasix therapy. The patient also has chronic kidney disease stage V and is a type I diabetic. Assign the correct diagnostic codes.</a:t>
            </a:r>
          </a:p>
          <a:p>
            <a:pPr marL="0">
              <a:buNone/>
            </a:pPr>
            <a:endParaRPr lang="en-US" sz="2400" dirty="0"/>
          </a:p>
          <a:p>
            <a:pPr marL="0">
              <a:buNone/>
            </a:pPr>
            <a:r>
              <a:rPr lang="en-US" sz="2400" dirty="0"/>
              <a:t>ICD-10-CM Code(s): _______________________</a:t>
            </a:r>
          </a:p>
          <a:p>
            <a:endParaRPr lang="en-US" sz="2400" dirty="0"/>
          </a:p>
        </p:txBody>
      </p:sp>
    </p:spTree>
    <p:extLst>
      <p:ext uri="{BB962C8B-B14F-4D97-AF65-F5344CB8AC3E}">
        <p14:creationId xmlns:p14="http://schemas.microsoft.com/office/powerpoint/2010/main" val="372222917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9_AHIMA_PPT (002)  -  Read-Only" id="{3A8153B3-CD5D-4410-8AF5-5ED918ACE148}" vid="{89C01937-3A7A-40A7-8C0B-7EF12592067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Ch06.PPTs.CCW 2019 (AC201518)</Template>
  <TotalTime>130</TotalTime>
  <Words>2666</Words>
  <Application>Microsoft Office PowerPoint</Application>
  <PresentationFormat>On-screen Show (4:3)</PresentationFormat>
  <Paragraphs>205</Paragraphs>
  <Slides>41</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Century Gothic</vt:lpstr>
      <vt:lpstr>Gotham Medium</vt:lpstr>
      <vt:lpstr>Office Theme</vt:lpstr>
      <vt:lpstr>Clinical Coding Workout 2020 Edition</vt:lpstr>
      <vt:lpstr>Chapter 6 Overview</vt:lpstr>
      <vt:lpstr>Chapter 6 Sections</vt:lpstr>
      <vt:lpstr>Chapter 6 Sections (continued)</vt:lpstr>
      <vt:lpstr>Case 6.5 (Anesthesia Services)</vt:lpstr>
      <vt:lpstr>Case 6.5 Answer and Rationale</vt:lpstr>
      <vt:lpstr>Case 6.8 (Disorders of the Blood and Blood-Forming Organs)</vt:lpstr>
      <vt:lpstr>Case 6.8 Answer and Rationale</vt:lpstr>
      <vt:lpstr>Case 6.14 (Disorders of the Cardiovascular System)</vt:lpstr>
      <vt:lpstr>Case 6.14 Answer and Rationale</vt:lpstr>
      <vt:lpstr>Case 6.14 Answer and Rationale (continued)</vt:lpstr>
      <vt:lpstr>Case 6.23 (Disorders of the Digestive System)</vt:lpstr>
      <vt:lpstr>Case 6.23 Answer and Rationale</vt:lpstr>
      <vt:lpstr>Case 6.31 (Evaluation and Management Services)</vt:lpstr>
      <vt:lpstr>Case 6.31 Answer and Rationale</vt:lpstr>
      <vt:lpstr>Case 6.38 (Endocrine, Nutritional, and Metabolic Diseases and Immunity Disorders)</vt:lpstr>
      <vt:lpstr>Case 6.38 Answer and Rationale</vt:lpstr>
      <vt:lpstr>Case 6.46 (Disorders of the Genitourinary System)</vt:lpstr>
      <vt:lpstr>Case 6.46 Answer and Rationale</vt:lpstr>
      <vt:lpstr>Case 6.53 (Infectious Disease)</vt:lpstr>
      <vt:lpstr>Case 6.53 Answer and Rationale</vt:lpstr>
      <vt:lpstr>Case 6.56 (Disorders of the Skin and Subcutaneous Tissue)</vt:lpstr>
      <vt:lpstr>Case 6.56 Answer and Rationale</vt:lpstr>
      <vt:lpstr>Case 6.64 (Mental and Behavioral Disorders)</vt:lpstr>
      <vt:lpstr>Case 6.64 Answer and Rationale</vt:lpstr>
      <vt:lpstr>Case 6.68 (Disorders of the Musculoskeletal System and Connective Tissue)</vt:lpstr>
      <vt:lpstr>Case 6.68 Answer and Rationale</vt:lpstr>
      <vt:lpstr>Case 6.76 (Neoplasms)</vt:lpstr>
      <vt:lpstr>Case 6.76 Answer and Rationale</vt:lpstr>
      <vt:lpstr>Case 6.82 (Disorders of the Nervous System and Sense Organs)</vt:lpstr>
      <vt:lpstr>Case 6.82 Answer and Rationale</vt:lpstr>
      <vt:lpstr>Case 6.87 (Newborn/Congenital Disorders)</vt:lpstr>
      <vt:lpstr>Case 6.87 Answer and Rationale</vt:lpstr>
      <vt:lpstr>Case 6.92 (Pediatric Conditions)</vt:lpstr>
      <vt:lpstr>Case 6.92 Answer and Rationale</vt:lpstr>
      <vt:lpstr>Case 6.96 (Conditions of Pregnancy, Childbirth, and the Puerperium)</vt:lpstr>
      <vt:lpstr>Case 6.96 Answer and Rationale</vt:lpstr>
      <vt:lpstr>Case 6.104 (Disorders of the Respiratory System)</vt:lpstr>
      <vt:lpstr>Case 6.104 Answer and Rationale</vt:lpstr>
      <vt:lpstr>Case 6.110 (Trauma and Poisoning)</vt:lpstr>
      <vt:lpstr>Case 6.110 Answer and Rationale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Coding Workout 2019 Edition</dc:title>
  <dc:creator>Kimberly Hooker</dc:creator>
  <cp:lastModifiedBy>Hilari Simmons</cp:lastModifiedBy>
  <cp:revision>7</cp:revision>
  <cp:lastPrinted>2018-12-07T14:38:18Z</cp:lastPrinted>
  <dcterms:created xsi:type="dcterms:W3CDTF">2018-12-17T20:44:56Z</dcterms:created>
  <dcterms:modified xsi:type="dcterms:W3CDTF">2020-04-30T16:06:32Z</dcterms:modified>
</cp:coreProperties>
</file>