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handoutMasterIdLst>
    <p:handoutMasterId r:id="rId39"/>
  </p:handoutMasterIdLst>
  <p:sldIdLst>
    <p:sldId id="303" r:id="rId2"/>
    <p:sldId id="304"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06"/>
  </p:normalViewPr>
  <p:slideViewPr>
    <p:cSldViewPr snapToGrid="0" snapToObjects="1">
      <p:cViewPr varScale="1">
        <p:scale>
          <a:sx n="74" d="100"/>
          <a:sy n="74" d="100"/>
        </p:scale>
        <p:origin x="12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4/30/2020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E07AE5-3641-4B02-A1F7-3019765D354C}" type="datetimeFigureOut">
              <a:rPr lang="en-US" smtClean="0"/>
              <a:t>4/30/2020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44D942-4269-4D50-BF63-068E50D0E35E}" type="slidenum">
              <a:rPr lang="en-US" smtClean="0"/>
              <a:t>‹#›</a:t>
            </a:fld>
            <a:endParaRPr lang="en-US"/>
          </a:p>
        </p:txBody>
      </p:sp>
    </p:spTree>
    <p:extLst>
      <p:ext uri="{BB962C8B-B14F-4D97-AF65-F5344CB8AC3E}">
        <p14:creationId xmlns:p14="http://schemas.microsoft.com/office/powerpoint/2010/main" val="3964669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C9A9DD-6EFD-4EDC-A072-B00403D23C0A}" type="slidenum">
              <a:rPr lang="en-US" smtClean="0"/>
              <a:pPr/>
              <a:t>34</a:t>
            </a:fld>
            <a:endParaRPr lang="en-US"/>
          </a:p>
        </p:txBody>
      </p:sp>
    </p:spTree>
    <p:extLst>
      <p:ext uri="{BB962C8B-B14F-4D97-AF65-F5344CB8AC3E}">
        <p14:creationId xmlns:p14="http://schemas.microsoft.com/office/powerpoint/2010/main" val="28368350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2019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Clinical Coding Workout</a:t>
            </a:r>
            <a:r>
              <a:rPr lang="en-US"/>
              <a:t/>
            </a:r>
            <a:br>
              <a:rPr lang="en-US"/>
            </a:br>
            <a:r>
              <a:rPr lang="en-US"/>
              <a:t>2020 </a:t>
            </a:r>
            <a:r>
              <a:rPr lang="en-US" dirty="0"/>
              <a:t>Edition</a:t>
            </a:r>
          </a:p>
        </p:txBody>
      </p:sp>
      <p:sp>
        <p:nvSpPr>
          <p:cNvPr id="3" name="Subtitle 2"/>
          <p:cNvSpPr>
            <a:spLocks noGrp="1"/>
          </p:cNvSpPr>
          <p:nvPr>
            <p:ph type="subTitle" idx="1"/>
          </p:nvPr>
        </p:nvSpPr>
        <p:spPr/>
        <p:txBody>
          <a:bodyPr>
            <a:normAutofit/>
          </a:bodyPr>
          <a:lstStyle/>
          <a:p>
            <a:pPr>
              <a:spcBef>
                <a:spcPts val="0"/>
              </a:spcBef>
            </a:pPr>
            <a:r>
              <a:rPr lang="en-US" dirty="0"/>
              <a:t>Chapter 5:</a:t>
            </a:r>
          </a:p>
          <a:p>
            <a:pPr>
              <a:spcBef>
                <a:spcPts val="0"/>
              </a:spcBef>
            </a:pPr>
            <a:r>
              <a:rPr lang="en-US" dirty="0"/>
              <a:t>Case Studies from Ambulatory Health Records</a:t>
            </a:r>
          </a:p>
        </p:txBody>
      </p:sp>
    </p:spTree>
    <p:extLst>
      <p:ext uri="{BB962C8B-B14F-4D97-AF65-F5344CB8AC3E}">
        <p14:creationId xmlns:p14="http://schemas.microsoft.com/office/powerpoint/2010/main" val="5791404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5.15 Answer and Rationale</a:t>
            </a:r>
          </a:p>
        </p:txBody>
      </p:sp>
      <p:sp>
        <p:nvSpPr>
          <p:cNvPr id="3" name="Content Placeholder 2"/>
          <p:cNvSpPr>
            <a:spLocks noGrp="1"/>
          </p:cNvSpPr>
          <p:nvPr>
            <p:ph idx="1"/>
          </p:nvPr>
        </p:nvSpPr>
        <p:spPr>
          <a:xfrm>
            <a:off x="304800" y="1447800"/>
            <a:ext cx="8610600" cy="4648200"/>
          </a:xfrm>
        </p:spPr>
        <p:txBody>
          <a:bodyPr>
            <a:normAutofit/>
          </a:bodyPr>
          <a:lstStyle/>
          <a:p>
            <a:pPr>
              <a:buNone/>
            </a:pPr>
            <a:r>
              <a:rPr lang="en-US" sz="2400" b="1" dirty="0"/>
              <a:t>E44.0, I69.351, 43246</a:t>
            </a:r>
          </a:p>
          <a:p>
            <a:pPr marL="0" indent="0">
              <a:buNone/>
            </a:pPr>
            <a:r>
              <a:rPr lang="en-US" sz="2400" u="sng" dirty="0"/>
              <a:t>Rationale</a:t>
            </a:r>
            <a:r>
              <a:rPr lang="en-US" sz="2400" dirty="0"/>
              <a:t>: The Alphabetic Index main term is Malnutrition, </a:t>
            </a:r>
            <a:r>
              <a:rPr lang="en-US" sz="2400" dirty="0" err="1"/>
              <a:t>subterms</a:t>
            </a:r>
            <a:r>
              <a:rPr lang="en-US" sz="2400" dirty="0"/>
              <a:t>, degree, moderate. The Alphabetic Index main term is Sequelae, </a:t>
            </a:r>
            <a:r>
              <a:rPr lang="en-US" sz="2400" dirty="0" err="1"/>
              <a:t>subterms</a:t>
            </a:r>
            <a:r>
              <a:rPr lang="en-US" sz="2400" dirty="0"/>
              <a:t>, stroke NOS,  hemiplegia. The coder completes the code using the Tabular List. Code Z86.73, Personal history of transient ischemic attack and cerebral infarction without residuals is not assigned as the patient has right sided hemiparesis. </a:t>
            </a:r>
          </a:p>
          <a:p>
            <a:pPr marL="0" indent="0">
              <a:buNone/>
            </a:pPr>
            <a:endParaRPr lang="en-US" sz="2400" dirty="0"/>
          </a:p>
          <a:p>
            <a:pPr marL="0" indent="0">
              <a:buNone/>
            </a:pPr>
            <a:r>
              <a:rPr lang="en-US" sz="2400" dirty="0"/>
              <a:t>The percutaneous endoscopic gastrostomy (PEG) tube placement is coded 43246, which is found with index entry Tube placement, gastrostomy.</a:t>
            </a:r>
          </a:p>
          <a:p>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5.27 </a:t>
            </a:r>
            <a:r>
              <a:rPr lang="en-US" sz="3200" dirty="0"/>
              <a:t>(Endocrine, Nutritional, and Metabolic Diseases and Immunity Disorders)</a:t>
            </a:r>
            <a:endParaRPr lang="en-US" dirty="0"/>
          </a:p>
        </p:txBody>
      </p:sp>
      <p:sp>
        <p:nvSpPr>
          <p:cNvPr id="3" name="Content Placeholder 2"/>
          <p:cNvSpPr>
            <a:spLocks noGrp="1"/>
          </p:cNvSpPr>
          <p:nvPr>
            <p:ph idx="1"/>
          </p:nvPr>
        </p:nvSpPr>
        <p:spPr>
          <a:xfrm>
            <a:off x="304800" y="1981200"/>
            <a:ext cx="8610600" cy="4495800"/>
          </a:xfrm>
        </p:spPr>
        <p:txBody>
          <a:bodyPr>
            <a:normAutofit/>
          </a:bodyPr>
          <a:lstStyle/>
          <a:p>
            <a:pPr marL="0">
              <a:buNone/>
            </a:pPr>
            <a:r>
              <a:rPr lang="en-US" sz="2400" dirty="0"/>
              <a:t>A 45-year-old female presents to the outpatient surgery unit of the hospital with a complaint of neck swelling. The physician noted diffuse swelling of the neck with enlargement of the thyroid gland. The patient exhibits no clinical signs of hyperthyroidism. The physician suspects lymphoma, and a biopsy is performed. A large, hollow core needle is passed through the skin into the thyroid using ultrasound guidance. Tissue is sent for histopathology. A diagnosis of thyroid gland follicular lymphoma is confirmed and chemotherapy is planned. What is the correct code assignment? </a:t>
            </a:r>
          </a:p>
          <a:p>
            <a:pPr marL="0">
              <a:buNone/>
            </a:pPr>
            <a:r>
              <a:rPr lang="en-US" sz="2400" dirty="0"/>
              <a:t>ICD-10-CM and CPT Code(s): __________________________</a:t>
            </a:r>
            <a:r>
              <a:rPr lang="en-US" sz="2000" dirty="0"/>
              <a:t>	</a:t>
            </a:r>
          </a:p>
          <a:p>
            <a:pPr>
              <a:buNone/>
            </a:pPr>
            <a:r>
              <a:rPr lang="en-US" sz="2000" dirty="0"/>
              <a:t>	</a:t>
            </a:r>
          </a:p>
          <a:p>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5.27 Answer and Rationale</a:t>
            </a:r>
          </a:p>
        </p:txBody>
      </p:sp>
      <p:sp>
        <p:nvSpPr>
          <p:cNvPr id="3" name="Content Placeholder 2"/>
          <p:cNvSpPr>
            <a:spLocks noGrp="1"/>
          </p:cNvSpPr>
          <p:nvPr>
            <p:ph idx="1"/>
          </p:nvPr>
        </p:nvSpPr>
        <p:spPr>
          <a:xfrm>
            <a:off x="304800" y="1371600"/>
            <a:ext cx="8610600" cy="4648200"/>
          </a:xfrm>
        </p:spPr>
        <p:txBody>
          <a:bodyPr/>
          <a:lstStyle/>
          <a:p>
            <a:pPr>
              <a:buNone/>
            </a:pPr>
            <a:endParaRPr lang="en-US" sz="2400" b="1" dirty="0"/>
          </a:p>
          <a:p>
            <a:pPr>
              <a:buNone/>
            </a:pPr>
            <a:r>
              <a:rPr lang="en-US" sz="2400" b="1" dirty="0"/>
              <a:t>C82.99, 60100, 76942</a:t>
            </a:r>
          </a:p>
          <a:p>
            <a:pPr marL="0" indent="0">
              <a:buNone/>
            </a:pPr>
            <a:r>
              <a:rPr lang="en-US" sz="2000" u="sng" dirty="0"/>
              <a:t>Rationale</a:t>
            </a:r>
            <a:r>
              <a:rPr lang="en-US" sz="2000" dirty="0"/>
              <a:t>: The Alphabetic Index main term is Lymphoma, subterm follicular. The coding professional completes the code using the Tabular List. The thyroid is an extranodal organ.</a:t>
            </a:r>
          </a:p>
          <a:p>
            <a:pPr>
              <a:buNone/>
            </a:pPr>
            <a:endParaRPr lang="en-US" sz="2000" dirty="0"/>
          </a:p>
          <a:p>
            <a:pPr marL="0" indent="0">
              <a:buNone/>
            </a:pPr>
            <a:r>
              <a:rPr lang="en-US" sz="2000" dirty="0"/>
              <a:t>This is not a fine-needle aspiration. A large hollow-core needle is inserted percutaneously. Code 60100 is correct. Radiology code 76942 is assigned for the ultrasound guidance. </a:t>
            </a:r>
          </a:p>
          <a:p>
            <a:pPr lvl="1">
              <a:buNone/>
            </a:pPr>
            <a:endParaRPr lang="en-US"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5.35 </a:t>
            </a:r>
            <a:r>
              <a:rPr lang="en-US" sz="3200" dirty="0"/>
              <a:t>(Disorders of the Genitourinary System)</a:t>
            </a:r>
            <a:endParaRPr lang="en-US" dirty="0"/>
          </a:p>
        </p:txBody>
      </p:sp>
      <p:sp>
        <p:nvSpPr>
          <p:cNvPr id="3" name="Content Placeholder 2"/>
          <p:cNvSpPr>
            <a:spLocks noGrp="1"/>
          </p:cNvSpPr>
          <p:nvPr>
            <p:ph idx="1"/>
          </p:nvPr>
        </p:nvSpPr>
        <p:spPr>
          <a:xfrm>
            <a:off x="304800" y="1828800"/>
            <a:ext cx="8610600" cy="4114800"/>
          </a:xfrm>
        </p:spPr>
        <p:txBody>
          <a:bodyPr/>
          <a:lstStyle/>
          <a:p>
            <a:pPr marL="0">
              <a:buNone/>
            </a:pPr>
            <a:r>
              <a:rPr lang="en-US" sz="2400" dirty="0"/>
              <a:t>A 28-year-old patient admitted for same-day surgery with a history of abdominal surgery and is experiencing sharp pain in the pelvic area. Diagnostic workup has presented no etiology. An exploratory laparoscopy was performed and revealed adhesions around the fallopian tubes and ovaries. The adhesions were taken down during the procedure. What codes will be reported?</a:t>
            </a:r>
          </a:p>
          <a:p>
            <a:pPr marL="0">
              <a:buNone/>
            </a:pPr>
            <a:endParaRPr lang="en-US" sz="2400" dirty="0"/>
          </a:p>
          <a:p>
            <a:pPr marL="0">
              <a:buNone/>
            </a:pPr>
            <a:r>
              <a:rPr lang="en-US" sz="2400" dirty="0"/>
              <a:t>ICD-10-CM and CPT Code(s): ___________________</a:t>
            </a:r>
          </a:p>
          <a:p>
            <a:pPr marL="0">
              <a:buNone/>
            </a:pPr>
            <a:r>
              <a:rPr lang="en-US" sz="2000" dirty="0"/>
              <a:t>	</a:t>
            </a:r>
          </a:p>
          <a:p>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lstStyle/>
          <a:p>
            <a:r>
              <a:rPr lang="en-US" dirty="0"/>
              <a:t>Case 5.35 Answer and Rationale</a:t>
            </a:r>
          </a:p>
        </p:txBody>
      </p:sp>
      <p:sp>
        <p:nvSpPr>
          <p:cNvPr id="3" name="Content Placeholder 2"/>
          <p:cNvSpPr>
            <a:spLocks noGrp="1"/>
          </p:cNvSpPr>
          <p:nvPr>
            <p:ph idx="1"/>
          </p:nvPr>
        </p:nvSpPr>
        <p:spPr>
          <a:xfrm>
            <a:off x="228600" y="1600200"/>
            <a:ext cx="8610600" cy="4114800"/>
          </a:xfrm>
        </p:spPr>
        <p:txBody>
          <a:bodyPr/>
          <a:lstStyle/>
          <a:p>
            <a:pPr>
              <a:buNone/>
            </a:pPr>
            <a:r>
              <a:rPr lang="en-US" sz="2400" b="1" dirty="0"/>
              <a:t>N73.6, 58660</a:t>
            </a:r>
          </a:p>
          <a:p>
            <a:pPr marL="0" indent="0">
              <a:buNone/>
            </a:pPr>
            <a:r>
              <a:rPr lang="en-US" sz="2400" u="sng" dirty="0"/>
              <a:t>Rationale</a:t>
            </a:r>
            <a:r>
              <a:rPr lang="en-US" sz="2400" dirty="0"/>
              <a:t>: The Alphabetic Index main term is Adhesions, subterm tubo-ovarian.</a:t>
            </a:r>
          </a:p>
          <a:p>
            <a:pPr marL="0" indent="0">
              <a:buNone/>
            </a:pPr>
            <a:r>
              <a:rPr lang="en-US" sz="2400" dirty="0"/>
              <a:t>CPT code 58660 is found using index entry Adhesions, pelvic lysis. The </a:t>
            </a:r>
            <a:r>
              <a:rPr lang="en-US" sz="2400" dirty="0" err="1"/>
              <a:t>lysis</a:t>
            </a:r>
            <a:r>
              <a:rPr lang="en-US" sz="2400" dirty="0"/>
              <a:t> was accomplished via laparoscopic approach. Do not assign a separate code for the exploratory laparoscopy as it is included in 58660.</a:t>
            </a:r>
          </a:p>
          <a:p>
            <a:pPr lvl="1"/>
            <a:endParaRPr lang="en-US" sz="2000" dirty="0"/>
          </a:p>
          <a:p>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lstStyle/>
          <a:p>
            <a:r>
              <a:rPr lang="en-US" dirty="0"/>
              <a:t>Case 5.43 </a:t>
            </a:r>
            <a:r>
              <a:rPr lang="en-US" sz="3200" dirty="0"/>
              <a:t>(Infectious Disease)</a:t>
            </a:r>
            <a:endParaRPr lang="en-US" dirty="0"/>
          </a:p>
        </p:txBody>
      </p:sp>
      <p:sp>
        <p:nvSpPr>
          <p:cNvPr id="4" name="Content Placeholder 2"/>
          <p:cNvSpPr>
            <a:spLocks noGrp="1"/>
          </p:cNvSpPr>
          <p:nvPr>
            <p:ph idx="1"/>
          </p:nvPr>
        </p:nvSpPr>
        <p:spPr>
          <a:xfrm>
            <a:off x="228600" y="1447799"/>
            <a:ext cx="8610600" cy="4278745"/>
          </a:xfrm>
        </p:spPr>
        <p:txBody>
          <a:bodyPr>
            <a:normAutofit/>
          </a:bodyPr>
          <a:lstStyle/>
          <a:p>
            <a:pPr marL="0">
              <a:buNone/>
            </a:pPr>
            <a:endParaRPr lang="en-US" sz="2400" dirty="0"/>
          </a:p>
          <a:p>
            <a:pPr marL="0">
              <a:buNone/>
            </a:pPr>
            <a:r>
              <a:rPr lang="en-US" sz="2400" dirty="0"/>
              <a:t>This 3-year-old patient presents to the emergency department with history of sudden bloody diarrhea. The stool culture demonstrated </a:t>
            </a:r>
            <a:r>
              <a:rPr lang="en-US" sz="2400" i="1" dirty="0"/>
              <a:t>Escherichia coli.</a:t>
            </a:r>
            <a:r>
              <a:rPr lang="en-US" sz="2400" dirty="0"/>
              <a:t> The patient went swimming with his child-care-center class the previous day at a nearby water park. The physician documented: acute enteritis, due to enterotoxigenic </a:t>
            </a:r>
            <a:r>
              <a:rPr lang="en-US" sz="2400" i="1" dirty="0"/>
              <a:t>E. coli. </a:t>
            </a:r>
            <a:r>
              <a:rPr lang="en-US" sz="2400" dirty="0"/>
              <a:t>What is the correct ICD-10-CM diagnostic code for this encounter?</a:t>
            </a:r>
            <a:endParaRPr lang="en-US" sz="2400" i="1" dirty="0"/>
          </a:p>
          <a:p>
            <a:pPr marL="0">
              <a:buNone/>
            </a:pPr>
            <a:r>
              <a:rPr lang="en-US" sz="2400" dirty="0"/>
              <a:t>ICD-10-CM Reason for Visit Code(s): ______________________</a:t>
            </a:r>
          </a:p>
          <a:p>
            <a:pPr marL="0">
              <a:buNone/>
            </a:pPr>
            <a:r>
              <a:rPr lang="en-US" sz="2400" dirty="0"/>
              <a:t>ICD-10-CM Code(s): ____________________________________</a:t>
            </a:r>
          </a:p>
          <a:p>
            <a:pPr marL="0">
              <a:buNone/>
            </a:pP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686800" cy="1143000"/>
          </a:xfrm>
        </p:spPr>
        <p:txBody>
          <a:bodyPr/>
          <a:lstStyle/>
          <a:p>
            <a:r>
              <a:rPr lang="en-US" dirty="0"/>
              <a:t>Case 5.43 Answer and Rationale</a:t>
            </a:r>
          </a:p>
        </p:txBody>
      </p:sp>
      <p:sp>
        <p:nvSpPr>
          <p:cNvPr id="3" name="Content Placeholder 2"/>
          <p:cNvSpPr>
            <a:spLocks noGrp="1"/>
          </p:cNvSpPr>
          <p:nvPr>
            <p:ph idx="1"/>
          </p:nvPr>
        </p:nvSpPr>
        <p:spPr>
          <a:xfrm>
            <a:off x="228600" y="1447800"/>
            <a:ext cx="8610600" cy="4114800"/>
          </a:xfrm>
        </p:spPr>
        <p:txBody>
          <a:bodyPr/>
          <a:lstStyle/>
          <a:p>
            <a:pPr>
              <a:buNone/>
            </a:pPr>
            <a:r>
              <a:rPr lang="en-US" sz="2400" b="1" dirty="0"/>
              <a:t>ICD-10-CM Reason for Visit Code(s):  R19.7</a:t>
            </a:r>
          </a:p>
          <a:p>
            <a:pPr>
              <a:buNone/>
            </a:pPr>
            <a:r>
              <a:rPr lang="en-US" sz="2400" b="1" dirty="0"/>
              <a:t>ICD-10-CM Code(s): A04.1</a:t>
            </a:r>
          </a:p>
          <a:p>
            <a:pPr marL="0" indent="0">
              <a:buNone/>
            </a:pPr>
            <a:r>
              <a:rPr lang="en-US" sz="2400" u="sng" dirty="0"/>
              <a:t>Rationale</a:t>
            </a:r>
            <a:r>
              <a:rPr lang="en-US" sz="2400" dirty="0"/>
              <a:t>: The reason for visit code is R19.7, which is found under main term Diarrhea. The Alphabetic Index main term is Enteritis (acute) with </a:t>
            </a:r>
            <a:r>
              <a:rPr lang="en-US" sz="2400" dirty="0" err="1"/>
              <a:t>subterms</a:t>
            </a:r>
            <a:r>
              <a:rPr lang="en-US" sz="2400" dirty="0"/>
              <a:t> infectious, due to, </a:t>
            </a:r>
            <a:r>
              <a:rPr lang="en-US" sz="2400" i="1" dirty="0"/>
              <a:t>Escherichia coli</a:t>
            </a:r>
            <a:r>
              <a:rPr lang="en-US" sz="2400" dirty="0"/>
              <a:t>,</a:t>
            </a:r>
            <a:r>
              <a:rPr lang="en-US" sz="2400" i="1" dirty="0"/>
              <a:t> </a:t>
            </a:r>
            <a:r>
              <a:rPr lang="en-US" sz="2400" dirty="0" err="1"/>
              <a:t>enterotoxigenic</a:t>
            </a:r>
            <a:r>
              <a:rPr lang="en-US" sz="2400" dirty="0"/>
              <a:t>. The diarrhea is not coded separately as this is integral to the enteritis.</a:t>
            </a:r>
          </a:p>
          <a:p>
            <a:pPr>
              <a:buNone/>
            </a:pPr>
            <a:endParaRPr 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10600" cy="1143000"/>
          </a:xfrm>
        </p:spPr>
        <p:txBody>
          <a:bodyPr>
            <a:normAutofit/>
          </a:bodyPr>
          <a:lstStyle/>
          <a:p>
            <a:r>
              <a:rPr lang="en-US" dirty="0"/>
              <a:t>Case 5.49 </a:t>
            </a:r>
            <a:r>
              <a:rPr lang="en-US" sz="3200" dirty="0"/>
              <a:t>(Disorders of the Skin and Subcutaneous Tissue)</a:t>
            </a:r>
            <a:endParaRPr lang="en-US" dirty="0"/>
          </a:p>
        </p:txBody>
      </p:sp>
      <p:sp>
        <p:nvSpPr>
          <p:cNvPr id="3" name="Content Placeholder 2"/>
          <p:cNvSpPr>
            <a:spLocks noGrp="1"/>
          </p:cNvSpPr>
          <p:nvPr>
            <p:ph idx="1"/>
          </p:nvPr>
        </p:nvSpPr>
        <p:spPr>
          <a:xfrm>
            <a:off x="304800" y="1600200"/>
            <a:ext cx="8610600" cy="4114800"/>
          </a:xfrm>
        </p:spPr>
        <p:txBody>
          <a:bodyPr/>
          <a:lstStyle/>
          <a:p>
            <a:pPr marL="0">
              <a:buNone/>
            </a:pPr>
            <a:endParaRPr lang="en-US" sz="2400" dirty="0"/>
          </a:p>
          <a:p>
            <a:pPr marL="0">
              <a:buNone/>
            </a:pPr>
            <a:r>
              <a:rPr lang="en-US" sz="2400" dirty="0"/>
              <a:t>A 17-year-old male patient presents to the hospital outpatient surgery center for surgery. Destruction was performed on 8 viral warts on the left arm. Destruction was done using cryosurgery and curettage. What codes are reported?</a:t>
            </a:r>
          </a:p>
          <a:p>
            <a:pPr marL="0">
              <a:buNone/>
            </a:pPr>
            <a:endParaRPr lang="en-US" sz="2400" dirty="0"/>
          </a:p>
          <a:p>
            <a:pPr>
              <a:buNone/>
            </a:pPr>
            <a:r>
              <a:rPr lang="en-US" sz="2400" dirty="0"/>
              <a:t>ICD-10-CM and CPT Code(s): ___________________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5.49 Answer and Rationale</a:t>
            </a:r>
          </a:p>
        </p:txBody>
      </p:sp>
      <p:sp>
        <p:nvSpPr>
          <p:cNvPr id="3" name="Content Placeholder 2"/>
          <p:cNvSpPr>
            <a:spLocks noGrp="1"/>
          </p:cNvSpPr>
          <p:nvPr>
            <p:ph idx="1"/>
          </p:nvPr>
        </p:nvSpPr>
        <p:spPr>
          <a:xfrm>
            <a:off x="228600" y="1447800"/>
            <a:ext cx="8610600" cy="4114800"/>
          </a:xfrm>
        </p:spPr>
        <p:txBody>
          <a:bodyPr/>
          <a:lstStyle/>
          <a:p>
            <a:pPr>
              <a:buNone/>
            </a:pPr>
            <a:endParaRPr lang="en-US" sz="2400" b="1" dirty="0"/>
          </a:p>
          <a:p>
            <a:pPr>
              <a:buNone/>
            </a:pPr>
            <a:r>
              <a:rPr lang="en-US" sz="2400" b="1" dirty="0"/>
              <a:t>B07.9, 17110</a:t>
            </a:r>
          </a:p>
          <a:p>
            <a:pPr marL="0" indent="0">
              <a:buNone/>
            </a:pPr>
            <a:r>
              <a:rPr lang="en-US" sz="2400" u="sng" dirty="0"/>
              <a:t>Rationale</a:t>
            </a:r>
            <a:r>
              <a:rPr lang="en-US" sz="2400" dirty="0"/>
              <a:t>: The Alphabetic Index main term is wart (viral). The code 17110 includes cryosurgery and curettement of up to 14 lesions, so no other code is assigned.</a:t>
            </a:r>
          </a:p>
          <a:p>
            <a:pPr lvl="1">
              <a:buNone/>
            </a:pPr>
            <a:endParaRPr lang="en-US" sz="2000" dirty="0"/>
          </a:p>
          <a:p>
            <a:endParaRPr 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701674"/>
            <a:ext cx="8891288" cy="891129"/>
          </a:xfrm>
        </p:spPr>
        <p:txBody>
          <a:bodyPr>
            <a:normAutofit/>
          </a:bodyPr>
          <a:lstStyle/>
          <a:p>
            <a:r>
              <a:rPr lang="en-US" dirty="0"/>
              <a:t>Case 5.55 </a:t>
            </a:r>
            <a:r>
              <a:rPr lang="en-US" sz="3200" dirty="0"/>
              <a:t>(Behavioral Health Conditions)</a:t>
            </a:r>
            <a:endParaRPr lang="en-US" dirty="0"/>
          </a:p>
        </p:txBody>
      </p:sp>
      <p:sp>
        <p:nvSpPr>
          <p:cNvPr id="4" name="Content Placeholder 2"/>
          <p:cNvSpPr>
            <a:spLocks noGrp="1"/>
          </p:cNvSpPr>
          <p:nvPr>
            <p:ph idx="1"/>
          </p:nvPr>
        </p:nvSpPr>
        <p:spPr>
          <a:xfrm>
            <a:off x="152400" y="1447800"/>
            <a:ext cx="8610600" cy="4114800"/>
          </a:xfrm>
        </p:spPr>
        <p:txBody>
          <a:bodyPr/>
          <a:lstStyle/>
          <a:p>
            <a:pPr marL="0">
              <a:buNone/>
            </a:pPr>
            <a:endParaRPr lang="en-US" sz="2400" dirty="0"/>
          </a:p>
          <a:p>
            <a:pPr marL="0">
              <a:buNone/>
            </a:pPr>
            <a:r>
              <a:rPr lang="en-US" sz="2400" dirty="0"/>
              <a:t>A 66-year-old patient is seen as an outpatient in the community mental health center and participates in multiple-family group psychotherapy for 45 minutes. Diagnosis: Agoraphobia with panic attacks. List the diagnosis and CPT procedure codes for facility reporting. </a:t>
            </a:r>
          </a:p>
          <a:p>
            <a:pPr marL="0">
              <a:buNone/>
            </a:pPr>
            <a:endParaRPr lang="en-US" sz="2400" dirty="0"/>
          </a:p>
          <a:p>
            <a:pPr marL="0">
              <a:buNone/>
            </a:pPr>
            <a:r>
              <a:rPr lang="en-US" sz="2400" dirty="0"/>
              <a:t>ICD-10-CM and CPT Code(s): _________________________</a:t>
            </a:r>
          </a:p>
          <a:p>
            <a:pPr>
              <a:buNone/>
            </a:pPr>
            <a:r>
              <a:rPr lang="en-US" sz="2400" dirty="0"/>
              <a:t>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304800" y="457200"/>
            <a:ext cx="8610600" cy="1143000"/>
          </a:xfrm>
        </p:spPr>
        <p:txBody>
          <a:bodyPr/>
          <a:lstStyle/>
          <a:p>
            <a:r>
              <a:rPr lang="en-US" dirty="0"/>
              <a:t>Chapter 5 Overview</a:t>
            </a:r>
          </a:p>
        </p:txBody>
      </p:sp>
      <p:sp>
        <p:nvSpPr>
          <p:cNvPr id="151555" name="Rectangle 3"/>
          <p:cNvSpPr>
            <a:spLocks noGrp="1" noChangeArrowheads="1"/>
          </p:cNvSpPr>
          <p:nvPr>
            <p:ph idx="1"/>
          </p:nvPr>
        </p:nvSpPr>
        <p:spPr>
          <a:xfrm>
            <a:off x="304800" y="1219200"/>
            <a:ext cx="8610600" cy="4648200"/>
          </a:xfrm>
        </p:spPr>
        <p:txBody>
          <a:bodyPr>
            <a:normAutofit/>
          </a:bodyPr>
          <a:lstStyle/>
          <a:p>
            <a:endParaRPr lang="en-US" dirty="0"/>
          </a:p>
          <a:p>
            <a:r>
              <a:rPr lang="en-US" dirty="0"/>
              <a:t>The exercises in this chapter are designed to practice assigning ICD-10-CM diagnosis codes and CPT and HCPCS Level II procedure codes to ambulatory health records. </a:t>
            </a:r>
          </a:p>
          <a:p>
            <a:r>
              <a:rPr lang="en-US" dirty="0"/>
              <a:t>Level I (CPT) and Level II (HCPCS) modifiers should be assigned as appropriate.</a:t>
            </a:r>
          </a:p>
          <a:p>
            <a:r>
              <a:rPr lang="en-US" dirty="0"/>
              <a:t>Follow all applicable coding guidelines.</a:t>
            </a:r>
          </a:p>
          <a:p>
            <a:pPr>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5.55 Answer and Rationale</a:t>
            </a:r>
          </a:p>
        </p:txBody>
      </p:sp>
      <p:sp>
        <p:nvSpPr>
          <p:cNvPr id="3" name="Content Placeholder 2"/>
          <p:cNvSpPr>
            <a:spLocks noGrp="1"/>
          </p:cNvSpPr>
          <p:nvPr>
            <p:ph idx="1"/>
          </p:nvPr>
        </p:nvSpPr>
        <p:spPr>
          <a:xfrm>
            <a:off x="304800" y="1524000"/>
            <a:ext cx="8610600" cy="4114800"/>
          </a:xfrm>
        </p:spPr>
        <p:txBody>
          <a:bodyPr/>
          <a:lstStyle/>
          <a:p>
            <a:pPr>
              <a:buNone/>
            </a:pPr>
            <a:r>
              <a:rPr lang="en-US" sz="2400" b="1" dirty="0"/>
              <a:t>ICD-10-CM: F40.01, 90849</a:t>
            </a:r>
          </a:p>
          <a:p>
            <a:pPr marL="0" indent="0">
              <a:buNone/>
            </a:pPr>
            <a:r>
              <a:rPr lang="en-US" sz="2400" u="sng" dirty="0"/>
              <a:t>Rationale</a:t>
            </a:r>
            <a:r>
              <a:rPr lang="en-US" sz="2400" dirty="0"/>
              <a:t>: The Alphabetic Index main term is Agoraphobia, subterm with panic disorder.</a:t>
            </a:r>
          </a:p>
          <a:p>
            <a:pPr marL="0" indent="0">
              <a:buNone/>
            </a:pPr>
            <a:endParaRPr lang="en-US" sz="2400" dirty="0"/>
          </a:p>
          <a:p>
            <a:pPr marL="0" indent="0">
              <a:buNone/>
            </a:pPr>
            <a:r>
              <a:rPr lang="en-US" sz="2400" dirty="0"/>
              <a:t>Code 90849 describes multiple-family group psychotherapy. The length of the session is not defined in the code. Refer to CPT index entry Psychotherapy, multifamily.</a:t>
            </a:r>
          </a:p>
          <a:p>
            <a:pPr lvl="1">
              <a:buNone/>
            </a:pPr>
            <a:endParaRPr lang="en-US" sz="2400" dirty="0"/>
          </a:p>
          <a:p>
            <a:endParaRPr lang="en-US"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5.59 </a:t>
            </a:r>
            <a:r>
              <a:rPr lang="en-US" sz="2800" dirty="0"/>
              <a:t>(Disorders of the Musculoskeletal System and Connective Tissue)</a:t>
            </a:r>
            <a:endParaRPr lang="en-US" dirty="0"/>
          </a:p>
        </p:txBody>
      </p:sp>
      <p:sp>
        <p:nvSpPr>
          <p:cNvPr id="4" name="Content Placeholder 2"/>
          <p:cNvSpPr>
            <a:spLocks noGrp="1"/>
          </p:cNvSpPr>
          <p:nvPr>
            <p:ph idx="1"/>
          </p:nvPr>
        </p:nvSpPr>
        <p:spPr>
          <a:xfrm>
            <a:off x="304800" y="1752600"/>
            <a:ext cx="8610600" cy="4114800"/>
          </a:xfrm>
        </p:spPr>
        <p:txBody>
          <a:bodyPr>
            <a:normAutofit fontScale="92500" lnSpcReduction="10000"/>
          </a:bodyPr>
          <a:lstStyle/>
          <a:p>
            <a:pPr marL="0">
              <a:buNone/>
            </a:pPr>
            <a:r>
              <a:rPr lang="en-US" sz="2400" dirty="0"/>
              <a:t>This 3-year-old male fell from a park bench at the playground and was unable to bear weight on the left leg. X-rays today determined that he sustained a midshaft fracture of the femur, which was reduced and placed in a spica cast under conscious sedation in the outpatient surgical suite. Total conscious sedation time was 1 hour </a:t>
            </a:r>
            <a:r>
              <a:rPr lang="en-US" sz="2400"/>
              <a:t>and 10 </a:t>
            </a:r>
            <a:r>
              <a:rPr lang="en-US" sz="2400" dirty="0"/>
              <a:t>minutes. Conscious sedation was provided by the orthopedic surgeon with a nurse observer present.</a:t>
            </a:r>
          </a:p>
          <a:p>
            <a:pPr marL="0">
              <a:buNone/>
            </a:pPr>
            <a:endParaRPr lang="en-US" sz="2400" dirty="0"/>
          </a:p>
          <a:p>
            <a:pPr marL="0">
              <a:buNone/>
            </a:pPr>
            <a:r>
              <a:rPr lang="en-US" sz="2400" dirty="0"/>
              <a:t>Which CPT codes are appropriate for reporting? </a:t>
            </a:r>
          </a:p>
          <a:p>
            <a:pPr>
              <a:spcBef>
                <a:spcPts val="0"/>
              </a:spcBef>
              <a:buNone/>
            </a:pPr>
            <a:r>
              <a:rPr lang="en-US" sz="2400" dirty="0"/>
              <a:t>	a.	27500-LT, 99151, 99156 × 4</a:t>
            </a:r>
          </a:p>
          <a:p>
            <a:pPr>
              <a:spcBef>
                <a:spcPts val="0"/>
              </a:spcBef>
              <a:buNone/>
            </a:pPr>
            <a:r>
              <a:rPr lang="en-US" sz="2400" dirty="0"/>
              <a:t>	b.	27502-LT, 99151, 99153 × 4</a:t>
            </a:r>
          </a:p>
          <a:p>
            <a:pPr>
              <a:spcBef>
                <a:spcPts val="0"/>
              </a:spcBef>
              <a:buNone/>
            </a:pPr>
            <a:r>
              <a:rPr lang="en-US" sz="2400" dirty="0"/>
              <a:t>	c.	27506-LT, 99152, 99156 × 4</a:t>
            </a:r>
          </a:p>
          <a:p>
            <a:pPr>
              <a:spcBef>
                <a:spcPts val="0"/>
              </a:spcBef>
              <a:buNone/>
            </a:pPr>
            <a:r>
              <a:rPr lang="en-US" sz="2400" dirty="0"/>
              <a:t>	d.	27506-LT</a:t>
            </a:r>
          </a:p>
          <a:p>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5.59 Answer and Rationale</a:t>
            </a:r>
          </a:p>
        </p:txBody>
      </p:sp>
      <p:sp>
        <p:nvSpPr>
          <p:cNvPr id="3" name="Content Placeholder 2"/>
          <p:cNvSpPr>
            <a:spLocks noGrp="1"/>
          </p:cNvSpPr>
          <p:nvPr>
            <p:ph idx="1"/>
          </p:nvPr>
        </p:nvSpPr>
        <p:spPr>
          <a:xfrm>
            <a:off x="304800" y="1447800"/>
            <a:ext cx="8610600" cy="4114800"/>
          </a:xfrm>
        </p:spPr>
        <p:txBody>
          <a:bodyPr/>
          <a:lstStyle/>
          <a:p>
            <a:pPr>
              <a:buNone/>
            </a:pPr>
            <a:r>
              <a:rPr lang="en-US" sz="2800" b="1" dirty="0"/>
              <a:t>b. 27502-LT, 99151, 99153 </a:t>
            </a:r>
            <a:r>
              <a:rPr lang="en-US" sz="2800" dirty="0"/>
              <a:t>×</a:t>
            </a:r>
            <a:r>
              <a:rPr lang="en-US" sz="2800" b="1" dirty="0"/>
              <a:t> 4</a:t>
            </a:r>
          </a:p>
          <a:p>
            <a:pPr marL="0" indent="0">
              <a:buNone/>
            </a:pPr>
            <a:r>
              <a:rPr lang="en-US" sz="2400" u="sng" dirty="0"/>
              <a:t>Rationale</a:t>
            </a:r>
            <a:r>
              <a:rPr lang="en-US" sz="2400" dirty="0"/>
              <a:t>: CPT 27502-LT describes closed treatment of a femoral shaft fracture with manipulation. Conscious sedation was provided by the same physician with a qualified observer present for one hour ten minutes, which is reported with 99151 and add on code 99153 with four units.</a:t>
            </a:r>
            <a:endParaRPr lang="en-US"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5.72 </a:t>
            </a:r>
            <a:r>
              <a:rPr lang="en-US" sz="3200" dirty="0"/>
              <a:t>(Neoplasms)</a:t>
            </a:r>
            <a:endParaRPr lang="en-US" dirty="0"/>
          </a:p>
        </p:txBody>
      </p:sp>
      <p:sp>
        <p:nvSpPr>
          <p:cNvPr id="4" name="Content Placeholder 2"/>
          <p:cNvSpPr>
            <a:spLocks noGrp="1"/>
          </p:cNvSpPr>
          <p:nvPr>
            <p:ph idx="1"/>
          </p:nvPr>
        </p:nvSpPr>
        <p:spPr>
          <a:xfrm>
            <a:off x="304800" y="1524000"/>
            <a:ext cx="8610600" cy="4114800"/>
          </a:xfrm>
        </p:spPr>
        <p:txBody>
          <a:bodyPr>
            <a:normAutofit/>
          </a:bodyPr>
          <a:lstStyle/>
          <a:p>
            <a:pPr marL="0">
              <a:buNone/>
            </a:pPr>
            <a:endParaRPr lang="en-US" sz="2400" dirty="0"/>
          </a:p>
          <a:p>
            <a:pPr marL="0">
              <a:buNone/>
            </a:pPr>
            <a:r>
              <a:rPr lang="en-US" sz="2400" dirty="0"/>
              <a:t>A patient presents to the hospital outpatient department for chemotherapy treatment. She is a 15-year-old female with acute lymphoblastic leukemia. The chemotherapy agent is listed as an injection of lyophilized cyclophosphamide, 200 mg IV push. What codes, including the medication, would be reported?</a:t>
            </a:r>
          </a:p>
          <a:p>
            <a:pPr marL="0">
              <a:buNone/>
            </a:pPr>
            <a:endParaRPr lang="en-US" sz="2400" dirty="0"/>
          </a:p>
          <a:p>
            <a:pPr marL="0">
              <a:buNone/>
            </a:pPr>
            <a:r>
              <a:rPr lang="en-US" sz="2400" dirty="0"/>
              <a:t>ICD-10-CM, CPT, and HCPCS Code(s): ___________________	</a:t>
            </a:r>
          </a:p>
          <a:p>
            <a:pPr>
              <a:buNone/>
            </a:pPr>
            <a:r>
              <a:rPr lang="en-US" sz="2400" dirty="0"/>
              <a:t>	</a:t>
            </a:r>
          </a:p>
          <a:p>
            <a:endParaRPr 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a:bodyPr>
          <a:lstStyle/>
          <a:p>
            <a:r>
              <a:rPr lang="en-US" dirty="0"/>
              <a:t>Case 5.72 Answer and Rationale</a:t>
            </a:r>
          </a:p>
        </p:txBody>
      </p:sp>
      <p:sp>
        <p:nvSpPr>
          <p:cNvPr id="3" name="Content Placeholder 2"/>
          <p:cNvSpPr>
            <a:spLocks noGrp="1"/>
          </p:cNvSpPr>
          <p:nvPr>
            <p:ph idx="1"/>
          </p:nvPr>
        </p:nvSpPr>
        <p:spPr>
          <a:xfrm>
            <a:off x="381000" y="1371600"/>
            <a:ext cx="8610600" cy="4779818"/>
          </a:xfrm>
        </p:spPr>
        <p:txBody>
          <a:bodyPr>
            <a:normAutofit fontScale="47500" lnSpcReduction="20000"/>
          </a:bodyPr>
          <a:lstStyle/>
          <a:p>
            <a:pPr>
              <a:buNone/>
            </a:pPr>
            <a:endParaRPr lang="en-US" sz="2400" b="1" dirty="0"/>
          </a:p>
          <a:p>
            <a:pPr>
              <a:buNone/>
            </a:pPr>
            <a:r>
              <a:rPr lang="en-US" sz="4500" b="1" dirty="0"/>
              <a:t>ICD-10-CM, CPT, and HCPCS: Z51.11, C91.00, 96409, J9070 with 2 units</a:t>
            </a:r>
          </a:p>
          <a:p>
            <a:pPr marL="285750" lvl="1">
              <a:buNone/>
            </a:pPr>
            <a:r>
              <a:rPr lang="en-US" sz="4500" u="sng" dirty="0"/>
              <a:t>Rationale</a:t>
            </a:r>
            <a:r>
              <a:rPr lang="en-US" sz="4500" dirty="0"/>
              <a:t>: Code Z51.11 is assigned as the first listed code as the admission is</a:t>
            </a:r>
          </a:p>
          <a:p>
            <a:pPr marL="285750" lvl="1">
              <a:buNone/>
            </a:pPr>
            <a:r>
              <a:rPr lang="en-US" sz="4500" dirty="0"/>
              <a:t>solely for the administration of chemotherapy (CMS 2019a, I.C.2.e.2.). The</a:t>
            </a:r>
          </a:p>
          <a:p>
            <a:pPr marL="285750" lvl="1">
              <a:buNone/>
            </a:pPr>
            <a:r>
              <a:rPr lang="en-US" sz="4500" dirty="0"/>
              <a:t>Alphabetic Index main term is Encounter, subterm chemotherapy for neoplasm.</a:t>
            </a:r>
          </a:p>
          <a:p>
            <a:pPr marL="285750" lvl="1">
              <a:buNone/>
            </a:pPr>
            <a:r>
              <a:rPr lang="en-US" sz="4500" dirty="0"/>
              <a:t>The Alphabetic Index main term is Leukemia, leukemic, subterm acute</a:t>
            </a:r>
          </a:p>
          <a:p>
            <a:pPr marL="285750" lvl="1">
              <a:buNone/>
            </a:pPr>
            <a:r>
              <a:rPr lang="en-US" sz="4500" dirty="0"/>
              <a:t>lymphoblastic. </a:t>
            </a:r>
          </a:p>
          <a:p>
            <a:pPr marL="285750" lvl="1">
              <a:buNone/>
            </a:pPr>
            <a:endParaRPr lang="en-US" sz="3800" dirty="0"/>
          </a:p>
          <a:p>
            <a:pPr marL="0" lvl="1" indent="0">
              <a:buNone/>
            </a:pPr>
            <a:r>
              <a:rPr lang="en-US" sz="4500" dirty="0"/>
              <a:t>CPT code 96409 is accessed using index entry Chemotherapy, intravenous, push. An intravenous push is defined as (a) an injection in which the individual who administers the drug is continuously present to administer the injection or (b) an infusion of 15 minutes or less. </a:t>
            </a:r>
          </a:p>
          <a:p>
            <a:pPr marL="285750" lvl="1">
              <a:buNone/>
            </a:pPr>
            <a:endParaRPr lang="en-US" sz="3800" dirty="0"/>
          </a:p>
          <a:p>
            <a:pPr marL="0" lvl="1" indent="0">
              <a:buNone/>
            </a:pPr>
            <a:r>
              <a:rPr lang="en-US" sz="4500" dirty="0"/>
              <a:t>Typically the J code is assigned by the chargemaster. Report J9070 with a “2” in the claim units field to specify 200 mg.</a:t>
            </a:r>
          </a:p>
          <a:p>
            <a:pPr lvl="1">
              <a:buNone/>
            </a:pPr>
            <a:endParaRPr lang="en-US" sz="1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5.78 </a:t>
            </a:r>
            <a:r>
              <a:rPr lang="en-US" sz="3200" dirty="0"/>
              <a:t>(Disorders of the Nervous System and Sense Organs)</a:t>
            </a:r>
            <a:endParaRPr lang="en-US" dirty="0"/>
          </a:p>
        </p:txBody>
      </p:sp>
      <p:sp>
        <p:nvSpPr>
          <p:cNvPr id="4" name="Content Placeholder 2"/>
          <p:cNvSpPr>
            <a:spLocks noGrp="1"/>
          </p:cNvSpPr>
          <p:nvPr>
            <p:ph idx="1"/>
          </p:nvPr>
        </p:nvSpPr>
        <p:spPr>
          <a:xfrm>
            <a:off x="304800" y="1752600"/>
            <a:ext cx="8610600" cy="4114800"/>
          </a:xfrm>
        </p:spPr>
        <p:txBody>
          <a:bodyPr>
            <a:normAutofit lnSpcReduction="10000"/>
          </a:bodyPr>
          <a:lstStyle/>
          <a:p>
            <a:pPr marL="0">
              <a:buNone/>
            </a:pPr>
            <a:r>
              <a:rPr lang="en-US" sz="1800" dirty="0"/>
              <a:t>The patient has known chronic glaucoma, more severe in the left eye. She is brought to the outpatient procedure suite and anesthetized with a periocular anesthetic. The left eye is prepared and sterilely draped, followed by insertion of a lid speculum. A clear corneal incision is made temporally with the diamond blade approximately 3.4 mm in width. Viscoelastic material is injected into the anterior chamber over the pupil and lens to increase and maintain anterior chamber depth. Viscoelastic is then injected under the iris for 180° to visualize the ciliary body processes with the endoscope. The endoscope is inserted through the temporal incision, viewing the nasal ciliary processes. The ciliary processes are coagulated through the endoscope with the endpoint of shrinkage and whitening.</a:t>
            </a:r>
          </a:p>
          <a:p>
            <a:pPr>
              <a:buNone/>
            </a:pPr>
            <a:r>
              <a:rPr lang="en-US" sz="1800" dirty="0"/>
              <a:t>Assign the appropriate CPT code for the described procedure.</a:t>
            </a:r>
          </a:p>
          <a:p>
            <a:pPr>
              <a:buNone/>
            </a:pPr>
            <a:r>
              <a:rPr lang="en-US" sz="1800" dirty="0"/>
              <a:t>	a.	66710-LT</a:t>
            </a:r>
          </a:p>
          <a:p>
            <a:pPr>
              <a:buNone/>
            </a:pPr>
            <a:r>
              <a:rPr lang="en-US" sz="1800" dirty="0"/>
              <a:t>	b.	66711-LT</a:t>
            </a:r>
          </a:p>
          <a:p>
            <a:pPr>
              <a:buNone/>
            </a:pPr>
            <a:r>
              <a:rPr lang="en-US" sz="1800" dirty="0"/>
              <a:t>	c.	66720-LT</a:t>
            </a:r>
          </a:p>
          <a:p>
            <a:pPr>
              <a:buNone/>
            </a:pPr>
            <a:r>
              <a:rPr lang="en-US" sz="1800" dirty="0"/>
              <a:t>	d.	66700-LT</a:t>
            </a:r>
          </a:p>
          <a:p>
            <a:endParaRPr lang="en-US" sz="1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5.78 Answer and Rationale</a:t>
            </a:r>
          </a:p>
        </p:txBody>
      </p:sp>
      <p:sp>
        <p:nvSpPr>
          <p:cNvPr id="3" name="Content Placeholder 2"/>
          <p:cNvSpPr>
            <a:spLocks noGrp="1"/>
          </p:cNvSpPr>
          <p:nvPr>
            <p:ph idx="1"/>
          </p:nvPr>
        </p:nvSpPr>
        <p:spPr>
          <a:xfrm>
            <a:off x="228600" y="1295400"/>
            <a:ext cx="8610600" cy="4114800"/>
          </a:xfrm>
        </p:spPr>
        <p:txBody>
          <a:bodyPr/>
          <a:lstStyle/>
          <a:p>
            <a:pPr>
              <a:buNone/>
            </a:pPr>
            <a:endParaRPr lang="en-US" sz="2800" b="1" dirty="0"/>
          </a:p>
          <a:p>
            <a:pPr>
              <a:buNone/>
            </a:pPr>
            <a:r>
              <a:rPr lang="en-US" sz="2800" b="1" dirty="0"/>
              <a:t>b.		66711-LT</a:t>
            </a:r>
          </a:p>
          <a:p>
            <a:pPr marL="4763" lvl="1" indent="-4763">
              <a:buNone/>
            </a:pPr>
            <a:r>
              <a:rPr lang="en-US" sz="2400" u="sng" dirty="0"/>
              <a:t>Rationale</a:t>
            </a:r>
            <a:r>
              <a:rPr lang="en-US" sz="2400" dirty="0"/>
              <a:t>: Code 66711 is found using index entry Ciliary body, destruction, cyclophotocoagulation.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5.83 </a:t>
            </a:r>
            <a:r>
              <a:rPr lang="en-US" sz="2800" dirty="0"/>
              <a:t>(Newborn/Congenital Disorders)</a:t>
            </a:r>
            <a:endParaRPr lang="en-US" dirty="0"/>
          </a:p>
        </p:txBody>
      </p:sp>
      <p:sp>
        <p:nvSpPr>
          <p:cNvPr id="4" name="Content Placeholder 2"/>
          <p:cNvSpPr>
            <a:spLocks noGrp="1"/>
          </p:cNvSpPr>
          <p:nvPr>
            <p:ph idx="1"/>
          </p:nvPr>
        </p:nvSpPr>
        <p:spPr>
          <a:xfrm>
            <a:off x="304800" y="1371600"/>
            <a:ext cx="8610600" cy="4114800"/>
          </a:xfrm>
        </p:spPr>
        <p:txBody>
          <a:bodyPr>
            <a:normAutofit lnSpcReduction="10000"/>
          </a:bodyPr>
          <a:lstStyle/>
          <a:p>
            <a:pPr marL="0">
              <a:buNone/>
            </a:pPr>
            <a:endParaRPr lang="en-US" sz="2400" dirty="0"/>
          </a:p>
          <a:p>
            <a:pPr marL="0">
              <a:buNone/>
            </a:pPr>
            <a:r>
              <a:rPr lang="en-US" sz="2400" dirty="0"/>
              <a:t>This child was born with a bilateral hydrocele. He also has reducible inguinal hernias on both sides. The condition has become troublesome, and the parents and pediatrician have decided that surgical correction is warranted for this 3-year-old. Surgeon performed a bilateral hernia repair with hydrocelectomy.</a:t>
            </a:r>
          </a:p>
          <a:p>
            <a:pPr marL="0">
              <a:buNone/>
            </a:pPr>
            <a:r>
              <a:rPr lang="en-US" sz="2400" dirty="0"/>
              <a:t>Postoperative Diagnosis: Bilateral hernia repair with hydrocelectomy</a:t>
            </a:r>
          </a:p>
          <a:p>
            <a:pPr marL="0">
              <a:buNone/>
            </a:pPr>
            <a:endParaRPr lang="en-US" sz="2400" dirty="0"/>
          </a:p>
          <a:p>
            <a:pPr marL="0">
              <a:buNone/>
            </a:pPr>
            <a:r>
              <a:rPr lang="en-US" sz="2400" dirty="0"/>
              <a:t>Report diagnosis and CPT procedure codes.</a:t>
            </a:r>
          </a:p>
          <a:p>
            <a:pPr marL="0">
              <a:buNone/>
            </a:pPr>
            <a:r>
              <a:rPr lang="en-US" sz="2400" dirty="0"/>
              <a:t>ICD-10-CM and CPT Code(s): ___________________________</a:t>
            </a:r>
          </a:p>
          <a:p>
            <a:endParaRPr 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5.83 Answer and Rationale</a:t>
            </a:r>
          </a:p>
        </p:txBody>
      </p:sp>
      <p:sp>
        <p:nvSpPr>
          <p:cNvPr id="3" name="Content Placeholder 2"/>
          <p:cNvSpPr>
            <a:spLocks noGrp="1"/>
          </p:cNvSpPr>
          <p:nvPr>
            <p:ph idx="1"/>
          </p:nvPr>
        </p:nvSpPr>
        <p:spPr>
          <a:xfrm>
            <a:off x="304800" y="1600200"/>
            <a:ext cx="8610600" cy="4114800"/>
          </a:xfrm>
        </p:spPr>
        <p:txBody>
          <a:bodyPr>
            <a:normAutofit/>
          </a:bodyPr>
          <a:lstStyle/>
          <a:p>
            <a:pPr>
              <a:buNone/>
            </a:pPr>
            <a:r>
              <a:rPr lang="en-US" sz="2800" b="1" dirty="0"/>
              <a:t>ICD-10-CM: P83.5, K40.20, 49500-50</a:t>
            </a:r>
          </a:p>
          <a:p>
            <a:pPr marL="4763" lvl="1" indent="-4763">
              <a:buNone/>
            </a:pPr>
            <a:r>
              <a:rPr lang="en-US" sz="2400" u="sng" dirty="0"/>
              <a:t>Rationale</a:t>
            </a:r>
            <a:r>
              <a:rPr lang="en-US" sz="2400" dirty="0"/>
              <a:t>: For code P83.5, the Alphabetic Index main term is Hydrocele with </a:t>
            </a:r>
            <a:r>
              <a:rPr lang="en-US" sz="2400" dirty="0" err="1"/>
              <a:t>subterm</a:t>
            </a:r>
            <a:r>
              <a:rPr lang="en-US" sz="2400" dirty="0"/>
              <a:t> congenital. For code K40.20, the main term is Hernia with </a:t>
            </a:r>
            <a:r>
              <a:rPr lang="en-US" sz="2400" dirty="0" err="1"/>
              <a:t>subterms</a:t>
            </a:r>
            <a:r>
              <a:rPr lang="en-US" sz="2400" dirty="0"/>
              <a:t> inguinal, bilateral.</a:t>
            </a:r>
          </a:p>
          <a:p>
            <a:pPr marL="4763" lvl="1" indent="-4763">
              <a:buNone/>
            </a:pPr>
            <a:r>
              <a:rPr lang="en-US" sz="2400" dirty="0"/>
              <a:t>CPT code 49500 is accessed using main term Hernia repair, inguinal, infant, child under 5 years. Modifier -50 is appended to denote this procedure was performed on both sides. A separate code for the hydrocelectomy is not necessary as 49500 includes hernia repairs with or without hydrocelectomy.</a:t>
            </a:r>
          </a:p>
          <a:p>
            <a:pPr>
              <a:buNone/>
            </a:pPr>
            <a:endParaRPr lang="en-US" sz="2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5.88 </a:t>
            </a:r>
            <a:r>
              <a:rPr lang="en-US" sz="3200" dirty="0"/>
              <a:t>(Pediatric Conditions)</a:t>
            </a:r>
            <a:endParaRPr lang="en-US" dirty="0"/>
          </a:p>
        </p:txBody>
      </p:sp>
      <p:sp>
        <p:nvSpPr>
          <p:cNvPr id="4" name="Content Placeholder 2"/>
          <p:cNvSpPr>
            <a:spLocks noGrp="1"/>
          </p:cNvSpPr>
          <p:nvPr>
            <p:ph idx="1"/>
          </p:nvPr>
        </p:nvSpPr>
        <p:spPr>
          <a:xfrm>
            <a:off x="304800" y="1524000"/>
            <a:ext cx="8610600" cy="4114800"/>
          </a:xfrm>
        </p:spPr>
        <p:txBody>
          <a:bodyPr/>
          <a:lstStyle/>
          <a:p>
            <a:pPr marL="0">
              <a:buNone/>
            </a:pPr>
            <a:r>
              <a:rPr lang="en-US" sz="2400" dirty="0"/>
              <a:t>This 4-year-old child was brought to the emergency department because of cough and fever. The mother was worried about pneumonia, and the physician’s office was closed for the weekend. X-ray was negative. Diagnosis: upper respiratory infection with bilateral acute conjunctivitis. What diagnosis code(s) are assigned?</a:t>
            </a:r>
          </a:p>
          <a:p>
            <a:pPr marL="0">
              <a:buNone/>
            </a:pPr>
            <a:endParaRPr lang="en-US" sz="2400" dirty="0"/>
          </a:p>
          <a:p>
            <a:pPr marL="0">
              <a:buNone/>
            </a:pPr>
            <a:r>
              <a:rPr lang="en-US" sz="2400" dirty="0"/>
              <a:t>ICD-10-CM Reason for Visit Code(s): ______________________</a:t>
            </a:r>
          </a:p>
          <a:p>
            <a:pPr marL="0">
              <a:buNone/>
            </a:pPr>
            <a:r>
              <a:rPr lang="en-US" sz="2400" dirty="0"/>
              <a:t>ICD-10-CM Code(s): ____________________________________</a:t>
            </a:r>
          </a:p>
          <a:p>
            <a:pPr>
              <a:buNone/>
            </a:pP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37" y="701674"/>
            <a:ext cx="8628052" cy="891129"/>
          </a:xfrm>
        </p:spPr>
        <p:txBody>
          <a:bodyPr/>
          <a:lstStyle/>
          <a:p>
            <a:r>
              <a:rPr lang="en-US" dirty="0"/>
              <a:t>Chapter 5 Sections</a:t>
            </a:r>
          </a:p>
        </p:txBody>
      </p:sp>
      <p:sp>
        <p:nvSpPr>
          <p:cNvPr id="3" name="Content Placeholder 2"/>
          <p:cNvSpPr>
            <a:spLocks noGrp="1"/>
          </p:cNvSpPr>
          <p:nvPr>
            <p:ph idx="1"/>
          </p:nvPr>
        </p:nvSpPr>
        <p:spPr>
          <a:xfrm>
            <a:off x="304800" y="1600200"/>
            <a:ext cx="8610600" cy="4648200"/>
          </a:xfrm>
        </p:spPr>
        <p:txBody>
          <a:bodyPr>
            <a:normAutofit lnSpcReduction="10000"/>
          </a:bodyPr>
          <a:lstStyle/>
          <a:p>
            <a:r>
              <a:rPr lang="en-US" sz="2400" b="1" dirty="0"/>
              <a:t>5.1–5.5	</a:t>
            </a:r>
            <a:r>
              <a:rPr lang="en-US" sz="2400" dirty="0"/>
              <a:t>Disorders of the Blood and Blood-Forming 				   Organs</a:t>
            </a:r>
            <a:endParaRPr lang="en-US" sz="2000" dirty="0"/>
          </a:p>
          <a:p>
            <a:r>
              <a:rPr lang="en-US" sz="2400" b="1" dirty="0"/>
              <a:t>5.6–5.12</a:t>
            </a:r>
            <a:r>
              <a:rPr lang="en-US" sz="2400" dirty="0"/>
              <a:t>	Disorders of the Cardiovascular System</a:t>
            </a:r>
          </a:p>
          <a:p>
            <a:r>
              <a:rPr lang="en-US" sz="2400" b="1" dirty="0"/>
              <a:t>5.13–5.24	</a:t>
            </a:r>
            <a:r>
              <a:rPr lang="en-US" sz="2400" dirty="0"/>
              <a:t>Disorders of the Digestive System</a:t>
            </a:r>
          </a:p>
          <a:p>
            <a:r>
              <a:rPr lang="en-US" sz="2400" b="1" dirty="0"/>
              <a:t>5.25–5.27	</a:t>
            </a:r>
            <a:r>
              <a:rPr lang="en-US" sz="2400" dirty="0"/>
              <a:t>Endocrine, Nutritional, and Metabolic Diseases 			   and Immunity Disorders</a:t>
            </a:r>
          </a:p>
          <a:p>
            <a:r>
              <a:rPr lang="en-US" sz="2400" b="1" dirty="0"/>
              <a:t>5.28–5.40	</a:t>
            </a:r>
            <a:r>
              <a:rPr lang="en-US" sz="2400" dirty="0"/>
              <a:t>Disorders of the Genitourinary System</a:t>
            </a:r>
          </a:p>
          <a:p>
            <a:r>
              <a:rPr lang="en-US" sz="2400" b="1" dirty="0"/>
              <a:t>5.41–5.44	</a:t>
            </a:r>
            <a:r>
              <a:rPr lang="en-US" sz="2400" dirty="0"/>
              <a:t>Infectious Disease</a:t>
            </a:r>
          </a:p>
          <a:p>
            <a:r>
              <a:rPr lang="en-US" sz="2400" b="1" dirty="0"/>
              <a:t>5.45–5.53</a:t>
            </a:r>
            <a:r>
              <a:rPr lang="en-US" sz="2400" dirty="0"/>
              <a:t>	Disorders of the Skin and Subcutaneous Tissue</a:t>
            </a:r>
          </a:p>
          <a:p>
            <a:r>
              <a:rPr lang="en-US" sz="2400" b="1" dirty="0"/>
              <a:t>5.54–5.57</a:t>
            </a:r>
            <a:r>
              <a:rPr lang="en-US" sz="2400" dirty="0"/>
              <a:t>	Behavioral Health Conditions</a:t>
            </a:r>
            <a:endParaRPr lang="en-US" sz="2000" dirty="0"/>
          </a:p>
          <a:p>
            <a:r>
              <a:rPr lang="en-US" sz="2400" b="1" dirty="0"/>
              <a:t>5.58–5.67</a:t>
            </a:r>
            <a:r>
              <a:rPr lang="en-US" sz="2400" dirty="0"/>
              <a:t>	Disorders of the Musculoskeletal System and 			   Connective Tissue</a:t>
            </a:r>
          </a:p>
          <a:p>
            <a:endParaRPr lang="en-US" sz="2400" dirty="0"/>
          </a:p>
        </p:txBody>
      </p:sp>
    </p:spTree>
    <p:extLst>
      <p:ext uri="{BB962C8B-B14F-4D97-AF65-F5344CB8AC3E}">
        <p14:creationId xmlns:p14="http://schemas.microsoft.com/office/powerpoint/2010/main" val="32146365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5.88 Answer and Rationale</a:t>
            </a:r>
          </a:p>
        </p:txBody>
      </p:sp>
      <p:sp>
        <p:nvSpPr>
          <p:cNvPr id="3" name="Content Placeholder 2"/>
          <p:cNvSpPr>
            <a:spLocks noGrp="1"/>
          </p:cNvSpPr>
          <p:nvPr>
            <p:ph idx="1"/>
          </p:nvPr>
        </p:nvSpPr>
        <p:spPr>
          <a:xfrm>
            <a:off x="304800" y="1447800"/>
            <a:ext cx="8610600" cy="4114800"/>
          </a:xfrm>
        </p:spPr>
        <p:txBody>
          <a:bodyPr>
            <a:normAutofit/>
          </a:bodyPr>
          <a:lstStyle/>
          <a:p>
            <a:pPr>
              <a:buNone/>
            </a:pPr>
            <a:r>
              <a:rPr lang="en-US" sz="2400" b="1" dirty="0"/>
              <a:t>ICD-10-CM Reason for Visit Code(s): R05, R50.9</a:t>
            </a:r>
          </a:p>
          <a:p>
            <a:pPr>
              <a:buNone/>
            </a:pPr>
            <a:r>
              <a:rPr lang="en-US" sz="2400" b="1" dirty="0"/>
              <a:t>ICD-10-CM Code(s): H10.33, J06.9</a:t>
            </a:r>
          </a:p>
          <a:p>
            <a:pPr marL="4763" lvl="1" indent="-4763">
              <a:buNone/>
            </a:pPr>
            <a:r>
              <a:rPr lang="en-US" sz="2400" u="sng" dirty="0"/>
              <a:t>Rationale</a:t>
            </a:r>
            <a:r>
              <a:rPr lang="en-US" sz="2400" dirty="0"/>
              <a:t>: The reason for visit was a cough and fever which are found in the Alphabetic Index at the main terms Cough and Fever, unspecified. For the final diagnosis of conjunctivitis, the Alphabetic Index main term is Conjunctivitis, acute. The coding professional completes the code using the Tabular List to assign fifth character “3” representing bilateral eyes. For the upper respiratory infection, the Alphabetic Index main term is Infection, </a:t>
            </a:r>
            <a:r>
              <a:rPr lang="en-US" sz="2400" dirty="0" err="1"/>
              <a:t>subterm</a:t>
            </a:r>
            <a:r>
              <a:rPr lang="en-US" sz="2400" dirty="0"/>
              <a:t> respiratory, upper NOS.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fontScale="90000"/>
          </a:bodyPr>
          <a:lstStyle/>
          <a:p>
            <a:r>
              <a:rPr lang="en-US" dirty="0"/>
              <a:t>Case 5.91 </a:t>
            </a:r>
            <a:r>
              <a:rPr lang="en-US" sz="3200" dirty="0"/>
              <a:t>(Conditions of Pregnancy, Childbirth, and the Puerperium)</a:t>
            </a:r>
            <a:endParaRPr lang="en-US" dirty="0"/>
          </a:p>
        </p:txBody>
      </p:sp>
      <p:sp>
        <p:nvSpPr>
          <p:cNvPr id="4" name="Content Placeholder 2"/>
          <p:cNvSpPr>
            <a:spLocks noGrp="1"/>
          </p:cNvSpPr>
          <p:nvPr>
            <p:ph idx="1"/>
          </p:nvPr>
        </p:nvSpPr>
        <p:spPr>
          <a:xfrm>
            <a:off x="381000" y="1905000"/>
            <a:ext cx="8610600" cy="4114800"/>
          </a:xfrm>
        </p:spPr>
        <p:txBody>
          <a:bodyPr>
            <a:normAutofit/>
          </a:bodyPr>
          <a:lstStyle/>
          <a:p>
            <a:pPr marL="0">
              <a:buNone/>
            </a:pPr>
            <a:r>
              <a:rPr lang="en-US" sz="2400" dirty="0"/>
              <a:t>This 23-year-old female is expecting her first child. She comes into the radiology department for an outpatient antenatal ultrasound to confirm the gestational age of the fetus and rule out fetal growth retardation. A real-time image was taken of the fetus estimated to be at 16 weeks. What diagnosis codes and associated procedure codes (even though they may be chargemaster-assigned codes) are assigned?</a:t>
            </a:r>
          </a:p>
          <a:p>
            <a:pPr marL="0">
              <a:buNone/>
            </a:pPr>
            <a:endParaRPr lang="en-US" sz="2400" dirty="0"/>
          </a:p>
          <a:p>
            <a:pPr marL="0">
              <a:buNone/>
            </a:pPr>
            <a:r>
              <a:rPr lang="en-US" sz="2400" dirty="0"/>
              <a:t>ICD-10-CM and CPT Code(s): _________________________ 	</a:t>
            </a:r>
          </a:p>
          <a:p>
            <a:pPr>
              <a:buNone/>
            </a:pPr>
            <a:r>
              <a:rPr lang="en-US" sz="2400" dirty="0"/>
              <a:t>	</a:t>
            </a:r>
          </a:p>
          <a:p>
            <a:endParaRPr lang="en-US"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a:t>Case 5.91 </a:t>
            </a:r>
            <a:r>
              <a:rPr lang="en-US" dirty="0"/>
              <a:t>Answer and Rationale</a:t>
            </a:r>
          </a:p>
        </p:txBody>
      </p:sp>
      <p:sp>
        <p:nvSpPr>
          <p:cNvPr id="3" name="Content Placeholder 2"/>
          <p:cNvSpPr>
            <a:spLocks noGrp="1"/>
          </p:cNvSpPr>
          <p:nvPr>
            <p:ph idx="1"/>
          </p:nvPr>
        </p:nvSpPr>
        <p:spPr>
          <a:xfrm>
            <a:off x="304800" y="1371600"/>
            <a:ext cx="8610600" cy="4114800"/>
          </a:xfrm>
        </p:spPr>
        <p:txBody>
          <a:bodyPr/>
          <a:lstStyle/>
          <a:p>
            <a:pPr>
              <a:buNone/>
            </a:pPr>
            <a:endParaRPr lang="en-US" sz="2800" b="1" dirty="0"/>
          </a:p>
          <a:p>
            <a:pPr>
              <a:buNone/>
            </a:pPr>
            <a:r>
              <a:rPr lang="en-US" sz="2800" b="1" dirty="0"/>
              <a:t>Z36, Z3A.16, 76805</a:t>
            </a:r>
          </a:p>
          <a:p>
            <a:pPr marL="4763" lvl="1" indent="-4763">
              <a:buNone/>
            </a:pPr>
            <a:r>
              <a:rPr lang="en-US" sz="2400" u="sng" dirty="0"/>
              <a:t>Rationale</a:t>
            </a:r>
            <a:r>
              <a:rPr lang="en-US" sz="2400" dirty="0"/>
              <a:t>: Because the purpose of the test is antenatal screening, code Z36 is reported as the reason for the test. The Alphabetic Index main term is Encounter (for) with </a:t>
            </a:r>
            <a:r>
              <a:rPr lang="en-US" sz="2400" dirty="0" err="1"/>
              <a:t>subterm</a:t>
            </a:r>
            <a:r>
              <a:rPr lang="en-US" sz="2400" dirty="0"/>
              <a:t> antenatal screening. It is incorrect to assign Z33.1, Incidental pregnancy, in this case. For code Z3A.16, the Alphabetic main term is Pregnancy, subterms weeks of gestation, 16 weeks. CPT code 76805 is accessed using index entry, Prenatal testing, ultrasound. </a:t>
            </a:r>
          </a:p>
          <a:p>
            <a:pPr lvl="1"/>
            <a:endParaRPr lang="en-US" sz="2400" b="1" dirty="0"/>
          </a:p>
          <a:p>
            <a:endParaRPr lang="en-US" sz="2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5.94 </a:t>
            </a:r>
            <a:r>
              <a:rPr lang="en-US" sz="3200" dirty="0"/>
              <a:t>(Disorders of the Respiratory System)</a:t>
            </a:r>
            <a:endParaRPr lang="en-US" dirty="0"/>
          </a:p>
        </p:txBody>
      </p:sp>
      <p:sp>
        <p:nvSpPr>
          <p:cNvPr id="4" name="Content Placeholder 2"/>
          <p:cNvSpPr>
            <a:spLocks noGrp="1"/>
          </p:cNvSpPr>
          <p:nvPr>
            <p:ph idx="1"/>
          </p:nvPr>
        </p:nvSpPr>
        <p:spPr>
          <a:xfrm>
            <a:off x="304800" y="1828800"/>
            <a:ext cx="8610600" cy="4114800"/>
          </a:xfrm>
        </p:spPr>
        <p:txBody>
          <a:bodyPr/>
          <a:lstStyle/>
          <a:p>
            <a:pPr marL="0">
              <a:buNone/>
            </a:pPr>
            <a:r>
              <a:rPr lang="en-US" sz="2400" dirty="0"/>
              <a:t>This 65-year-old cigarette smoker with hemoptysis and chronic cough is scheduled for an outpatient bronchoscopy with an endobronchial biopsy of the lesion in the bronchus. The pathology report states “well-differentiated non-small cell adenocarcinoma of the upper right bronchus.” What codes would be reported?</a:t>
            </a:r>
          </a:p>
          <a:p>
            <a:pPr marL="0">
              <a:buNone/>
            </a:pPr>
            <a:endParaRPr lang="en-US" sz="2400" dirty="0"/>
          </a:p>
          <a:p>
            <a:pPr marL="0">
              <a:buNone/>
            </a:pPr>
            <a:r>
              <a:rPr lang="en-US" sz="2400" dirty="0"/>
              <a:t>ICD-10-CM and CPT Code(s): ________________________	</a:t>
            </a:r>
          </a:p>
          <a:p>
            <a:pPr>
              <a:buNone/>
            </a:pPr>
            <a:r>
              <a:rPr lang="en-US" sz="2400" dirty="0"/>
              <a:t>	</a:t>
            </a:r>
          </a:p>
          <a:p>
            <a:endParaRPr 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5.94 Answer and Rationale</a:t>
            </a:r>
          </a:p>
        </p:txBody>
      </p:sp>
      <p:sp>
        <p:nvSpPr>
          <p:cNvPr id="3" name="Content Placeholder 2"/>
          <p:cNvSpPr>
            <a:spLocks noGrp="1"/>
          </p:cNvSpPr>
          <p:nvPr>
            <p:ph idx="1"/>
          </p:nvPr>
        </p:nvSpPr>
        <p:spPr>
          <a:xfrm>
            <a:off x="304800" y="1600200"/>
            <a:ext cx="8610600" cy="4114800"/>
          </a:xfrm>
        </p:spPr>
        <p:txBody>
          <a:bodyPr>
            <a:normAutofit fontScale="92500" lnSpcReduction="10000"/>
          </a:bodyPr>
          <a:lstStyle/>
          <a:p>
            <a:pPr>
              <a:buNone/>
            </a:pPr>
            <a:r>
              <a:rPr lang="en-US" sz="2800" b="1" dirty="0"/>
              <a:t>C34.11, F17.210, 31625</a:t>
            </a:r>
          </a:p>
          <a:p>
            <a:pPr marL="4763" lvl="1" indent="-4763">
              <a:buNone/>
            </a:pPr>
            <a:r>
              <a:rPr lang="en-US" sz="2400" u="sng" dirty="0"/>
              <a:t>Rationale</a:t>
            </a:r>
            <a:r>
              <a:rPr lang="en-US" sz="2400" dirty="0"/>
              <a:t>: The site is specified as upper right lobe of bronchus. The</a:t>
            </a:r>
          </a:p>
          <a:p>
            <a:pPr marL="4763" lvl="1" indent="-4763">
              <a:buNone/>
            </a:pPr>
            <a:r>
              <a:rPr lang="en-US" sz="2400" dirty="0"/>
              <a:t>hemoptysis and cough would be integral to the carcinoma. The</a:t>
            </a:r>
          </a:p>
          <a:p>
            <a:pPr marL="4763" lvl="1" indent="-4763">
              <a:buNone/>
            </a:pPr>
            <a:r>
              <a:rPr lang="en-US" sz="2400" dirty="0"/>
              <a:t>Alphabetic Index main term is Neoplasm with subterms bronchus,</a:t>
            </a:r>
          </a:p>
          <a:p>
            <a:pPr marL="4763" lvl="1" indent="-4763">
              <a:buNone/>
            </a:pPr>
            <a:r>
              <a:rPr lang="en-US" sz="2400" dirty="0"/>
              <a:t>upper lobe. Assign the code from the Malignant Primary column.</a:t>
            </a:r>
          </a:p>
          <a:p>
            <a:pPr marL="4763" lvl="1" indent="-4763">
              <a:buNone/>
            </a:pPr>
            <a:r>
              <a:rPr lang="en-US" sz="2400" dirty="0"/>
              <a:t>Category C34 provides a use additional code note to identify tobacco</a:t>
            </a:r>
          </a:p>
          <a:p>
            <a:pPr marL="4763" lvl="1" indent="-4763">
              <a:buNone/>
            </a:pPr>
            <a:r>
              <a:rPr lang="en-US" sz="2400" dirty="0"/>
              <a:t>dependence. The Alphabetic Index entry main term Smoker directs to</a:t>
            </a:r>
          </a:p>
          <a:p>
            <a:pPr marL="4763" lvl="1" indent="-4763">
              <a:buNone/>
            </a:pPr>
            <a:r>
              <a:rPr lang="en-US" sz="2400" dirty="0"/>
              <a:t>see Dependence, drug, nicotine. The type of tobacco used is specified</a:t>
            </a:r>
          </a:p>
          <a:p>
            <a:pPr marL="4763" lvl="1" indent="-4763">
              <a:buNone/>
            </a:pPr>
            <a:r>
              <a:rPr lang="en-US" sz="2400" dirty="0"/>
              <a:t>as cigarettes in the scenario.</a:t>
            </a:r>
          </a:p>
          <a:p>
            <a:pPr marL="4763" lvl="1" indent="-4763">
              <a:buNone/>
            </a:pPr>
            <a:endParaRPr lang="en-US" sz="2400" dirty="0"/>
          </a:p>
          <a:p>
            <a:pPr marL="4763" lvl="1" indent="-4763">
              <a:buNone/>
            </a:pPr>
            <a:r>
              <a:rPr lang="en-US" sz="2400" dirty="0"/>
              <a:t>CPT code 31625 is accessed using index entry Bronchoscopy,</a:t>
            </a:r>
          </a:p>
          <a:p>
            <a:pPr marL="4763" lvl="1" indent="-4763">
              <a:buNone/>
            </a:pPr>
            <a:r>
              <a:rPr lang="en-US" sz="2400" dirty="0"/>
              <a:t>biopsy.</a:t>
            </a:r>
          </a:p>
          <a:p>
            <a:endParaRPr lang="en-US" sz="28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01674"/>
            <a:ext cx="8815089" cy="891129"/>
          </a:xfrm>
        </p:spPr>
        <p:txBody>
          <a:bodyPr/>
          <a:lstStyle/>
          <a:p>
            <a:r>
              <a:rPr lang="en-US" dirty="0"/>
              <a:t>Case 5.98 </a:t>
            </a:r>
            <a:r>
              <a:rPr lang="en-US" sz="3200" dirty="0"/>
              <a:t>(Trauma and Poisoning)</a:t>
            </a:r>
            <a:endParaRPr lang="en-US" dirty="0"/>
          </a:p>
        </p:txBody>
      </p:sp>
      <p:sp>
        <p:nvSpPr>
          <p:cNvPr id="4" name="Content Placeholder 2"/>
          <p:cNvSpPr>
            <a:spLocks noGrp="1"/>
          </p:cNvSpPr>
          <p:nvPr>
            <p:ph idx="1"/>
          </p:nvPr>
        </p:nvSpPr>
        <p:spPr>
          <a:xfrm>
            <a:off x="228600" y="1600200"/>
            <a:ext cx="8610600" cy="4114800"/>
          </a:xfrm>
        </p:spPr>
        <p:txBody>
          <a:bodyPr>
            <a:normAutofit fontScale="92500" lnSpcReduction="10000"/>
          </a:bodyPr>
          <a:lstStyle/>
          <a:p>
            <a:pPr marL="0">
              <a:buNone/>
            </a:pPr>
            <a:r>
              <a:rPr lang="en-US" sz="2800" dirty="0"/>
              <a:t>This 32-year-old female was burned by hot grease in her kitchen one week ago. She is seen in the hospital-based wound clinic for medium sized dressing changes following second-degree burns to both forearms. This is accomplished without requiring anesthesia.</a:t>
            </a:r>
          </a:p>
          <a:p>
            <a:pPr marL="0">
              <a:buNone/>
            </a:pPr>
            <a:endParaRPr lang="en-US" sz="2800" dirty="0"/>
          </a:p>
          <a:p>
            <a:pPr marL="0">
              <a:buNone/>
            </a:pPr>
            <a:r>
              <a:rPr lang="en-US" sz="2800" dirty="0"/>
              <a:t>What codes are assigned for this service?</a:t>
            </a:r>
          </a:p>
          <a:p>
            <a:pPr marL="0">
              <a:buNone/>
            </a:pPr>
            <a:r>
              <a:rPr lang="en-US" sz="2400" dirty="0"/>
              <a:t>ICD-10-CM and CPT Code(s): _________________	</a:t>
            </a:r>
          </a:p>
          <a:p>
            <a:pPr lvl="1">
              <a:buNone/>
            </a:pPr>
            <a:r>
              <a:rPr lang="en-US" sz="2400" dirty="0"/>
              <a:t>	</a:t>
            </a:r>
          </a:p>
          <a:p>
            <a:pPr>
              <a:buNone/>
            </a:pPr>
            <a:r>
              <a:rPr lang="en-US" dirty="0"/>
              <a:t>	</a:t>
            </a:r>
          </a:p>
          <a:p>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5.98 Answer and Rationale</a:t>
            </a:r>
          </a:p>
        </p:txBody>
      </p:sp>
      <p:sp>
        <p:nvSpPr>
          <p:cNvPr id="3" name="Content Placeholder 2"/>
          <p:cNvSpPr>
            <a:spLocks noGrp="1"/>
          </p:cNvSpPr>
          <p:nvPr>
            <p:ph idx="1"/>
          </p:nvPr>
        </p:nvSpPr>
        <p:spPr>
          <a:xfrm>
            <a:off x="304800" y="1295400"/>
            <a:ext cx="8610600" cy="4114800"/>
          </a:xfrm>
        </p:spPr>
        <p:txBody>
          <a:bodyPr>
            <a:normAutofit fontScale="92500" lnSpcReduction="20000"/>
          </a:bodyPr>
          <a:lstStyle/>
          <a:p>
            <a:pPr>
              <a:buNone/>
            </a:pPr>
            <a:endParaRPr lang="en-US" sz="2400" b="1" dirty="0"/>
          </a:p>
          <a:p>
            <a:pPr>
              <a:buNone/>
            </a:pPr>
            <a:r>
              <a:rPr lang="en-US" sz="2400" b="1" dirty="0"/>
              <a:t>T22.212D, T22.211D, X10.2XXD, 16025</a:t>
            </a:r>
          </a:p>
          <a:p>
            <a:pPr marL="4763" lvl="1" indent="-4763">
              <a:buNone/>
            </a:pPr>
            <a:r>
              <a:rPr lang="en-US" sz="2200" u="sng" dirty="0"/>
              <a:t>Rationale</a:t>
            </a:r>
            <a:r>
              <a:rPr lang="en-US" sz="2200" dirty="0"/>
              <a:t>: The Alphabetic Index main term is Burn, subterms, forearm, left,</a:t>
            </a:r>
          </a:p>
          <a:p>
            <a:pPr marL="4763" lvl="1" indent="-4763">
              <a:buNone/>
            </a:pPr>
            <a:r>
              <a:rPr lang="en-US" sz="2200" dirty="0"/>
              <a:t>second degree and Burn, subterms forearm, right second degree. The  Index</a:t>
            </a:r>
          </a:p>
          <a:p>
            <a:pPr marL="4763" lvl="1" indent="-4763">
              <a:buNone/>
            </a:pPr>
            <a:r>
              <a:rPr lang="en-US" sz="2200" dirty="0"/>
              <a:t>to External Causes main term Contact, subterms with, hot, fats. The seventh</a:t>
            </a:r>
          </a:p>
          <a:p>
            <a:pPr marL="4763" lvl="1" indent="-4763">
              <a:buNone/>
            </a:pPr>
            <a:r>
              <a:rPr lang="en-US" sz="2200" dirty="0"/>
              <a:t>character "D" is assigned to indicate this is a subsequent encounter as the</a:t>
            </a:r>
          </a:p>
          <a:p>
            <a:pPr marL="4763" lvl="1" indent="-4763">
              <a:buNone/>
            </a:pPr>
            <a:r>
              <a:rPr lang="en-US" sz="2200" dirty="0"/>
              <a:t>burn is still under treatment. The external cause code is to be reported for</a:t>
            </a:r>
          </a:p>
          <a:p>
            <a:pPr marL="4763" lvl="1" indent="-4763">
              <a:buNone/>
            </a:pPr>
            <a:r>
              <a:rPr lang="en-US" sz="2200" dirty="0"/>
              <a:t>each encounter for which the burn is treated. An after code from category</a:t>
            </a:r>
          </a:p>
          <a:p>
            <a:pPr marL="4763" lvl="1" indent="-4763">
              <a:buNone/>
            </a:pPr>
            <a:r>
              <a:rPr lang="en-US" sz="2200" dirty="0"/>
              <a:t>Z48 is not assigned as they are not to be used for aftercare of injuries </a:t>
            </a:r>
            <a:r>
              <a:rPr lang="en-US" sz="2400" dirty="0"/>
              <a:t>(CMS 2019a, I.C.21.c.7). </a:t>
            </a:r>
          </a:p>
          <a:p>
            <a:pPr marL="4763" lvl="1" indent="-4763">
              <a:buNone/>
            </a:pPr>
            <a:endParaRPr lang="en-US" sz="2400" dirty="0"/>
          </a:p>
          <a:p>
            <a:pPr marL="4763" lvl="1" indent="-4763">
              <a:buNone/>
            </a:pPr>
            <a:r>
              <a:rPr lang="en-US" sz="2200" dirty="0"/>
              <a:t>The CPT code is accessed using index entry Dressings, burns, resulting in codes 16020, 16025, and 16030.Code 16025 is selected as the size of the dressing changes was specified as medium in the documentation.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873" y="701674"/>
            <a:ext cx="8618815" cy="891129"/>
          </a:xfrm>
        </p:spPr>
        <p:txBody>
          <a:bodyPr>
            <a:normAutofit/>
          </a:bodyPr>
          <a:lstStyle/>
          <a:p>
            <a:r>
              <a:rPr lang="en-US" dirty="0"/>
              <a:t>Chapter 5 Sections (continued)</a:t>
            </a:r>
          </a:p>
        </p:txBody>
      </p:sp>
      <p:sp>
        <p:nvSpPr>
          <p:cNvPr id="3" name="Content Placeholder 2"/>
          <p:cNvSpPr>
            <a:spLocks noGrp="1"/>
          </p:cNvSpPr>
          <p:nvPr>
            <p:ph idx="1"/>
          </p:nvPr>
        </p:nvSpPr>
        <p:spPr>
          <a:xfrm>
            <a:off x="304800" y="1600200"/>
            <a:ext cx="8610600" cy="4648200"/>
          </a:xfrm>
        </p:spPr>
        <p:txBody>
          <a:bodyPr>
            <a:normAutofit/>
          </a:bodyPr>
          <a:lstStyle/>
          <a:p>
            <a:r>
              <a:rPr lang="en-US" sz="2400" b="1" dirty="0"/>
              <a:t>5.68–5.72		</a:t>
            </a:r>
            <a:r>
              <a:rPr lang="en-US" sz="2400" dirty="0"/>
              <a:t>Neoplasms</a:t>
            </a:r>
          </a:p>
          <a:p>
            <a:r>
              <a:rPr lang="en-US" sz="2400" b="1" dirty="0"/>
              <a:t>5.73–5.79		</a:t>
            </a:r>
            <a:r>
              <a:rPr lang="en-US" sz="2400" dirty="0"/>
              <a:t>Disorders of the Nervous System and Sense 				  Organs</a:t>
            </a:r>
          </a:p>
          <a:p>
            <a:r>
              <a:rPr lang="en-US" sz="2400" b="1" dirty="0"/>
              <a:t>5.80–5.83		</a:t>
            </a:r>
            <a:r>
              <a:rPr lang="en-US" sz="2400" dirty="0"/>
              <a:t>Newborn/Congenital Disorders</a:t>
            </a:r>
          </a:p>
          <a:p>
            <a:r>
              <a:rPr lang="en-US" sz="2400" b="1" dirty="0"/>
              <a:t>5.84–5.85		</a:t>
            </a:r>
            <a:r>
              <a:rPr lang="en-US" sz="2400" dirty="0"/>
              <a:t>Pediatric Conditions</a:t>
            </a:r>
          </a:p>
          <a:p>
            <a:r>
              <a:rPr lang="en-US" sz="2400" b="1" dirty="0"/>
              <a:t>5.86–5.88</a:t>
            </a:r>
            <a:r>
              <a:rPr lang="en-US" sz="2400" dirty="0"/>
              <a:t>		Emergency Room Service</a:t>
            </a:r>
          </a:p>
          <a:p>
            <a:r>
              <a:rPr lang="en-US" sz="2400" b="1" dirty="0"/>
              <a:t>5.89–5.92</a:t>
            </a:r>
            <a:r>
              <a:rPr lang="en-US" sz="2400" dirty="0"/>
              <a:t>		Conditions of Pregnancy, Childbirth, and the 			  Puerperium</a:t>
            </a:r>
          </a:p>
          <a:p>
            <a:r>
              <a:rPr lang="en-US" sz="2400" b="1" dirty="0"/>
              <a:t>5.93–5.95</a:t>
            </a:r>
            <a:r>
              <a:rPr lang="en-US" sz="2400" dirty="0"/>
              <a:t>		Disorders of the Respiratory System</a:t>
            </a:r>
          </a:p>
          <a:p>
            <a:r>
              <a:rPr lang="en-US" sz="2400" b="1" dirty="0"/>
              <a:t>5.96–5.102</a:t>
            </a:r>
            <a:r>
              <a:rPr lang="en-US" sz="2400" dirty="0"/>
              <a:t>		Trauma and Poisoning</a:t>
            </a:r>
          </a:p>
        </p:txBody>
      </p:sp>
    </p:spTree>
    <p:extLst>
      <p:ext uri="{BB962C8B-B14F-4D97-AF65-F5344CB8AC3E}">
        <p14:creationId xmlns:p14="http://schemas.microsoft.com/office/powerpoint/2010/main" val="154473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9" name="Rectangle 5"/>
          <p:cNvSpPr>
            <a:spLocks noGrp="1" noChangeArrowheads="1"/>
          </p:cNvSpPr>
          <p:nvPr>
            <p:ph type="title"/>
          </p:nvPr>
        </p:nvSpPr>
        <p:spPr>
          <a:xfrm>
            <a:off x="228600" y="457200"/>
            <a:ext cx="8610600" cy="1143000"/>
          </a:xfrm>
        </p:spPr>
        <p:txBody>
          <a:bodyPr>
            <a:normAutofit/>
          </a:bodyPr>
          <a:lstStyle/>
          <a:p>
            <a:r>
              <a:rPr lang="en-US" dirty="0"/>
              <a:t>Case 5.5 </a:t>
            </a:r>
            <a:r>
              <a:rPr lang="en-US" sz="3200" dirty="0"/>
              <a:t>(Disorders of the Blood and Blood-Forming Organs)</a:t>
            </a:r>
            <a:endParaRPr lang="en-US" dirty="0"/>
          </a:p>
        </p:txBody>
      </p:sp>
      <p:sp>
        <p:nvSpPr>
          <p:cNvPr id="154630" name="Rectangle 6"/>
          <p:cNvSpPr>
            <a:spLocks noGrp="1" noChangeArrowheads="1"/>
          </p:cNvSpPr>
          <p:nvPr>
            <p:ph idx="1"/>
          </p:nvPr>
        </p:nvSpPr>
        <p:spPr>
          <a:xfrm>
            <a:off x="304800" y="1752600"/>
            <a:ext cx="8610600" cy="4114800"/>
          </a:xfrm>
        </p:spPr>
        <p:txBody>
          <a:bodyPr>
            <a:normAutofit/>
          </a:bodyPr>
          <a:lstStyle/>
          <a:p>
            <a:pPr marL="0">
              <a:spcBef>
                <a:spcPts val="0"/>
              </a:spcBef>
              <a:buNone/>
            </a:pPr>
            <a:r>
              <a:rPr lang="en-US" sz="2400" dirty="0"/>
              <a:t>This 12-year-old male African-American patient is admitted to the ER with chest pain and pulmonary infiltrates. He has sickle cell disease. Treatment was aimed at reducing the chest pain to improve breathing. He was transferred to a larger children’s hospital for admission for his sickle cell crisis and acute chest syndrome. What code(s) would be assigned for the diagnosis in this case? </a:t>
            </a:r>
            <a:endParaRPr lang="en-US" sz="2000" dirty="0"/>
          </a:p>
          <a:p>
            <a:pPr marL="0">
              <a:spcBef>
                <a:spcPts val="0"/>
              </a:spcBef>
              <a:buNone/>
            </a:pPr>
            <a:endParaRPr lang="en-US" sz="2000" dirty="0"/>
          </a:p>
          <a:p>
            <a:pPr marL="0">
              <a:spcBef>
                <a:spcPts val="0"/>
              </a:spcBef>
              <a:buNone/>
            </a:pPr>
            <a:r>
              <a:rPr lang="en-US" sz="2400" dirty="0"/>
              <a:t>ICD-10-CM Reason for Visit Code(s): ______________________</a:t>
            </a:r>
          </a:p>
          <a:p>
            <a:pPr marL="0">
              <a:spcBef>
                <a:spcPts val="0"/>
              </a:spcBef>
              <a:buNone/>
            </a:pPr>
            <a:r>
              <a:rPr lang="en-US" sz="2400" dirty="0"/>
              <a:t>ICD-10-CM Code(s): ____________________________________</a:t>
            </a:r>
          </a:p>
          <a:p>
            <a:pPr>
              <a:buNone/>
            </a:pP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09600"/>
            <a:ext cx="8763000" cy="1143000"/>
          </a:xfrm>
        </p:spPr>
        <p:txBody>
          <a:bodyPr/>
          <a:lstStyle/>
          <a:p>
            <a:r>
              <a:rPr lang="en-US" dirty="0"/>
              <a:t>Case 5.5 Answer and Rationale</a:t>
            </a:r>
          </a:p>
        </p:txBody>
      </p:sp>
      <p:sp>
        <p:nvSpPr>
          <p:cNvPr id="3" name="Content Placeholder 2"/>
          <p:cNvSpPr>
            <a:spLocks noGrp="1"/>
          </p:cNvSpPr>
          <p:nvPr>
            <p:ph idx="1"/>
          </p:nvPr>
        </p:nvSpPr>
        <p:spPr>
          <a:xfrm>
            <a:off x="152400" y="1524000"/>
            <a:ext cx="8610600" cy="4495800"/>
          </a:xfrm>
        </p:spPr>
        <p:txBody>
          <a:bodyPr>
            <a:normAutofit fontScale="92500"/>
          </a:bodyPr>
          <a:lstStyle/>
          <a:p>
            <a:pPr>
              <a:buNone/>
            </a:pPr>
            <a:endParaRPr lang="en-US" sz="2400" b="1" dirty="0"/>
          </a:p>
          <a:p>
            <a:pPr marL="0" indent="0">
              <a:buNone/>
            </a:pPr>
            <a:r>
              <a:rPr lang="en-US" sz="2400" b="1" dirty="0"/>
              <a:t>ICD-10-CM Reason for Visit Code(s): R07.9, R91.8</a:t>
            </a:r>
          </a:p>
          <a:p>
            <a:pPr marL="0" indent="0">
              <a:buNone/>
            </a:pPr>
            <a:r>
              <a:rPr lang="en-US" sz="2400" b="1" dirty="0"/>
              <a:t>ICD-10-CM Code(s): D57.01</a:t>
            </a:r>
          </a:p>
          <a:p>
            <a:pPr marL="0" indent="0">
              <a:buNone/>
            </a:pPr>
            <a:r>
              <a:rPr lang="en-US" sz="2400" u="sng" dirty="0"/>
              <a:t>Rationale</a:t>
            </a:r>
            <a:r>
              <a:rPr lang="en-US" sz="2400" dirty="0"/>
              <a:t>: The patient presents to the emergency department with chest pain and pulmonary infiltrates, which are coded as R07.9 and R91.8. After study, it is determined that the patient has sickle cell crisis and acute chest syndrome, which is coded as D57.01 for the primary diagnosis, which is found in the Alphabetic Index at the main term Disease, subterm sickle cell with crisis, with acute chest syndrome. The Alphabetic Index main term is Pain, subterm chest, on breathing. The Alphabetic Index main term is Infiltrates, </a:t>
            </a:r>
            <a:r>
              <a:rPr lang="en-US" sz="2400" dirty="0" err="1"/>
              <a:t>subterm</a:t>
            </a:r>
            <a:r>
              <a:rPr lang="en-US" sz="2400" dirty="0"/>
              <a:t> pulmonary. The first listed diagnosis code is found in the Alphabetic Index main term Disease, </a:t>
            </a:r>
            <a:r>
              <a:rPr lang="en-US" sz="2400" dirty="0" err="1"/>
              <a:t>subterm</a:t>
            </a:r>
            <a:r>
              <a:rPr lang="en-US" sz="2400" dirty="0"/>
              <a:t> sickle-cell with crisis, with acute chest syndrome.</a:t>
            </a:r>
          </a:p>
          <a:p>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5.7 </a:t>
            </a:r>
            <a:r>
              <a:rPr lang="en-US" sz="3200" dirty="0"/>
              <a:t>(Disorders of the Cardiovascular System)</a:t>
            </a:r>
            <a:endParaRPr lang="en-US" dirty="0"/>
          </a:p>
        </p:txBody>
      </p:sp>
      <p:sp>
        <p:nvSpPr>
          <p:cNvPr id="3" name="Content Placeholder 2"/>
          <p:cNvSpPr>
            <a:spLocks noGrp="1"/>
          </p:cNvSpPr>
          <p:nvPr>
            <p:ph idx="1"/>
          </p:nvPr>
        </p:nvSpPr>
        <p:spPr>
          <a:xfrm>
            <a:off x="304800" y="1905000"/>
            <a:ext cx="8610600" cy="4419600"/>
          </a:xfrm>
        </p:spPr>
        <p:txBody>
          <a:bodyPr/>
          <a:lstStyle/>
          <a:p>
            <a:pPr marL="0">
              <a:buNone/>
            </a:pPr>
            <a:r>
              <a:rPr lang="en-US" sz="2400" dirty="0"/>
              <a:t>A pediatric patient requires a transesophageal echocardiogram to evaluate an atrioventricular canal defect present since birth. Which codes are reported for this outpatient service?</a:t>
            </a:r>
          </a:p>
          <a:p>
            <a:pPr marL="0">
              <a:buNone/>
            </a:pPr>
            <a:endParaRPr lang="en-US" sz="2000" dirty="0"/>
          </a:p>
          <a:p>
            <a:pPr>
              <a:buNone/>
            </a:pPr>
            <a:r>
              <a:rPr lang="en-US" sz="2400" dirty="0"/>
              <a:t>ICD-10-CM and CPT Code(s):</a:t>
            </a:r>
          </a:p>
          <a:p>
            <a:pPr>
              <a:buNone/>
            </a:pPr>
            <a:r>
              <a:rPr lang="en-US" sz="2400" dirty="0"/>
              <a:t>	a.	Q21.1, 93315 </a:t>
            </a:r>
          </a:p>
          <a:p>
            <a:pPr>
              <a:buNone/>
            </a:pPr>
            <a:r>
              <a:rPr lang="en-US" sz="2400" dirty="0"/>
              <a:t>	b.	Q21.2, 93315</a:t>
            </a:r>
          </a:p>
          <a:p>
            <a:pPr>
              <a:buNone/>
            </a:pPr>
            <a:r>
              <a:rPr lang="en-US" sz="2400" dirty="0"/>
              <a:t>	c.	Q21.2, 93312</a:t>
            </a:r>
          </a:p>
          <a:p>
            <a:pPr>
              <a:buNone/>
            </a:pPr>
            <a:r>
              <a:rPr lang="en-US" sz="2400" dirty="0"/>
              <a:t>	d.	I51.0, 93312</a:t>
            </a:r>
          </a:p>
          <a:p>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5.7 Answer and Rationale</a:t>
            </a:r>
          </a:p>
        </p:txBody>
      </p:sp>
      <p:sp>
        <p:nvSpPr>
          <p:cNvPr id="3" name="Content Placeholder 2"/>
          <p:cNvSpPr>
            <a:spLocks noGrp="1"/>
          </p:cNvSpPr>
          <p:nvPr>
            <p:ph idx="1"/>
          </p:nvPr>
        </p:nvSpPr>
        <p:spPr>
          <a:xfrm>
            <a:off x="228600" y="1447800"/>
            <a:ext cx="8610600" cy="4572000"/>
          </a:xfrm>
        </p:spPr>
        <p:txBody>
          <a:bodyPr/>
          <a:lstStyle/>
          <a:p>
            <a:pPr>
              <a:buNone/>
            </a:pPr>
            <a:endParaRPr lang="en-US" sz="2400" b="1" dirty="0"/>
          </a:p>
          <a:p>
            <a:pPr>
              <a:buNone/>
            </a:pPr>
            <a:r>
              <a:rPr lang="en-US" sz="2400" b="1" dirty="0"/>
              <a:t>b. Q21.2, 93315</a:t>
            </a:r>
          </a:p>
          <a:p>
            <a:pPr marL="0" indent="0">
              <a:buNone/>
            </a:pPr>
            <a:r>
              <a:rPr lang="en-US" sz="2400" u="sng" dirty="0"/>
              <a:t>Rationale</a:t>
            </a:r>
            <a:r>
              <a:rPr lang="en-US" sz="2400" dirty="0"/>
              <a:t>: The diagnosis is atrioventricular, canal defect – Q21.2. The Alphabetic Index main term is Defect, </a:t>
            </a:r>
            <a:r>
              <a:rPr lang="en-US" sz="2400" dirty="0" err="1"/>
              <a:t>subterm</a:t>
            </a:r>
            <a:r>
              <a:rPr lang="en-US" sz="2400" dirty="0"/>
              <a:t> atrioventricular canal. The CPT code for the transesophageal echocardiogram (93315) may be assigned by the </a:t>
            </a:r>
            <a:r>
              <a:rPr lang="en-US" sz="2400" dirty="0" err="1"/>
              <a:t>chargemaster</a:t>
            </a:r>
            <a:r>
              <a:rPr lang="en-US" sz="2400" dirty="0"/>
              <a:t>.</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1143000"/>
          </a:xfrm>
        </p:spPr>
        <p:txBody>
          <a:bodyPr/>
          <a:lstStyle/>
          <a:p>
            <a:r>
              <a:rPr lang="en-US" dirty="0"/>
              <a:t>Case 5.15 </a:t>
            </a:r>
            <a:r>
              <a:rPr lang="en-US" sz="2800" dirty="0"/>
              <a:t>(Disorders of the Digestive System)</a:t>
            </a:r>
            <a:endParaRPr lang="en-US" dirty="0"/>
          </a:p>
        </p:txBody>
      </p:sp>
      <p:sp>
        <p:nvSpPr>
          <p:cNvPr id="3" name="Content Placeholder 2"/>
          <p:cNvSpPr>
            <a:spLocks noGrp="1"/>
          </p:cNvSpPr>
          <p:nvPr>
            <p:ph idx="1"/>
          </p:nvPr>
        </p:nvSpPr>
        <p:spPr>
          <a:xfrm>
            <a:off x="304800" y="1295400"/>
            <a:ext cx="8610600" cy="4648200"/>
          </a:xfrm>
        </p:spPr>
        <p:txBody>
          <a:bodyPr/>
          <a:lstStyle/>
          <a:p>
            <a:pPr marL="0">
              <a:buNone/>
            </a:pPr>
            <a:endParaRPr lang="en-US" sz="2400" dirty="0"/>
          </a:p>
          <a:p>
            <a:pPr marL="0">
              <a:buNone/>
            </a:pPr>
            <a:r>
              <a:rPr lang="en-US" sz="2400" dirty="0"/>
              <a:t>This 77-year-old patient admitted to the special procedures room is having an endoscopic-directed percutaneous endoscopic gastrostomy tube placed because of moderate malnutrition. The patient has had a stroke, with residual right dominant-sided hemiparesis. Assign the codes that the hospital would use to bill this service.</a:t>
            </a:r>
          </a:p>
          <a:p>
            <a:pPr marL="0">
              <a:buNone/>
            </a:pPr>
            <a:endParaRPr lang="en-US" sz="2400" dirty="0"/>
          </a:p>
          <a:p>
            <a:pPr marL="0">
              <a:buNone/>
            </a:pPr>
            <a:r>
              <a:rPr lang="en-US" sz="2400" dirty="0"/>
              <a:t>ICD-10-CM and CPT Code(s): _______________________	</a:t>
            </a:r>
          </a:p>
          <a:p>
            <a:endParaRPr lang="en-US" sz="2800" dirty="0"/>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14</TotalTime>
  <Words>2573</Words>
  <Application>Microsoft Office PowerPoint</Application>
  <PresentationFormat>On-screen Show (4:3)</PresentationFormat>
  <Paragraphs>214</Paragraphs>
  <Slides>36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Century Gothic</vt:lpstr>
      <vt:lpstr>Gotham Medium</vt:lpstr>
      <vt:lpstr>Office Theme</vt:lpstr>
      <vt:lpstr>Clinical Coding Workout 2020 Edition</vt:lpstr>
      <vt:lpstr>Chapter 5 Overview</vt:lpstr>
      <vt:lpstr>Chapter 5 Sections</vt:lpstr>
      <vt:lpstr>Chapter 5 Sections (continued)</vt:lpstr>
      <vt:lpstr>Case 5.5 (Disorders of the Blood and Blood-Forming Organs)</vt:lpstr>
      <vt:lpstr>Case 5.5 Answer and Rationale</vt:lpstr>
      <vt:lpstr>Case 5.7 (Disorders of the Cardiovascular System)</vt:lpstr>
      <vt:lpstr>Case 5.7 Answer and Rationale</vt:lpstr>
      <vt:lpstr>Case 5.15 (Disorders of the Digestive System)</vt:lpstr>
      <vt:lpstr>Case 5.15 Answer and Rationale</vt:lpstr>
      <vt:lpstr>Case 5.27 (Endocrine, Nutritional, and Metabolic Diseases and Immunity Disorders)</vt:lpstr>
      <vt:lpstr>Case 5.27 Answer and Rationale</vt:lpstr>
      <vt:lpstr>Case 5.35 (Disorders of the Genitourinary System)</vt:lpstr>
      <vt:lpstr>Case 5.35 Answer and Rationale</vt:lpstr>
      <vt:lpstr>Case 5.43 (Infectious Disease)</vt:lpstr>
      <vt:lpstr>Case 5.43 Answer and Rationale</vt:lpstr>
      <vt:lpstr>Case 5.49 (Disorders of the Skin and Subcutaneous Tissue)</vt:lpstr>
      <vt:lpstr>Case 5.49 Answer and Rationale</vt:lpstr>
      <vt:lpstr>Case 5.55 (Behavioral Health Conditions)</vt:lpstr>
      <vt:lpstr>Case 5.55 Answer and Rationale</vt:lpstr>
      <vt:lpstr>Case 5.59 (Disorders of the Musculoskeletal System and Connective Tissue)</vt:lpstr>
      <vt:lpstr>Case 5.59 Answer and Rationale</vt:lpstr>
      <vt:lpstr>Case 5.72 (Neoplasms)</vt:lpstr>
      <vt:lpstr>Case 5.72 Answer and Rationale</vt:lpstr>
      <vt:lpstr>Case 5.78 (Disorders of the Nervous System and Sense Organs)</vt:lpstr>
      <vt:lpstr>Case 5.78 Answer and Rationale</vt:lpstr>
      <vt:lpstr>Case 5.83 (Newborn/Congenital Disorders)</vt:lpstr>
      <vt:lpstr>Case 5.83 Answer and Rationale</vt:lpstr>
      <vt:lpstr>Case 5.88 (Pediatric Conditions)</vt:lpstr>
      <vt:lpstr>Case 5.88 Answer and Rationale</vt:lpstr>
      <vt:lpstr>Case 5.91 (Conditions of Pregnancy, Childbirth, and the Puerperium)</vt:lpstr>
      <vt:lpstr>Case 5.91 Answer and Rationale</vt:lpstr>
      <vt:lpstr>Case 5.94 (Disorders of the Respiratory System)</vt:lpstr>
      <vt:lpstr>Case 5.94 Answer and Rationale</vt:lpstr>
      <vt:lpstr>Case 5.98 (Trauma and Poisoning)</vt:lpstr>
      <vt:lpstr>Case 5.98 Answer and Rationale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Kimberly Hooker</dc:creator>
  <cp:lastModifiedBy>Hilari Simmons</cp:lastModifiedBy>
  <cp:revision>3</cp:revision>
  <cp:lastPrinted>2018-12-07T14:38:18Z</cp:lastPrinted>
  <dcterms:created xsi:type="dcterms:W3CDTF">2019-04-10T15:50:55Z</dcterms:created>
  <dcterms:modified xsi:type="dcterms:W3CDTF">2020-04-30T16:06:00Z</dcterms:modified>
</cp:coreProperties>
</file>