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85" r:id="rId2"/>
  </p:sldMasterIdLst>
  <p:notesMasterIdLst>
    <p:notesMasterId r:id="rId67"/>
  </p:notesMasterIdLst>
  <p:sldIdLst>
    <p:sldId id="316" r:id="rId3"/>
    <p:sldId id="372" r:id="rId4"/>
    <p:sldId id="648" r:id="rId5"/>
    <p:sldId id="618" r:id="rId6"/>
    <p:sldId id="649" r:id="rId7"/>
    <p:sldId id="693" r:id="rId8"/>
    <p:sldId id="650" r:id="rId9"/>
    <p:sldId id="651" r:id="rId10"/>
    <p:sldId id="652" r:id="rId11"/>
    <p:sldId id="694" r:id="rId12"/>
    <p:sldId id="653" r:id="rId13"/>
    <p:sldId id="695" r:id="rId14"/>
    <p:sldId id="654" r:id="rId15"/>
    <p:sldId id="655" r:id="rId16"/>
    <p:sldId id="656" r:id="rId17"/>
    <p:sldId id="620" r:id="rId18"/>
    <p:sldId id="703" r:id="rId19"/>
    <p:sldId id="659" r:id="rId20"/>
    <p:sldId id="696" r:id="rId21"/>
    <p:sldId id="660" r:id="rId22"/>
    <p:sldId id="697" r:id="rId23"/>
    <p:sldId id="661" r:id="rId24"/>
    <p:sldId id="662" r:id="rId25"/>
    <p:sldId id="663" r:id="rId26"/>
    <p:sldId id="629" r:id="rId27"/>
    <p:sldId id="698" r:id="rId28"/>
    <p:sldId id="664" r:id="rId29"/>
    <p:sldId id="665" r:id="rId30"/>
    <p:sldId id="666" r:id="rId31"/>
    <p:sldId id="699" r:id="rId32"/>
    <p:sldId id="667" r:id="rId33"/>
    <p:sldId id="668" r:id="rId34"/>
    <p:sldId id="700" r:id="rId35"/>
    <p:sldId id="669" r:id="rId36"/>
    <p:sldId id="670" r:id="rId37"/>
    <p:sldId id="671" r:id="rId38"/>
    <p:sldId id="672" r:id="rId39"/>
    <p:sldId id="632" r:id="rId40"/>
    <p:sldId id="701" r:id="rId41"/>
    <p:sldId id="673" r:id="rId42"/>
    <p:sldId id="702" r:id="rId43"/>
    <p:sldId id="674" r:id="rId44"/>
    <p:sldId id="675" r:id="rId45"/>
    <p:sldId id="676" r:id="rId46"/>
    <p:sldId id="677" r:id="rId47"/>
    <p:sldId id="678" r:id="rId48"/>
    <p:sldId id="692" r:id="rId49"/>
    <p:sldId id="679" r:id="rId50"/>
    <p:sldId id="680" r:id="rId51"/>
    <p:sldId id="681" r:id="rId52"/>
    <p:sldId id="682" r:id="rId53"/>
    <p:sldId id="691" r:id="rId54"/>
    <p:sldId id="683" r:id="rId55"/>
    <p:sldId id="640" r:id="rId56"/>
    <p:sldId id="684" r:id="rId57"/>
    <p:sldId id="642" r:id="rId58"/>
    <p:sldId id="685" r:id="rId59"/>
    <p:sldId id="686" r:id="rId60"/>
    <p:sldId id="687" r:id="rId61"/>
    <p:sldId id="688" r:id="rId62"/>
    <p:sldId id="689" r:id="rId63"/>
    <p:sldId id="690" r:id="rId64"/>
    <p:sldId id="647" r:id="rId65"/>
    <p:sldId id="453" r:id="rId6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CC"/>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533" autoAdjust="0"/>
    <p:restoredTop sz="89970" autoAdjust="0"/>
  </p:normalViewPr>
  <p:slideViewPr>
    <p:cSldViewPr snapToGrid="0">
      <p:cViewPr varScale="1">
        <p:scale>
          <a:sx n="83" d="100"/>
          <a:sy n="83" d="100"/>
        </p:scale>
        <p:origin x="954" y="84"/>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690219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448338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779871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composition of feces is water, bacteria, undigested carbohydrates, fiber, and some protein and fat.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1093096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676903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common GERD symptoms in adults include bad breath, nausea, vomiting, chest pain, upper abdominal pain, respiratory problems, and erosion of the teeth.</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675998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34.3 in the textbook.</a:t>
            </a:r>
          </a:p>
          <a:p>
            <a:r>
              <a:rPr lang="en-US" dirty="0"/>
              <a:t>The goal of treatment is to relieve symptoms and prevent complications. Treatment includes medications for acid reflux and surgery to repair the hernia. The person should avoid alcohol and use medications with care.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3304118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Besides a history and physical exam, the provider may order an upper endoscopy or an upper GI series to visibly examine the lining of the esophagus, stomach, and duodenum. </a:t>
            </a:r>
          </a:p>
          <a:p>
            <a:r>
              <a:rPr lang="en-US" dirty="0"/>
              <a:t>Testing for </a:t>
            </a:r>
            <a:r>
              <a:rPr lang="en-US" i="1" dirty="0"/>
              <a:t>H. pylori </a:t>
            </a:r>
            <a:r>
              <a:rPr lang="en-US" dirty="0"/>
              <a:t>requires a biopsy of the stomach lining or a urea breath test. A stool occult blood test and a hemoglobin test may also be done. </a:t>
            </a:r>
          </a:p>
          <a:p>
            <a:r>
              <a:rPr lang="en-US" dirty="0"/>
              <a:t>Treatment is based on the reasons for the ulcer.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2232560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exact etiology is unknown, but there is a genetic link. Other risk factors include taking certain antibiotics, hyperacidity in the duodenum, and conditions such as type 1 diabetes mellitus. </a:t>
            </a:r>
          </a:p>
          <a:p>
            <a:r>
              <a:rPr lang="en-US" dirty="0"/>
              <a:t>Upon physical exam, the provider may feel an olive-sized mass in the upper abdomen.</a:t>
            </a:r>
          </a:p>
          <a:p>
            <a:r>
              <a:rPr lang="en-US" dirty="0"/>
              <a:t>Treatment depends on the severity of the stenosis and may include surgery to widen the pylorus (pyloromyotomy). If surgery cannot be done, an endoscope is inserted in the upper GI tract and a balloon is inflated to widen the pylorus. Medications or a feeding tube may also be used to relax the pylorus.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38893814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16427891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Commonly, it occurs between the ages of 10 and 30, though it can occur at any age.</a:t>
            </a:r>
          </a:p>
          <a:p>
            <a:pPr lvl="0"/>
            <a:r>
              <a:rPr lang="en-US" dirty="0"/>
              <a:t>After the physical exam, blood and urine laboratory tests will be performed to rule out other conditions. A complete blood count (CBC) will show an elevated white blood cell count. Imaging tests (e.g., x-ray, computerized tomography [CT] scan, ultrasound [US]) will be done to confirm appendicitis or rule out other conditions. </a:t>
            </a:r>
          </a:p>
          <a:p>
            <a:pPr lvl="0"/>
            <a:r>
              <a:rPr lang="en-US" dirty="0"/>
              <a:t>If a laparotomy is done, the incision may be 2 to 4 inches long. If the appendix bursts and an abscess forms, surgery may be delayed while the abscess is drained.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1277932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5126994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Foods that are safe to eat include rice, oats, corn, quinoa, millet, and buckwheat.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35751091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Signs and symptoms of diverticulitis include constant lower left abdomen pain and tenderness, nausea, vomiting, diarrhea, constipation, and fever.</a:t>
            </a:r>
          </a:p>
          <a:p>
            <a:pPr lvl="0"/>
            <a:r>
              <a:rPr lang="en-US" dirty="0"/>
              <a:t>Blood and urine tests are used to rule out infection, pregnancy, and liver disease. A CT scan can identify the inflamed pouches, thus confirming the diagnosis.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20708483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Common signs and symptoms include vomiting, diarrhea, abdominal pain, chills, and fever. Symptoms may last for a few hours to a few days. Complications can lead to dehydration, hemolytic uremic syndrome, and other disorders, such as reactive arthritis and irritable bowel syndrome.</a:t>
            </a:r>
          </a:p>
          <a:p>
            <a:pPr lvl="0"/>
            <a:r>
              <a:rPr lang="en-US" dirty="0"/>
              <a:t>After a physical exam, the provider may order a stool culture and blood work. Treatment consists of replacing lost fluids and electrolytes.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22179201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During the physical exam, the provider will check the anal area and perform a digital rectal exam. An anoscope, proctoscope, or sigmoidoscope may be used to examine the lower point of the large intestine and rectum.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439872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34.4 in the textbook to see an inguinal hernia.</a:t>
            </a:r>
          </a:p>
          <a:p>
            <a:pPr lvl="0"/>
            <a:r>
              <a:rPr lang="en-US" dirty="0"/>
              <a:t>Signs and symptoms of an inguinal hernia include bulging on the side of the pubic bone, burning or aching at the bulge, and groin heaviness, pain, or pressure. </a:t>
            </a:r>
          </a:p>
          <a:p>
            <a:pPr lvl="0"/>
            <a:r>
              <a:rPr lang="en-US" dirty="0"/>
              <a:t>The provider will do a physical examination. The patient may be asked to stand and cough, which makes the inguinal hernia more prominent. A CT or magnetic resonance imaging (MRI) scan maybe ordered if the hernia is not felt.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12115355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2498267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34.6 in the textbook.</a:t>
            </a:r>
          </a:p>
          <a:p>
            <a:pPr lvl="0"/>
            <a:r>
              <a:rPr lang="en-US" dirty="0"/>
              <a:t>A complete intestinal obstruction is medical emergency.</a:t>
            </a:r>
          </a:p>
          <a:p>
            <a:pPr lvl="0"/>
            <a:r>
              <a:rPr lang="en-US" dirty="0"/>
              <a:t>Treatment includes hospitalization and a nasogastric tube.</a:t>
            </a:r>
          </a:p>
          <a:p>
            <a:pPr lvl="0"/>
            <a:r>
              <a:rPr lang="en-US" dirty="0"/>
              <a:t>Bowel resection surgery may be required if the obstruction continues.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2348103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42606717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7489470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34.7 in the textbook.</a:t>
            </a:r>
          </a:p>
          <a:p>
            <a:pPr lvl="0"/>
            <a:r>
              <a:rPr lang="en-US" dirty="0"/>
              <a:t>Cholesterol gallstones are the most common type and usually contain undissolved cholesterol. Pigment gallstones are darker black and occur when the bile contains too much bilirubin.</a:t>
            </a:r>
          </a:p>
          <a:p>
            <a:pPr lvl="0"/>
            <a:r>
              <a:rPr lang="en-US" dirty="0"/>
              <a:t>Treatment is based on the intensity of the symptoms. A cholecystectomy (removal of the gallbladder) may be done.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1904497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7038023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34.8 in the textbook.</a:t>
            </a:r>
          </a:p>
          <a:p>
            <a:pPr lvl="0"/>
            <a:r>
              <a:rPr lang="en-US" dirty="0"/>
              <a:t>Besides a medical history and physical exam, liver function tests, imaging tests, and a liver biopsy may be done. There is no cure for cirrhosis. </a:t>
            </a:r>
          </a:p>
          <a:p>
            <a:pPr lvl="0"/>
            <a:r>
              <a:rPr lang="en-US" dirty="0"/>
              <a:t>Treatment of the underlying disease causing the cirrhosis can help to slow the liver destruction.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28582561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34.1 in the textbook.</a:t>
            </a:r>
          </a:p>
          <a:p>
            <a:pPr lvl="0"/>
            <a:r>
              <a:rPr lang="en-US" dirty="0"/>
              <a:t>A liver ultrasound and biopsy may also be done.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3464589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High levels of bilirubin can lead to severe complications in newborns. Acute bilirubin encephalopathy occurs when the bilirubin passes into the baby’s brain. </a:t>
            </a:r>
          </a:p>
          <a:p>
            <a:pPr lvl="0"/>
            <a:r>
              <a:rPr lang="en-US" dirty="0"/>
              <a:t>Signs and symptoms include listlessness, difficulty waking, high-pitched crying, fever, backward arching of the neck and back, poor sucking, and poor feeding.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21990629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1133851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Besides a medical history and physical exam, lab and imaging tests are used to diagnose pancreatitis. </a:t>
            </a:r>
          </a:p>
          <a:p>
            <a:pPr lvl="0"/>
            <a:r>
              <a:rPr lang="en-US" dirty="0"/>
              <a:t>Treatment includes hospitalization, IV fluids, analgesics, antibiotics, and nutritional support (e.g., low-fat diet, enteral feeding).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1986286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11704990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47</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5752970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37333525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Men are more likely than women to have oral cavity or pharyngeal cancer.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49</a:t>
            </a:fld>
            <a:endParaRPr lang="en-US" dirty="0"/>
          </a:p>
        </p:txBody>
      </p:sp>
    </p:spTree>
    <p:extLst>
      <p:ext uri="{BB962C8B-B14F-4D97-AF65-F5344CB8AC3E}">
        <p14:creationId xmlns:p14="http://schemas.microsoft.com/office/powerpoint/2010/main" val="13811388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About 65% of stomach cancer cases occur in adults over age 65.</a:t>
            </a:r>
          </a:p>
          <a:p>
            <a:pPr lvl="0"/>
            <a:r>
              <a:rPr lang="en-US" dirty="0"/>
              <a:t>Besides indigestion and stomach discomfort, other signs and symptoms include bloody stools, vomiting, weight loss, jaundice, and difficulty swallowing.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50</a:t>
            </a:fld>
            <a:endParaRPr lang="en-US" dirty="0"/>
          </a:p>
        </p:txBody>
      </p:sp>
    </p:spTree>
    <p:extLst>
      <p:ext uri="{BB962C8B-B14F-4D97-AF65-F5344CB8AC3E}">
        <p14:creationId xmlns:p14="http://schemas.microsoft.com/office/powerpoint/2010/main" val="675215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Gastrointestinal system is also called the </a:t>
            </a:r>
            <a:r>
              <a:rPr lang="en-US" i="1" dirty="0"/>
              <a:t>digestive system</a:t>
            </a:r>
            <a:r>
              <a:rPr lang="en-US" dirty="0"/>
              <a: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36680966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51</a:t>
            </a:fld>
            <a:endParaRPr lang="en-US" dirty="0"/>
          </a:p>
        </p:txBody>
      </p:sp>
    </p:spTree>
    <p:extLst>
      <p:ext uri="{BB962C8B-B14F-4D97-AF65-F5344CB8AC3E}">
        <p14:creationId xmlns:p14="http://schemas.microsoft.com/office/powerpoint/2010/main" val="20804227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symptoms may not appear until the cancer is in an advanced stage.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52</a:t>
            </a:fld>
            <a:endParaRPr lang="en-US" dirty="0"/>
          </a:p>
        </p:txBody>
      </p:sp>
    </p:spTree>
    <p:extLst>
      <p:ext uri="{BB962C8B-B14F-4D97-AF65-F5344CB8AC3E}">
        <p14:creationId xmlns:p14="http://schemas.microsoft.com/office/powerpoint/2010/main" val="9160111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Small intestinal cancer can also be called duodenal, ileal, and jejunal cancer. Adenocarcinoma is the most common form of small intestine cancer. </a:t>
            </a:r>
          </a:p>
          <a:p>
            <a:pPr lvl="0"/>
            <a:r>
              <a:rPr lang="en-US" dirty="0"/>
              <a:t>Signs and symptoms of small intestinal cancer include abdominal pain, weight loss, bloody stools, and a lump in the abdomen.</a:t>
            </a:r>
          </a:p>
          <a:p>
            <a:pPr lvl="0"/>
            <a:r>
              <a:rPr lang="en-US" dirty="0"/>
              <a:t>Colorectal cancer screening is recommended to start at age 45 for those with an average risk.</a:t>
            </a:r>
          </a:p>
          <a:p>
            <a:pPr lvl="0"/>
            <a:r>
              <a:rPr lang="en-US" dirty="0"/>
              <a:t>Signs and symptoms of colorectal cancer include diarrhea, constipation, bloody stools, cramps, bloating, flatus (gas), nausea, vomiting, fatigue, or weight loss.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53</a:t>
            </a:fld>
            <a:endParaRPr lang="en-US" dirty="0"/>
          </a:p>
        </p:txBody>
      </p:sp>
    </p:spTree>
    <p:extLst>
      <p:ext uri="{BB962C8B-B14F-4D97-AF65-F5344CB8AC3E}">
        <p14:creationId xmlns:p14="http://schemas.microsoft.com/office/powerpoint/2010/main" val="34746096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34.2 and Procedure 34.1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54</a:t>
            </a:fld>
            <a:endParaRPr lang="en-US" dirty="0"/>
          </a:p>
        </p:txBody>
      </p:sp>
    </p:spTree>
    <p:extLst>
      <p:ext uri="{BB962C8B-B14F-4D97-AF65-F5344CB8AC3E}">
        <p14:creationId xmlns:p14="http://schemas.microsoft.com/office/powerpoint/2010/main" val="26312874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provider’s inspection of the abdomen begins with noting any change in skin color, such as jaundice. </a:t>
            </a:r>
          </a:p>
          <a:p>
            <a:pPr lvl="0"/>
            <a:r>
              <a:rPr lang="en-US" dirty="0"/>
              <a:t>A digital rectal exam (DRE) may be done to identify abnormalities in the rectum (see Chapter 41 in the textbook). The provider may use a proctoscope to examine the anal area. This allows for detection of hemorrhoids, polyps, fissures, fistulas, and abscesses.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55</a:t>
            </a:fld>
            <a:endParaRPr lang="en-US" dirty="0"/>
          </a:p>
        </p:txBody>
      </p:sp>
    </p:spTree>
    <p:extLst>
      <p:ext uri="{BB962C8B-B14F-4D97-AF65-F5344CB8AC3E}">
        <p14:creationId xmlns:p14="http://schemas.microsoft.com/office/powerpoint/2010/main" val="26429813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the purpose of each of these tests? </a:t>
            </a:r>
            <a:r>
              <a:rPr lang="en-US" sz="1200" i="1" kern="1200" dirty="0">
                <a:solidFill>
                  <a:schemeClr val="tx1"/>
                </a:solidFill>
                <a:effectLst/>
                <a:latin typeface="Arial" charset="0"/>
                <a:ea typeface="ＭＳ Ｐゴシック" charset="0"/>
                <a:cs typeface="ＭＳ Ｐゴシック" charset="0"/>
              </a:rPr>
              <a:t>(Ultrasound is used to diagnose liver disease, gallstones, pancreatic tumor, abscess, or inflammation. Flexible sigmoidoscopy is used to diagnose inflammatory diseases, ulcers, polyps, and cancer. Capsule endoscopy is used to detect bleeding, polyps, inflammatory bowel disease, ulcers, and tumors in the small intestine.)</a:t>
            </a:r>
          </a:p>
          <a:p>
            <a:r>
              <a:rPr lang="en-US" sz="1200" i="0" kern="1200" dirty="0">
                <a:solidFill>
                  <a:schemeClr val="tx1"/>
                </a:solidFill>
                <a:effectLst/>
                <a:latin typeface="Arial" charset="0"/>
                <a:ea typeface="ＭＳ Ｐゴシック" charset="0"/>
                <a:cs typeface="ＭＳ Ｐゴシック" charset="0"/>
              </a:rPr>
              <a:t>Refer</a:t>
            </a:r>
            <a:r>
              <a:rPr lang="en-US" sz="1200" i="0" kern="1200" baseline="0" dirty="0">
                <a:solidFill>
                  <a:schemeClr val="tx1"/>
                </a:solidFill>
                <a:effectLst/>
                <a:latin typeface="Arial" charset="0"/>
                <a:ea typeface="ＭＳ Ｐゴシック" charset="0"/>
                <a:cs typeface="ＭＳ Ｐゴシック" charset="0"/>
              </a:rPr>
              <a:t> to Table 34.3 in the textbook for more information about the above typical diagnostic procedures for the GI system.</a:t>
            </a:r>
          </a:p>
          <a:p>
            <a:r>
              <a:rPr lang="en-US" sz="1200" i="0" kern="1200" baseline="0" dirty="0">
                <a:solidFill>
                  <a:schemeClr val="tx1"/>
                </a:solidFill>
                <a:effectLst/>
                <a:latin typeface="Arial" charset="0"/>
                <a:ea typeface="ＭＳ Ｐゴシック" charset="0"/>
              </a:rPr>
              <a:t>Refer also to Figure 34.9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56</a:t>
            </a:fld>
            <a:endParaRPr lang="en-US" dirty="0"/>
          </a:p>
        </p:txBody>
      </p:sp>
    </p:spTree>
    <p:extLst>
      <p:ext uri="{BB962C8B-B14F-4D97-AF65-F5344CB8AC3E}">
        <p14:creationId xmlns:p14="http://schemas.microsoft.com/office/powerpoint/2010/main" val="30820825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several stool-based tests on the market used to screen for colorectal cancer. </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57</a:t>
            </a:fld>
            <a:endParaRPr lang="en-US" dirty="0"/>
          </a:p>
        </p:txBody>
      </p:sp>
    </p:spTree>
    <p:extLst>
      <p:ext uri="{BB962C8B-B14F-4D97-AF65-F5344CB8AC3E}">
        <p14:creationId xmlns:p14="http://schemas.microsoft.com/office/powerpoint/2010/main" val="38367196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Refer to Procedures 34.2 and 34.3 in the textbook, as well as Figure 34.10.</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58</a:t>
            </a:fld>
            <a:endParaRPr lang="en-US" dirty="0"/>
          </a:p>
        </p:txBody>
      </p:sp>
    </p:spTree>
    <p:extLst>
      <p:ext uri="{BB962C8B-B14F-4D97-AF65-F5344CB8AC3E}">
        <p14:creationId xmlns:p14="http://schemas.microsoft.com/office/powerpoint/2010/main" val="18503009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Discuss the InSure ONE test.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59</a:t>
            </a:fld>
            <a:endParaRPr lang="en-US" dirty="0"/>
          </a:p>
        </p:txBody>
      </p:sp>
    </p:spTree>
    <p:extLst>
      <p:ext uri="{BB962C8B-B14F-4D97-AF65-F5344CB8AC3E}">
        <p14:creationId xmlns:p14="http://schemas.microsoft.com/office/powerpoint/2010/main" val="42770302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60</a:t>
            </a:fld>
            <a:endParaRPr lang="en-US" dirty="0"/>
          </a:p>
        </p:txBody>
      </p:sp>
    </p:spTree>
    <p:extLst>
      <p:ext uri="{BB962C8B-B14F-4D97-AF65-F5344CB8AC3E}">
        <p14:creationId xmlns:p14="http://schemas.microsoft.com/office/powerpoint/2010/main" val="2834108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34.1 in the textbook.</a:t>
            </a:r>
          </a:p>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17519799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Refer to Procedure 34.4 in the textbook.</a:t>
            </a:r>
          </a:p>
          <a:p>
            <a:r>
              <a:rPr lang="en-US" dirty="0"/>
              <a:t>If the patient is on diabetic, antihypertensive, and heart medications, the provider will determine how these should be handled. The medical assistant needs to communicate these instructions to the patient.</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61</a:t>
            </a:fld>
            <a:endParaRPr lang="en-US" dirty="0"/>
          </a:p>
        </p:txBody>
      </p:sp>
    </p:spTree>
    <p:extLst>
      <p:ext uri="{BB962C8B-B14F-4D97-AF65-F5344CB8AC3E}">
        <p14:creationId xmlns:p14="http://schemas.microsoft.com/office/powerpoint/2010/main" val="36259568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62</a:t>
            </a:fld>
            <a:endParaRPr lang="en-US" dirty="0"/>
          </a:p>
        </p:txBody>
      </p:sp>
    </p:spTree>
    <p:extLst>
      <p:ext uri="{BB962C8B-B14F-4D97-AF65-F5344CB8AC3E}">
        <p14:creationId xmlns:p14="http://schemas.microsoft.com/office/powerpoint/2010/main" val="16040763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GI system is responsible for the nourishment of the entire body. When disease interferes with this process, the individual may become ill and develop serious pathologic disorders.</a:t>
            </a:r>
          </a:p>
          <a:p>
            <a:r>
              <a:rPr lang="en-US" sz="1200" kern="1200" dirty="0">
                <a:solidFill>
                  <a:schemeClr val="tx1"/>
                </a:solidFill>
                <a:effectLst/>
                <a:latin typeface="Arial" charset="0"/>
                <a:ea typeface="ＭＳ Ｐゴシック" charset="0"/>
                <a:cs typeface="ＭＳ Ｐゴシック" charset="0"/>
              </a:rPr>
              <a:t>Confidentiality and trust are very closely linked, and these two issues form the basis of a sound patient-physician relationship.</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63</a:t>
            </a:fld>
            <a:endParaRPr lang="en-US" dirty="0"/>
          </a:p>
        </p:txBody>
      </p:sp>
    </p:spTree>
    <p:extLst>
      <p:ext uri="{BB962C8B-B14F-4D97-AF65-F5344CB8AC3E}">
        <p14:creationId xmlns:p14="http://schemas.microsoft.com/office/powerpoint/2010/main" val="32778501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64</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824075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34.1 in the textbook.</a:t>
            </a:r>
          </a:p>
          <a:p>
            <a:pPr lvl="0"/>
            <a:r>
              <a:rPr lang="en-US" dirty="0"/>
              <a:t>Discuss the roles of each of the three sections of the small intestine.</a:t>
            </a:r>
          </a:p>
          <a:p>
            <a:pPr lvl="0"/>
            <a:r>
              <a:rPr lang="en-US" dirty="0"/>
              <a:t>Besides being a food reservoir and secreting gastric juices, the stomach has additional roles, which include: </a:t>
            </a:r>
          </a:p>
          <a:p>
            <a:pPr lvl="1"/>
            <a:r>
              <a:rPr lang="en-US" dirty="0"/>
              <a:t>Producing gastrin, a hormone that regulates the digestive functions</a:t>
            </a:r>
          </a:p>
          <a:p>
            <a:pPr lvl="1"/>
            <a:r>
              <a:rPr lang="en-US" dirty="0"/>
              <a:t>Producing ghrelin, which increases the appetite </a:t>
            </a:r>
          </a:p>
          <a:p>
            <a:pPr lvl="1"/>
            <a:r>
              <a:rPr lang="en-US" dirty="0"/>
              <a:t>Protecting the body by killing disease-causing bacteria in food </a:t>
            </a:r>
          </a:p>
          <a:p>
            <a:pPr lvl="1"/>
            <a:r>
              <a:rPr lang="en-US" dirty="0"/>
              <a:t>Absorbing alcohol, some water, certain drugs, and some fatty acids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1320105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Primary functions of large intestine include reabsorption of water and electrolytes, making vitamin K, and eliminating waste products from the body.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3236419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hepatic portal vein brings blood from the digestive tract, which can contain nutrients, medications, alcohol, and toxic substances. These substances are filtered from the blood and are processed, stored, changed, detoxified, and returned to the blood or eliminated in the stool. </a:t>
            </a:r>
          </a:p>
          <a:p>
            <a:pPr lvl="0"/>
            <a:r>
              <a:rPr lang="en-US" dirty="0"/>
              <a:t>Besides these roles, the liver has additional important functions: </a:t>
            </a:r>
          </a:p>
          <a:p>
            <a:pPr lvl="1"/>
            <a:r>
              <a:rPr lang="en-US" dirty="0"/>
              <a:t>Produces plasma proteins (e.g., albumin and blood clotting factors) </a:t>
            </a:r>
          </a:p>
          <a:p>
            <a:pPr lvl="1"/>
            <a:r>
              <a:rPr lang="en-US" dirty="0"/>
              <a:t>Breaks down old or damaged blood cells </a:t>
            </a:r>
          </a:p>
          <a:p>
            <a:pPr lvl="1"/>
            <a:r>
              <a:rPr lang="en-US" dirty="0"/>
              <a:t>Breaks down proteins and fats and produces energy </a:t>
            </a:r>
          </a:p>
          <a:p>
            <a:pPr lvl="1"/>
            <a:r>
              <a:rPr lang="en-US" dirty="0"/>
              <a:t>Produces up to a liter of bile a day</a:t>
            </a:r>
          </a:p>
          <a:p>
            <a:pPr lvl="1"/>
            <a:r>
              <a:rPr lang="en-US" dirty="0"/>
              <a:t>Removes extra minerals</a:t>
            </a:r>
          </a:p>
          <a:p>
            <a:pPr lvl="1"/>
            <a:r>
              <a:rPr lang="en-US" dirty="0"/>
              <a:t>Manufactures triglycerides and cholesterol</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Discuss the purpose of bile.</a:t>
            </a:r>
            <a:r>
              <a:rPr lang="en-US" i="1" dirty="0"/>
              <a:t> (</a:t>
            </a:r>
            <a:r>
              <a:rPr lang="en-US" sz="1200" i="1" kern="1200" dirty="0">
                <a:solidFill>
                  <a:schemeClr val="tx1"/>
                </a:solidFill>
                <a:effectLst/>
                <a:latin typeface="Arial" charset="0"/>
                <a:ea typeface="ＭＳ Ｐゴシック" charset="0"/>
                <a:cs typeface="ＭＳ Ｐゴシック" charset="0"/>
              </a:rPr>
              <a:t>Bile helps break down and absorb fat.)</a:t>
            </a:r>
            <a:endParaRPr lang="en-US" i="1"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7240190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pancreatic enzymes created in the exocrine tissue include trypsin, chymotrypsin, amylase, and lipase.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2647068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571317"/>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sz="800"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smtClean="0"/>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55E8D2-BCEE-4D3D-AE6D-93BD204BAD0C}" type="datetimeFigureOut">
              <a:rPr lang="en-US" smtClean="0"/>
              <a:t>8/12/2020</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2828881678"/>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accent2">
              <a:lumMod val="60000"/>
              <a:lumOff val="40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BF110E-D48F-4A61-BE6D-11D38A61FE05}" type="datetimeFigureOut">
              <a:rPr lang="en-US" smtClean="0"/>
              <a:t>8/12/2020</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18119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1580A0-ED6C-4884-9FFE-87471827F59A}" type="datetimeFigureOut">
              <a:rPr lang="en-US" smtClean="0"/>
              <a:t>8/12/2020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1012303769"/>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74D98-3273-47CE-B312-A00AAFA2779F}" type="datetimeFigureOut">
              <a:rPr lang="en-US" smtClean="0"/>
              <a:t>8/12/2020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cxnSp>
        <p:nvCxnSpPr>
          <p:cNvPr id="8" name="Straight Connector 7"/>
          <p:cNvCxnSpPr/>
          <p:nvPr/>
        </p:nvCxnSpPr>
        <p:spPr>
          <a:xfrm rot="5400000" flipV="1">
            <a:off x="7543800" y="173563"/>
            <a:ext cx="0" cy="6858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87911"/>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571317"/>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sz="800"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16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AF8DD645-B9B4-46EE-B031-35C24A448A04}" type="datetimeFigureOut">
              <a:rPr lang="en-US" smtClean="0"/>
              <a:t>8/12/2020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cxnSp>
        <p:nvCxnSpPr>
          <p:cNvPr id="11" name="Straight Connector 10"/>
          <p:cNvCxnSpPr/>
          <p:nvPr/>
        </p:nvCxnSpPr>
        <p:spPr>
          <a:xfrm flipV="1">
            <a:off x="629013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0" y="-1"/>
            <a:ext cx="9144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6711569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6993E9-CEF0-47B7-AEA6-AFACC79966BA}" type="datetimeFigureOut">
              <a:rPr lang="en-US" smtClean="0"/>
              <a:t>8/12/2020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287883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434F47-3A99-4701-A7D9-FE6C4D9DA92E}" type="datetimeFigureOut">
              <a:rPr lang="en-US" smtClean="0"/>
              <a:t>8/12/2020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
        <p:nvSpPr>
          <p:cNvPr id="10" name="Rectangle 9"/>
          <p:cNvSpPr/>
          <p:nvPr/>
        </p:nvSpPr>
        <p:spPr>
          <a:xfrm>
            <a:off x="0" y="-1"/>
            <a:ext cx="9144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p:cNvCxnSpPr/>
          <p:nvPr/>
        </p:nvCxnSpPr>
        <p:spPr>
          <a:xfrm flipV="1">
            <a:off x="629013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34076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68096"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91990" y="2286000"/>
            <a:ext cx="35661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9E62588-EC5C-453B-A942-AA1C7EFEEF33}" type="datetimeFigureOut">
              <a:rPr lang="en-US" smtClean="0"/>
              <a:t>8/12/2020</a:t>
            </a:fld>
            <a:endParaRPr lang="en-US" dirty="0"/>
          </a:p>
        </p:txBody>
      </p:sp>
      <p:sp>
        <p:nvSpPr>
          <p:cNvPr id="6" name="Footer Placeholder 5"/>
          <p:cNvSpPr>
            <a:spLocks noGrp="1"/>
          </p:cNvSpPr>
          <p:nvPr>
            <p:ph type="ftr" sz="quarter" idx="11"/>
          </p:nvPr>
        </p:nvSpPr>
        <p:spPr/>
        <p:txBody>
          <a:bodyPr/>
          <a:lstStyle/>
          <a:p>
            <a:r>
              <a:rPr lang="en-US" smtClean="0"/>
              <a:t>
              </a:t>
            </a:r>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3525160173"/>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2">
                    <a:lumMod val="7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2">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2D5D575-BDA5-4AAF-81DC-5D38C213A391}" type="datetimeFigureOut">
              <a:rPr lang="en-US" smtClean="0"/>
              <a:t>8/12/2020</a:t>
            </a:fld>
            <a:endParaRPr lang="en-US" dirty="0"/>
          </a:p>
        </p:txBody>
      </p:sp>
      <p:sp>
        <p:nvSpPr>
          <p:cNvPr id="8" name="Footer Placeholder 7"/>
          <p:cNvSpPr>
            <a:spLocks noGrp="1"/>
          </p:cNvSpPr>
          <p:nvPr>
            <p:ph type="ftr" sz="quarter" idx="11"/>
          </p:nvPr>
        </p:nvSpPr>
        <p:spPr/>
        <p:txBody>
          <a:bodyPr/>
          <a:lstStyle/>
          <a:p>
            <a:r>
              <a:rPr lang="en-US" smtClean="0"/>
              <a:t>
              </a:t>
            </a:r>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1111489567"/>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F9C5B0-21BA-48EA-B067-5E37072B4F18}" type="datetimeFigureOut">
              <a:rPr lang="en-US" smtClean="0"/>
              <a:t>8/12/2020</a:t>
            </a:fld>
            <a:endParaRPr lang="en-US" dirty="0"/>
          </a:p>
        </p:txBody>
      </p:sp>
      <p:sp>
        <p:nvSpPr>
          <p:cNvPr id="4" name="Footer Placeholder 3"/>
          <p:cNvSpPr>
            <a:spLocks noGrp="1"/>
          </p:cNvSpPr>
          <p:nvPr>
            <p:ph type="ftr" sz="quarter" idx="11"/>
          </p:nvPr>
        </p:nvSpPr>
        <p:spPr/>
        <p:txBody>
          <a:bodyPr/>
          <a:lstStyle/>
          <a:p>
            <a:r>
              <a:rPr lang="en-US" smtClean="0"/>
              <a:t>
              </a:t>
            </a:r>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2749933318"/>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959AD-49F4-478E-A013-BE606CDD1B41}" type="datetimeFigureOut">
              <a:rPr lang="en-US" smtClean="0"/>
              <a:t>8/12/2020</a:t>
            </a:fld>
            <a:endParaRPr lang="en-US" dirty="0"/>
          </a:p>
        </p:txBody>
      </p:sp>
      <p:sp>
        <p:nvSpPr>
          <p:cNvPr id="3" name="Footer Placeholder 2"/>
          <p:cNvSpPr>
            <a:spLocks noGrp="1"/>
          </p:cNvSpPr>
          <p:nvPr>
            <p:ph type="ftr" sz="quarter" idx="11"/>
          </p:nvPr>
        </p:nvSpPr>
        <p:spPr/>
        <p:txBody>
          <a:bodyPr/>
          <a:lstStyle/>
          <a:p>
            <a:r>
              <a:rPr lang="en-US" smtClean="0"/>
              <a:t>
              </a:t>
            </a:r>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spTree>
    <p:extLst>
      <p:ext uri="{BB962C8B-B14F-4D97-AF65-F5344CB8AC3E}">
        <p14:creationId xmlns:p14="http://schemas.microsoft.com/office/powerpoint/2010/main" val="29406368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71317"/>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sz="800" dirty="0"/>
          </a:p>
        </p:txBody>
      </p:sp>
      <p:sp>
        <p:nvSpPr>
          <p:cNvPr id="7" name="Rectangle 13"/>
          <p:cNvSpPr txBox="1">
            <a:spLocks noChangeArrowheads="1"/>
          </p:cNvSpPr>
          <p:nvPr/>
        </p:nvSpPr>
        <p:spPr bwMode="auto">
          <a:xfrm>
            <a:off x="1790700" y="6615921"/>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a:t>
            </a:r>
            <a:r>
              <a:rPr lang="en-US" sz="800" kern="1200" baseline="0" dirty="0">
                <a:solidFill>
                  <a:schemeClr val="bg2"/>
                </a:solidFill>
                <a:effectLst/>
                <a:latin typeface="Arial" charset="0"/>
                <a:ea typeface="ＭＳ Ｐゴシック" charset="-128"/>
                <a:cs typeface="Arial" charset="0"/>
              </a:rPr>
              <a:t> All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585216"/>
            <a:ext cx="7290054"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68096" y="2286000"/>
            <a:ext cx="7290055"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6DFF08F-DC6B-4601-B491-B0F83F6DD2DA}" type="datetimeFigureOut">
              <a:rPr lang="en-US" dirty="0"/>
              <a:pPr/>
              <a:t>8/12/2020</a:t>
            </a:fld>
            <a:endParaRPr lang="en-US" dirty="0"/>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pPr>
              <a:defRPr/>
            </a:pPr>
            <a:r>
              <a:rPr lang="en-GB" smtClean="0"/>
              <a:t> </a:t>
            </a:r>
            <a:fld id="{71EFB42C-6A15-4A9A-871B-37380EDB6A26}" type="slidenum">
              <a:rPr lang="en-GB" sz="800" smtClean="0"/>
              <a:pPr>
                <a:defRPr/>
              </a:pPr>
              <a:t>‹#›</a:t>
            </a:fld>
            <a:endParaRPr lang="en-GB" sz="800" smtClean="0"/>
          </a:p>
          <a:p>
            <a:pPr>
              <a:defRPr/>
            </a:pPr>
            <a:endParaRPr lang="en-GB" sz="800" dirty="0"/>
          </a:p>
        </p:txBody>
      </p:sp>
      <p:cxnSp>
        <p:nvCxnSpPr>
          <p:cNvPr id="8" name="Straight Connector 7"/>
          <p:cNvCxnSpPr/>
          <p:nvPr/>
        </p:nvCxnSpPr>
        <p:spPr>
          <a:xfrm flipV="1">
            <a:off x="5715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014805"/>
      </p:ext>
    </p:extLst>
  </p:cSld>
  <p:clrMap bg1="dk1" tx1="lt1" bg2="dk2" tx2="lt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hf hdr="0" ftr="0" dt="0"/>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0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6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800398"/>
            <a:ext cx="7977558" cy="15176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Gastroenterology</a:t>
            </a:r>
          </a:p>
          <a:p>
            <a:pPr algn="ctr"/>
            <a:endParaRPr lang="en-US" sz="4000" dirty="0">
              <a:solidFill>
                <a:schemeClr val="bg2"/>
              </a:solidFill>
            </a:endParaRPr>
          </a:p>
          <a:p>
            <a:pPr algn="ctr"/>
            <a:r>
              <a:rPr lang="en-US" sz="3000" dirty="0">
                <a:solidFill>
                  <a:schemeClr val="bg2"/>
                </a:solidFill>
              </a:rPr>
              <a:t>Chapter 34</a:t>
            </a:r>
          </a:p>
        </p:txBody>
      </p:sp>
      <p:sp>
        <p:nvSpPr>
          <p:cNvPr id="4" name="Slide Number Placeholder 3"/>
          <p:cNvSpPr>
            <a:spLocks noGrp="1"/>
          </p:cNvSpPr>
          <p:nvPr>
            <p:ph type="sldNum" sz="quarter" idx="12"/>
          </p:nvPr>
        </p:nvSpPr>
        <p:spPr/>
        <p:txBody>
          <a:bodyPr/>
          <a:lstStyle/>
          <a:p>
            <a:pPr>
              <a:defRPr/>
            </a:pPr>
            <a:r>
              <a:rPr lang="en-GB" dirty="0"/>
              <a:t> </a:t>
            </a:r>
            <a:fld id="{71EFB42C-6A15-4A9A-871B-37380EDB6A26}" type="slidenum">
              <a:rPr lang="en-GB" sz="800" smtClean="0"/>
              <a:pPr>
                <a:defRPr/>
              </a:pPr>
              <a:t>1</a:t>
            </a:fld>
            <a:endParaRPr lang="en-GB" sz="800" dirty="0"/>
          </a:p>
          <a:p>
            <a:pPr>
              <a:defRPr/>
            </a:pPr>
            <a:endParaRPr lang="en-GB" sz="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10</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352425"/>
            <a:ext cx="8991600" cy="6153150"/>
          </a:xfrm>
          <a:prstGeom prst="rect">
            <a:avLst/>
          </a:prstGeom>
        </p:spPr>
      </p:pic>
    </p:spTree>
    <p:extLst>
      <p:ext uri="{BB962C8B-B14F-4D97-AF65-F5344CB8AC3E}">
        <p14:creationId xmlns:p14="http://schemas.microsoft.com/office/powerpoint/2010/main" val="1892666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Accessory Organs</a:t>
            </a:r>
            <a:br>
              <a:rPr lang="en-US" dirty="0"/>
            </a:br>
            <a:endParaRPr lang="en-US" sz="1600" dirty="0"/>
          </a:p>
        </p:txBody>
      </p:sp>
      <p:sp>
        <p:nvSpPr>
          <p:cNvPr id="3" name="Content Placeholder 2"/>
          <p:cNvSpPr>
            <a:spLocks noGrp="1"/>
          </p:cNvSpPr>
          <p:nvPr>
            <p:ph idx="1"/>
          </p:nvPr>
        </p:nvSpPr>
        <p:spPr/>
        <p:txBody>
          <a:bodyPr/>
          <a:lstStyle/>
          <a:p>
            <a:pPr lvl="0"/>
            <a:r>
              <a:rPr lang="en-US" dirty="0"/>
              <a:t>Gallbladder</a:t>
            </a:r>
          </a:p>
          <a:p>
            <a:pPr lvl="1"/>
            <a:r>
              <a:rPr lang="en-US" dirty="0"/>
              <a:t>Underside of liver</a:t>
            </a:r>
          </a:p>
          <a:p>
            <a:pPr lvl="1"/>
            <a:r>
              <a:rPr lang="en-US" dirty="0"/>
              <a:t>Stores and concentrates bile</a:t>
            </a:r>
          </a:p>
          <a:p>
            <a:pPr lvl="0"/>
            <a:r>
              <a:rPr lang="en-US" dirty="0"/>
              <a:t>Pancreas</a:t>
            </a:r>
          </a:p>
          <a:p>
            <a:pPr lvl="1"/>
            <a:r>
              <a:rPr lang="en-US" dirty="0"/>
              <a:t>Behind the stomach; in front of spine</a:t>
            </a:r>
          </a:p>
          <a:p>
            <a:pPr lvl="1"/>
            <a:r>
              <a:rPr lang="en-US" dirty="0"/>
              <a:t>6-10 inches long</a:t>
            </a:r>
          </a:p>
          <a:p>
            <a:pPr lvl="1"/>
            <a:r>
              <a:rPr lang="en-US" dirty="0"/>
              <a:t>Exocrine function</a:t>
            </a:r>
          </a:p>
          <a:p>
            <a:pPr lvl="1"/>
            <a:r>
              <a:rPr lang="en-US" dirty="0"/>
              <a:t>Endocrine function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11</a:t>
            </a:fld>
            <a:endParaRPr lang="en-GB" sz="800" dirty="0"/>
          </a:p>
          <a:p>
            <a:pPr>
              <a:defRPr/>
            </a:pPr>
            <a:endParaRPr lang="en-GB" sz="800" dirty="0"/>
          </a:p>
        </p:txBody>
      </p:sp>
    </p:spTree>
    <p:extLst>
      <p:ext uri="{BB962C8B-B14F-4D97-AF65-F5344CB8AC3E}">
        <p14:creationId xmlns:p14="http://schemas.microsoft.com/office/powerpoint/2010/main" val="18138745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12</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8787" y="1394460"/>
            <a:ext cx="5686425" cy="4572000"/>
          </a:xfrm>
          <a:prstGeom prst="rect">
            <a:avLst/>
          </a:prstGeom>
        </p:spPr>
      </p:pic>
    </p:spTree>
    <p:extLst>
      <p:ext uri="{BB962C8B-B14F-4D97-AF65-F5344CB8AC3E}">
        <p14:creationId xmlns:p14="http://schemas.microsoft.com/office/powerpoint/2010/main" val="38275275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Physiology of the </a:t>
            </a:r>
            <a:br>
              <a:rPr lang="en-US" dirty="0"/>
            </a:br>
            <a:r>
              <a:rPr lang="en-US" dirty="0"/>
              <a:t>Gastrointestinal System</a:t>
            </a:r>
          </a:p>
        </p:txBody>
      </p:sp>
      <p:sp>
        <p:nvSpPr>
          <p:cNvPr id="3" name="Content Placeholder 2"/>
          <p:cNvSpPr>
            <a:spLocks noGrp="1"/>
          </p:cNvSpPr>
          <p:nvPr>
            <p:ph idx="1"/>
          </p:nvPr>
        </p:nvSpPr>
        <p:spPr/>
        <p:txBody>
          <a:bodyPr/>
          <a:lstStyle/>
          <a:p>
            <a:pPr lvl="0"/>
            <a:r>
              <a:rPr lang="en-US" b="1" dirty="0">
                <a:solidFill>
                  <a:srgbClr val="FFC000"/>
                </a:solidFill>
              </a:rPr>
              <a:t>Four processes:</a:t>
            </a:r>
          </a:p>
          <a:p>
            <a:pPr lvl="1"/>
            <a:r>
              <a:rPr lang="en-US" dirty="0"/>
              <a:t>Ingestion: Intake of food/liquids into body</a:t>
            </a:r>
          </a:p>
          <a:p>
            <a:pPr lvl="1"/>
            <a:r>
              <a:rPr lang="en-US" dirty="0"/>
              <a:t>Digestion: Breakdown of food into chemical substances</a:t>
            </a:r>
          </a:p>
          <a:p>
            <a:pPr lvl="1"/>
            <a:r>
              <a:rPr lang="en-US" dirty="0"/>
              <a:t>Absorption: Passage of substances and liquids through lining of GI tract into body fluids and tissues</a:t>
            </a:r>
          </a:p>
          <a:p>
            <a:pPr lvl="1"/>
            <a:r>
              <a:rPr lang="en-US" dirty="0"/>
              <a:t>Excretion: Elimination of indigestible materials and waste products of metabolism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13</a:t>
            </a:fld>
            <a:endParaRPr lang="en-GB" sz="800" dirty="0"/>
          </a:p>
          <a:p>
            <a:pPr>
              <a:defRPr/>
            </a:pPr>
            <a:endParaRPr lang="en-GB" sz="800" dirty="0"/>
          </a:p>
        </p:txBody>
      </p:sp>
    </p:spTree>
    <p:extLst>
      <p:ext uri="{BB962C8B-B14F-4D97-AF65-F5344CB8AC3E}">
        <p14:creationId xmlns:p14="http://schemas.microsoft.com/office/powerpoint/2010/main" val="19055781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Digestion</a:t>
            </a:r>
          </a:p>
        </p:txBody>
      </p:sp>
      <p:sp>
        <p:nvSpPr>
          <p:cNvPr id="3" name="Content Placeholder 2"/>
          <p:cNvSpPr>
            <a:spLocks noGrp="1"/>
          </p:cNvSpPr>
          <p:nvPr>
            <p:ph idx="1"/>
          </p:nvPr>
        </p:nvSpPr>
        <p:spPr/>
        <p:txBody>
          <a:bodyPr/>
          <a:lstStyle/>
          <a:p>
            <a:pPr lvl="0"/>
            <a:r>
              <a:rPr lang="en-US" dirty="0"/>
              <a:t>Mechanical digestion</a:t>
            </a:r>
          </a:p>
          <a:p>
            <a:pPr lvl="1"/>
            <a:r>
              <a:rPr lang="en-US" dirty="0"/>
              <a:t>Breakdown of food into smaller particles</a:t>
            </a:r>
          </a:p>
          <a:p>
            <a:pPr lvl="1"/>
            <a:r>
              <a:rPr lang="en-US" dirty="0"/>
              <a:t>Starts in mouth as food is being chewed</a:t>
            </a:r>
          </a:p>
          <a:p>
            <a:pPr lvl="0"/>
            <a:r>
              <a:rPr lang="en-US" dirty="0"/>
              <a:t>Chemical digestion</a:t>
            </a:r>
          </a:p>
          <a:p>
            <a:pPr lvl="1"/>
            <a:r>
              <a:rPr lang="en-US" dirty="0"/>
              <a:t>Smaller particles of food are broken down into small molecules that can be absorbed</a:t>
            </a:r>
          </a:p>
          <a:p>
            <a:pPr lvl="1"/>
            <a:r>
              <a:rPr lang="en-US" dirty="0"/>
              <a:t>Food is chewed and moistened with saliva</a:t>
            </a:r>
          </a:p>
          <a:p>
            <a:pPr lvl="1"/>
            <a:r>
              <a:rPr lang="en-US" dirty="0"/>
              <a:t>Hydrochloric acid softens and breaks down proteins and other foods</a:t>
            </a:r>
          </a:p>
          <a:p>
            <a:pPr lvl="1"/>
            <a:r>
              <a:rPr lang="en-US" dirty="0"/>
              <a:t>Bile is also secreted in duodenum and emulsifies fats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14</a:t>
            </a:fld>
            <a:endParaRPr lang="en-GB" sz="800" dirty="0"/>
          </a:p>
          <a:p>
            <a:pPr>
              <a:defRPr/>
            </a:pPr>
            <a:endParaRPr lang="en-GB" sz="800" dirty="0"/>
          </a:p>
        </p:txBody>
      </p:sp>
    </p:spTree>
    <p:extLst>
      <p:ext uri="{BB962C8B-B14F-4D97-AF65-F5344CB8AC3E}">
        <p14:creationId xmlns:p14="http://schemas.microsoft.com/office/powerpoint/2010/main" val="10575116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Absorption and Excretion</a:t>
            </a:r>
          </a:p>
        </p:txBody>
      </p:sp>
      <p:sp>
        <p:nvSpPr>
          <p:cNvPr id="3" name="Content Placeholder 2"/>
          <p:cNvSpPr>
            <a:spLocks noGrp="1"/>
          </p:cNvSpPr>
          <p:nvPr>
            <p:ph idx="1"/>
          </p:nvPr>
        </p:nvSpPr>
        <p:spPr/>
        <p:txBody>
          <a:bodyPr/>
          <a:lstStyle/>
          <a:p>
            <a:pPr lvl="0"/>
            <a:r>
              <a:rPr lang="en-US" dirty="0"/>
              <a:t>Absorption</a:t>
            </a:r>
          </a:p>
          <a:p>
            <a:pPr lvl="1"/>
            <a:r>
              <a:rPr lang="en-US" dirty="0"/>
              <a:t>Once chemical digestion is complete, small nutrient molecules move from small intestines into bloodstream</a:t>
            </a:r>
          </a:p>
          <a:p>
            <a:r>
              <a:rPr lang="en-US" dirty="0"/>
              <a:t>Excretion</a:t>
            </a:r>
          </a:p>
          <a:p>
            <a:pPr lvl="1"/>
            <a:r>
              <a:rPr lang="en-US" b="1" dirty="0">
                <a:solidFill>
                  <a:srgbClr val="FFC000"/>
                </a:solidFill>
              </a:rPr>
              <a:t>As chyme moves through large intestine, water and electrolytes are reabsorbed to prevent dehydration</a:t>
            </a:r>
          </a:p>
          <a:p>
            <a:pPr lvl="1"/>
            <a:r>
              <a:rPr lang="en-US" b="1" dirty="0">
                <a:solidFill>
                  <a:srgbClr val="FFC000"/>
                </a:solidFill>
              </a:rPr>
              <a:t>Consistency of chime changes to soft-formed solid called feces, which is then excreted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15</a:t>
            </a:fld>
            <a:endParaRPr lang="en-GB" sz="800" dirty="0"/>
          </a:p>
          <a:p>
            <a:pPr>
              <a:defRPr/>
            </a:pPr>
            <a:endParaRPr lang="en-GB" sz="800" dirty="0"/>
          </a:p>
        </p:txBody>
      </p:sp>
    </p:spTree>
    <p:extLst>
      <p:ext uri="{BB962C8B-B14F-4D97-AF65-F5344CB8AC3E}">
        <p14:creationId xmlns:p14="http://schemas.microsoft.com/office/powerpoint/2010/main" val="20835717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Disorders of the </a:t>
            </a:r>
            <a:br>
              <a:rPr lang="en-US" dirty="0"/>
            </a:br>
            <a:r>
              <a:rPr lang="en-US" dirty="0"/>
              <a:t>Gastrointestinal System </a:t>
            </a:r>
          </a:p>
        </p:txBody>
      </p:sp>
      <p:sp>
        <p:nvSpPr>
          <p:cNvPr id="3" name="Content Placeholder 2"/>
          <p:cNvSpPr>
            <a:spLocks noGrp="1"/>
          </p:cNvSpPr>
          <p:nvPr>
            <p:ph idx="1"/>
          </p:nvPr>
        </p:nvSpPr>
        <p:spPr/>
        <p:txBody>
          <a:bodyPr/>
          <a:lstStyle/>
          <a:p>
            <a:pPr lvl="0"/>
            <a:r>
              <a:rPr lang="en-US" b="1" dirty="0">
                <a:solidFill>
                  <a:srgbClr val="FFC000"/>
                </a:solidFill>
              </a:rPr>
              <a:t>Common signs and symptoms:</a:t>
            </a:r>
          </a:p>
          <a:p>
            <a:pPr lvl="1"/>
            <a:r>
              <a:rPr lang="en-US" dirty="0"/>
              <a:t>Constipation, diarrhea, hematochezia (bloody stool), and melena</a:t>
            </a:r>
          </a:p>
          <a:p>
            <a:pPr lvl="1"/>
            <a:r>
              <a:rPr lang="en-US" dirty="0"/>
              <a:t>Pyrosis, dyspepsia, and flatus</a:t>
            </a:r>
          </a:p>
          <a:p>
            <a:pPr lvl="1"/>
            <a:r>
              <a:rPr lang="en-US" dirty="0"/>
              <a:t>Halitosis (bad-smelling breath)</a:t>
            </a:r>
          </a:p>
          <a:p>
            <a:pPr lvl="1"/>
            <a:r>
              <a:rPr lang="en-US" dirty="0"/>
              <a:t>Nausea, vomiting, and hematemesis (vomiting of blood)</a:t>
            </a:r>
          </a:p>
          <a:p>
            <a:pPr lvl="1"/>
            <a:r>
              <a:rPr lang="en-US" dirty="0"/>
              <a:t>Jaundice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16</a:t>
            </a:fld>
            <a:endParaRPr lang="en-GB" sz="800" dirty="0"/>
          </a:p>
          <a:p>
            <a:pPr>
              <a:defRPr/>
            </a:pPr>
            <a:endParaRPr lang="en-GB" sz="800" dirty="0"/>
          </a:p>
        </p:txBody>
      </p:sp>
    </p:spTree>
    <p:extLst>
      <p:ext uri="{BB962C8B-B14F-4D97-AF65-F5344CB8AC3E}">
        <p14:creationId xmlns:p14="http://schemas.microsoft.com/office/powerpoint/2010/main" val="14751829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smtClean="0"/>
              <a:t>Note which organs are in which quadrant, this is important when assessing your patient with complaint of abdominal pain.</a:t>
            </a:r>
            <a:endParaRPr lang="en-US" sz="2000" dirty="0"/>
          </a:p>
        </p:txBody>
      </p:sp>
      <p:sp>
        <p:nvSpPr>
          <p:cNvPr id="4" name="Text Placeholder 3"/>
          <p:cNvSpPr>
            <a:spLocks noGrp="1"/>
          </p:cNvSpPr>
          <p:nvPr>
            <p:ph type="body" sz="half" idx="2"/>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17</a:t>
            </a:fld>
            <a:endParaRPr lang="en-GB" sz="800" smtClean="0"/>
          </a:p>
          <a:p>
            <a:pPr>
              <a:defRPr/>
            </a:pPr>
            <a:endParaRPr lang="en-GB" sz="800" dirty="0"/>
          </a:p>
        </p:txBody>
      </p:sp>
      <p:pic>
        <p:nvPicPr>
          <p:cNvPr id="10" name="Picture Placeholder 9"/>
          <p:cNvPicPr>
            <a:picLocks noGrp="1" noChangeAspect="1"/>
          </p:cNvPicPr>
          <p:nvPr>
            <p:ph type="pic" idx="1"/>
          </p:nvPr>
        </p:nvPicPr>
        <p:blipFill>
          <a:blip r:embed="rId2">
            <a:extLst>
              <a:ext uri="{28A0092B-C50C-407E-A947-70E740481C1C}">
                <a14:useLocalDpi xmlns:a14="http://schemas.microsoft.com/office/drawing/2010/main" val="0"/>
              </a:ext>
            </a:extLst>
          </a:blip>
          <a:srcRect t="18080" b="18080"/>
          <a:stretch>
            <a:fillRect/>
          </a:stretch>
        </p:blipFill>
        <p:spPr/>
      </p:pic>
    </p:spTree>
    <p:extLst>
      <p:ext uri="{BB962C8B-B14F-4D97-AF65-F5344CB8AC3E}">
        <p14:creationId xmlns:p14="http://schemas.microsoft.com/office/powerpoint/2010/main" val="12693699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b="1" dirty="0">
                <a:solidFill>
                  <a:srgbClr val="FFC000"/>
                </a:solidFill>
              </a:rPr>
              <a:t>Gastroesophageal Reflux </a:t>
            </a:r>
            <a:r>
              <a:rPr lang="en-US" b="1" dirty="0" smtClean="0">
                <a:solidFill>
                  <a:srgbClr val="FFC000"/>
                </a:solidFill>
              </a:rPr>
              <a:t/>
            </a:r>
            <a:br>
              <a:rPr lang="en-US" b="1" dirty="0" smtClean="0">
                <a:solidFill>
                  <a:srgbClr val="FFC000"/>
                </a:solidFill>
              </a:rPr>
            </a:br>
            <a:r>
              <a:rPr lang="en-US" b="1" dirty="0" smtClean="0">
                <a:solidFill>
                  <a:srgbClr val="FFC000"/>
                </a:solidFill>
              </a:rPr>
              <a:t>Disease </a:t>
            </a:r>
            <a:r>
              <a:rPr lang="en-US" b="1" dirty="0">
                <a:solidFill>
                  <a:srgbClr val="FFC000"/>
                </a:solidFill>
              </a:rPr>
              <a:t>(GERD)</a:t>
            </a:r>
          </a:p>
        </p:txBody>
      </p:sp>
      <p:sp>
        <p:nvSpPr>
          <p:cNvPr id="3" name="Content Placeholder 2"/>
          <p:cNvSpPr>
            <a:spLocks noGrp="1"/>
          </p:cNvSpPr>
          <p:nvPr>
            <p:ph idx="1"/>
          </p:nvPr>
        </p:nvSpPr>
        <p:spPr/>
        <p:txBody>
          <a:bodyPr/>
          <a:lstStyle/>
          <a:p>
            <a:pPr lvl="0"/>
            <a:r>
              <a:rPr lang="en-US" dirty="0"/>
              <a:t>Occurs when stomach contents back up into esophagus, causing acid reflux or heartburn</a:t>
            </a:r>
          </a:p>
          <a:p>
            <a:pPr lvl="0"/>
            <a:r>
              <a:rPr lang="en-US" dirty="0"/>
              <a:t>Can occur in infants and adults</a:t>
            </a:r>
          </a:p>
          <a:p>
            <a:pPr lvl="0"/>
            <a:r>
              <a:rPr lang="en-US" dirty="0"/>
              <a:t>Cause is weakened or abnormal lower esophageal sphincter</a:t>
            </a:r>
          </a:p>
          <a:p>
            <a:pPr lvl="0"/>
            <a:r>
              <a:rPr lang="en-US" dirty="0"/>
              <a:t>Most common symptom is heartburn</a:t>
            </a:r>
          </a:p>
          <a:p>
            <a:pPr lvl="0"/>
            <a:r>
              <a:rPr lang="en-US" dirty="0"/>
              <a:t>Treatment based on severity of symptoms and can include lifestyle changes, medications, or surgery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18</a:t>
            </a:fld>
            <a:endParaRPr lang="en-GB" sz="800" dirty="0"/>
          </a:p>
          <a:p>
            <a:pPr>
              <a:defRPr/>
            </a:pPr>
            <a:endParaRPr lang="en-GB" sz="800" dirty="0"/>
          </a:p>
        </p:txBody>
      </p:sp>
    </p:spTree>
    <p:extLst>
      <p:ext uri="{BB962C8B-B14F-4D97-AF65-F5344CB8AC3E}">
        <p14:creationId xmlns:p14="http://schemas.microsoft.com/office/powerpoint/2010/main" val="34836027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19</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588" y="985838"/>
            <a:ext cx="6572250" cy="4914900"/>
          </a:xfrm>
          <a:prstGeom prst="rect">
            <a:avLst/>
          </a:prstGeom>
        </p:spPr>
      </p:pic>
    </p:spTree>
    <p:extLst>
      <p:ext uri="{BB962C8B-B14F-4D97-AF65-F5344CB8AC3E}">
        <p14:creationId xmlns:p14="http://schemas.microsoft.com/office/powerpoint/2010/main" val="930201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2</a:t>
            </a:fld>
            <a:endParaRPr lang="en-GB" sz="800" dirty="0"/>
          </a:p>
          <a:p>
            <a:pPr>
              <a:defRPr/>
            </a:pPr>
            <a:endParaRPr lang="en-GB" sz="800" dirty="0"/>
          </a:p>
        </p:txBody>
      </p:sp>
      <p:sp>
        <p:nvSpPr>
          <p:cNvPr id="1963014" name="Rectangle 6"/>
          <p:cNvSpPr>
            <a:spLocks noGrp="1" noChangeArrowheads="1"/>
          </p:cNvSpPr>
          <p:nvPr>
            <p:ph type="title" idx="4294967295"/>
          </p:nvPr>
        </p:nvSpPr>
        <p:spPr>
          <a:xfrm>
            <a:off x="0" y="542925"/>
            <a:ext cx="9144000" cy="1211263"/>
          </a:xfrm>
        </p:spPr>
        <p:txBody>
          <a:bodyPr>
            <a:noAutofit/>
          </a:bodyPr>
          <a:lstStyle/>
          <a:p>
            <a:r>
              <a:rPr lang="en-US" sz="3400" dirty="0" smtClean="0"/>
              <a:t> </a:t>
            </a:r>
            <a:r>
              <a:rPr lang="en-US" sz="3400" dirty="0"/>
              <a:t>Physiology and Anatomy and Disorders of the </a:t>
            </a:r>
            <a:r>
              <a:rPr lang="en-US" sz="3400" dirty="0" smtClean="0"/>
              <a:t>       Gastrointestinal </a:t>
            </a:r>
            <a:r>
              <a:rPr lang="en-US" sz="3400" dirty="0"/>
              <a:t>System </a:t>
            </a:r>
            <a:br>
              <a:rPr lang="en-US" sz="3400" dirty="0"/>
            </a:br>
            <a:endParaRPr lang="en-US" sz="1600" dirty="0"/>
          </a:p>
        </p:txBody>
      </p:sp>
      <p:sp>
        <p:nvSpPr>
          <p:cNvPr id="1963015" name="Rectangle 7"/>
          <p:cNvSpPr>
            <a:spLocks noGrp="1" noChangeArrowheads="1"/>
          </p:cNvSpPr>
          <p:nvPr>
            <p:ph type="body" idx="4294967295"/>
          </p:nvPr>
        </p:nvSpPr>
        <p:spPr>
          <a:xfrm>
            <a:off x="138113" y="1754188"/>
            <a:ext cx="8534400" cy="3957637"/>
          </a:xfrm>
        </p:spPr>
        <p:txBody>
          <a:bodyPr>
            <a:noAutofit/>
          </a:bodyPr>
          <a:lstStyle/>
          <a:p>
            <a:pPr>
              <a:buFont typeface="+mj-lt"/>
              <a:buAutoNum type="arabicPeriod"/>
            </a:pPr>
            <a:r>
              <a:rPr lang="en-US" dirty="0"/>
              <a:t>Discuss the anatomy of the gastrointestinal system and the accessory organs. Also describe sections of the small and large intestines, the functions of the liver, and life span changes associated with the gastrointestinal system.</a:t>
            </a:r>
          </a:p>
          <a:p>
            <a:pPr>
              <a:buFont typeface="+mj-lt"/>
              <a:buAutoNum type="arabicPeriod"/>
            </a:pPr>
            <a:r>
              <a:rPr lang="en-US" dirty="0"/>
              <a:t>Describe the four processes that occur in the gastrointestinal system and discuss the chemical digestion of carbohydrates, proteins, and fats.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Hiatal Hernia</a:t>
            </a:r>
          </a:p>
        </p:txBody>
      </p:sp>
      <p:sp>
        <p:nvSpPr>
          <p:cNvPr id="3" name="Content Placeholder 2"/>
          <p:cNvSpPr>
            <a:spLocks noGrp="1"/>
          </p:cNvSpPr>
          <p:nvPr>
            <p:ph idx="1"/>
          </p:nvPr>
        </p:nvSpPr>
        <p:spPr/>
        <p:txBody>
          <a:bodyPr/>
          <a:lstStyle/>
          <a:p>
            <a:pPr lvl="0"/>
            <a:r>
              <a:rPr lang="en-US" dirty="0"/>
              <a:t>Occurs when section of upper stomach pushes through opening of diaphragm into chest</a:t>
            </a:r>
          </a:p>
          <a:p>
            <a:pPr lvl="0"/>
            <a:r>
              <a:rPr lang="en-US" dirty="0"/>
              <a:t>Risk increases with age, obesity, and smoking</a:t>
            </a:r>
          </a:p>
          <a:p>
            <a:pPr lvl="0"/>
            <a:r>
              <a:rPr lang="en-US" dirty="0"/>
              <a:t>Signs and symptoms: </a:t>
            </a:r>
            <a:r>
              <a:rPr lang="en-US" dirty="0" smtClean="0"/>
              <a:t>Chest </a:t>
            </a:r>
            <a:r>
              <a:rPr lang="en-US" dirty="0"/>
              <a:t>pain, heartburn, and difficulty swallowing</a:t>
            </a:r>
          </a:p>
          <a:p>
            <a:pPr lvl="0"/>
            <a:r>
              <a:rPr lang="en-US" dirty="0"/>
              <a:t>Provider will have barium swallow x-ray and an esophagogastroduodenoscopy (EGD) to help diagnose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20</a:t>
            </a:fld>
            <a:endParaRPr lang="en-GB" sz="800" dirty="0"/>
          </a:p>
          <a:p>
            <a:pPr>
              <a:defRPr/>
            </a:pPr>
            <a:endParaRPr lang="en-GB" sz="800" dirty="0"/>
          </a:p>
        </p:txBody>
      </p:sp>
    </p:spTree>
    <p:extLst>
      <p:ext uri="{BB962C8B-B14F-4D97-AF65-F5344CB8AC3E}">
        <p14:creationId xmlns:p14="http://schemas.microsoft.com/office/powerpoint/2010/main" val="27695211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21</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4438" y="885825"/>
            <a:ext cx="5729287" cy="4914899"/>
          </a:xfrm>
          <a:prstGeom prst="rect">
            <a:avLst/>
          </a:prstGeom>
        </p:spPr>
      </p:pic>
    </p:spTree>
    <p:extLst>
      <p:ext uri="{BB962C8B-B14F-4D97-AF65-F5344CB8AC3E}">
        <p14:creationId xmlns:p14="http://schemas.microsoft.com/office/powerpoint/2010/main" val="4355044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Peptic Ulcers</a:t>
            </a:r>
          </a:p>
        </p:txBody>
      </p:sp>
      <p:sp>
        <p:nvSpPr>
          <p:cNvPr id="3" name="Content Placeholder 2"/>
          <p:cNvSpPr>
            <a:spLocks noGrp="1"/>
          </p:cNvSpPr>
          <p:nvPr>
            <p:ph idx="1"/>
          </p:nvPr>
        </p:nvSpPr>
        <p:spPr/>
        <p:txBody>
          <a:bodyPr/>
          <a:lstStyle/>
          <a:p>
            <a:pPr lvl="0"/>
            <a:r>
              <a:rPr lang="en-US" dirty="0"/>
              <a:t>Sore or breakdown in lining of stomach or duodenum</a:t>
            </a:r>
          </a:p>
          <a:p>
            <a:pPr lvl="0"/>
            <a:r>
              <a:rPr lang="en-US" b="1" dirty="0">
                <a:solidFill>
                  <a:srgbClr val="FFC000"/>
                </a:solidFill>
              </a:rPr>
              <a:t>Most common etiology is infection of stomach by </a:t>
            </a:r>
            <a:r>
              <a:rPr lang="en-US" b="1" i="1" dirty="0">
                <a:solidFill>
                  <a:srgbClr val="FFC000"/>
                </a:solidFill>
              </a:rPr>
              <a:t>Helicobacter pylori (H. pylori)</a:t>
            </a:r>
          </a:p>
          <a:p>
            <a:pPr lvl="0"/>
            <a:r>
              <a:rPr lang="en-US" dirty="0"/>
              <a:t>Risk may increase with drinking too much alcohol, regular use of aspirin or NSAIDs, stress, radiation treatments, and cigarette smoking</a:t>
            </a:r>
          </a:p>
          <a:p>
            <a:pPr lvl="0"/>
            <a:r>
              <a:rPr lang="en-US" dirty="0"/>
              <a:t>Signs and symptoms: Upper abdominal pain at night or when stomach is empty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22</a:t>
            </a:fld>
            <a:endParaRPr lang="en-GB" sz="800" dirty="0"/>
          </a:p>
          <a:p>
            <a:pPr>
              <a:defRPr/>
            </a:pPr>
            <a:endParaRPr lang="en-GB" sz="800" dirty="0"/>
          </a:p>
        </p:txBody>
      </p:sp>
    </p:spTree>
    <p:extLst>
      <p:ext uri="{BB962C8B-B14F-4D97-AF65-F5344CB8AC3E}">
        <p14:creationId xmlns:p14="http://schemas.microsoft.com/office/powerpoint/2010/main" val="22962112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Pyloric Stenosis</a:t>
            </a:r>
          </a:p>
        </p:txBody>
      </p:sp>
      <p:sp>
        <p:nvSpPr>
          <p:cNvPr id="3" name="Content Placeholder 2"/>
          <p:cNvSpPr>
            <a:spLocks noGrp="1"/>
          </p:cNvSpPr>
          <p:nvPr>
            <p:ph idx="1"/>
          </p:nvPr>
        </p:nvSpPr>
        <p:spPr/>
        <p:txBody>
          <a:bodyPr/>
          <a:lstStyle/>
          <a:p>
            <a:pPr lvl="0"/>
            <a:r>
              <a:rPr lang="en-US" dirty="0"/>
              <a:t>Narrowing of pylorus</a:t>
            </a:r>
          </a:p>
          <a:p>
            <a:pPr lvl="0"/>
            <a:r>
              <a:rPr lang="en-US" dirty="0"/>
              <a:t>Opening between stomach and small intestine</a:t>
            </a:r>
          </a:p>
          <a:p>
            <a:pPr lvl="0"/>
            <a:r>
              <a:rPr lang="en-US" dirty="0"/>
              <a:t>Occurs more often in males; infants younger than 6 months</a:t>
            </a:r>
          </a:p>
          <a:p>
            <a:pPr lvl="0"/>
            <a:r>
              <a:rPr lang="en-US" dirty="0"/>
              <a:t>Signs and symptoms: Vomiting, weight loss, constant hunger, dehydration, burping, abdominal pain, and wave-like motion of abdomen before vomiting</a:t>
            </a:r>
          </a:p>
          <a:p>
            <a:pPr lvl="0"/>
            <a:r>
              <a:rPr lang="en-US" dirty="0"/>
              <a:t>Treatment depends on severity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23</a:t>
            </a:fld>
            <a:endParaRPr lang="en-GB" sz="800" dirty="0"/>
          </a:p>
          <a:p>
            <a:pPr>
              <a:defRPr/>
            </a:pPr>
            <a:endParaRPr lang="en-GB" sz="800" dirty="0"/>
          </a:p>
        </p:txBody>
      </p:sp>
    </p:spTree>
    <p:extLst>
      <p:ext uri="{BB962C8B-B14F-4D97-AF65-F5344CB8AC3E}">
        <p14:creationId xmlns:p14="http://schemas.microsoft.com/office/powerpoint/2010/main" val="29519300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Disorders of the Esophagus and Stomach</a:t>
            </a:r>
          </a:p>
        </p:txBody>
      </p:sp>
      <p:sp>
        <p:nvSpPr>
          <p:cNvPr id="3" name="Content Placeholder 2"/>
          <p:cNvSpPr>
            <a:spLocks noGrp="1"/>
          </p:cNvSpPr>
          <p:nvPr>
            <p:ph idx="1"/>
          </p:nvPr>
        </p:nvSpPr>
        <p:spPr/>
        <p:txBody>
          <a:bodyPr>
            <a:normAutofit/>
          </a:bodyPr>
          <a:lstStyle/>
          <a:p>
            <a:pPr lvl="0"/>
            <a:r>
              <a:rPr lang="en-US" dirty="0"/>
              <a:t>Achalasia</a:t>
            </a:r>
          </a:p>
          <a:p>
            <a:pPr lvl="0"/>
            <a:r>
              <a:rPr lang="en-US" b="1" dirty="0">
                <a:solidFill>
                  <a:srgbClr val="FFC000"/>
                </a:solidFill>
              </a:rPr>
              <a:t>Barrett’s esophagus</a:t>
            </a:r>
          </a:p>
          <a:p>
            <a:pPr lvl="0"/>
            <a:r>
              <a:rPr lang="en-US" dirty="0"/>
              <a:t>Esophageal atresia</a:t>
            </a:r>
          </a:p>
          <a:p>
            <a:pPr lvl="0"/>
            <a:r>
              <a:rPr lang="en-US" b="1" dirty="0">
                <a:solidFill>
                  <a:srgbClr val="FFC000"/>
                </a:solidFill>
              </a:rPr>
              <a:t>Esophageal varices</a:t>
            </a:r>
          </a:p>
          <a:p>
            <a:pPr lvl="0"/>
            <a:r>
              <a:rPr lang="en-US" dirty="0"/>
              <a:t>Cyclic vomiting syndrome (CVS)</a:t>
            </a:r>
          </a:p>
          <a:p>
            <a:pPr lvl="0"/>
            <a:r>
              <a:rPr lang="en-US" b="1" dirty="0">
                <a:solidFill>
                  <a:srgbClr val="FFC000"/>
                </a:solidFill>
              </a:rPr>
              <a:t>Dumping syndrome</a:t>
            </a:r>
          </a:p>
          <a:p>
            <a:pPr lvl="0"/>
            <a:r>
              <a:rPr lang="en-US" b="1" dirty="0">
                <a:solidFill>
                  <a:srgbClr val="FFC000"/>
                </a:solidFill>
              </a:rPr>
              <a:t>Gastritis</a:t>
            </a:r>
          </a:p>
          <a:p>
            <a:pPr lvl="0"/>
            <a:r>
              <a:rPr lang="en-US" dirty="0"/>
              <a:t>Gastroparesis</a:t>
            </a:r>
          </a:p>
          <a:p>
            <a:pPr lvl="0"/>
            <a:r>
              <a:rPr lang="en-US" dirty="0"/>
              <a:t>Hypochlorhydria</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24</a:t>
            </a:fld>
            <a:endParaRPr lang="en-GB" sz="800" dirty="0"/>
          </a:p>
          <a:p>
            <a:pPr>
              <a:defRPr/>
            </a:pPr>
            <a:endParaRPr lang="en-GB" sz="800" dirty="0"/>
          </a:p>
        </p:txBody>
      </p:sp>
    </p:spTree>
    <p:extLst>
      <p:ext uri="{BB962C8B-B14F-4D97-AF65-F5344CB8AC3E}">
        <p14:creationId xmlns:p14="http://schemas.microsoft.com/office/powerpoint/2010/main" val="17104616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Acute </a:t>
            </a:r>
            <a:r>
              <a:rPr lang="en-US" b="1" dirty="0">
                <a:solidFill>
                  <a:srgbClr val="FFC000"/>
                </a:solidFill>
              </a:rPr>
              <a:t>Appendicitis</a:t>
            </a:r>
          </a:p>
        </p:txBody>
      </p:sp>
      <p:sp>
        <p:nvSpPr>
          <p:cNvPr id="3" name="Content Placeholder 2"/>
          <p:cNvSpPr>
            <a:spLocks noGrp="1"/>
          </p:cNvSpPr>
          <p:nvPr>
            <p:ph idx="1"/>
          </p:nvPr>
        </p:nvSpPr>
        <p:spPr/>
        <p:txBody>
          <a:bodyPr/>
          <a:lstStyle/>
          <a:p>
            <a:pPr lvl="0"/>
            <a:r>
              <a:rPr lang="en-US" dirty="0"/>
              <a:t>Appendicitis: Inflammation of appendix</a:t>
            </a:r>
          </a:p>
          <a:p>
            <a:pPr lvl="0"/>
            <a:r>
              <a:rPr lang="en-US" dirty="0"/>
              <a:t>Pain usually begins near the umbilicus; moves to lower right side of abdomen</a:t>
            </a:r>
          </a:p>
          <a:p>
            <a:pPr lvl="0"/>
            <a:r>
              <a:rPr lang="en-US" dirty="0"/>
              <a:t>Additional signs and symptoms: Low fever, abdominal bloating, anorexia, nausea, vomiting, constipation, diarrhea, and inability to pass gas</a:t>
            </a:r>
          </a:p>
          <a:p>
            <a:pPr lvl="0"/>
            <a:r>
              <a:rPr lang="en-US" dirty="0"/>
              <a:t>Treatment consists of antibiotics and an appendectomy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25</a:t>
            </a:fld>
            <a:endParaRPr lang="en-GB" sz="800" dirty="0"/>
          </a:p>
          <a:p>
            <a:pPr>
              <a:defRPr/>
            </a:pPr>
            <a:endParaRPr lang="en-GB" sz="800" dirty="0"/>
          </a:p>
        </p:txBody>
      </p:sp>
    </p:spTree>
    <p:extLst>
      <p:ext uri="{BB962C8B-B14F-4D97-AF65-F5344CB8AC3E}">
        <p14:creationId xmlns:p14="http://schemas.microsoft.com/office/powerpoint/2010/main" val="13307770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26</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61060"/>
            <a:ext cx="9144000" cy="5135880"/>
          </a:xfrm>
          <a:prstGeom prst="rect">
            <a:avLst/>
          </a:prstGeom>
        </p:spPr>
      </p:pic>
    </p:spTree>
    <p:extLst>
      <p:ext uri="{BB962C8B-B14F-4D97-AF65-F5344CB8AC3E}">
        <p14:creationId xmlns:p14="http://schemas.microsoft.com/office/powerpoint/2010/main" val="25233494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Celiac Disease</a:t>
            </a:r>
          </a:p>
        </p:txBody>
      </p:sp>
      <p:sp>
        <p:nvSpPr>
          <p:cNvPr id="3" name="Content Placeholder 2"/>
          <p:cNvSpPr>
            <a:spLocks noGrp="1"/>
          </p:cNvSpPr>
          <p:nvPr>
            <p:ph idx="1"/>
          </p:nvPr>
        </p:nvSpPr>
        <p:spPr/>
        <p:txBody>
          <a:bodyPr/>
          <a:lstStyle/>
          <a:p>
            <a:pPr lvl="0"/>
            <a:r>
              <a:rPr lang="en-US" dirty="0"/>
              <a:t>Digestive and immune disorder</a:t>
            </a:r>
          </a:p>
          <a:p>
            <a:pPr lvl="0"/>
            <a:r>
              <a:rPr lang="en-US" dirty="0"/>
              <a:t>When gluten is ingested, immune system damages their small intestine</a:t>
            </a:r>
          </a:p>
          <a:p>
            <a:pPr lvl="0"/>
            <a:r>
              <a:rPr lang="en-US" dirty="0"/>
              <a:t>Can also cause lactose intolerance, dermatitis, herpetiformis, and canker sores in mouth</a:t>
            </a:r>
          </a:p>
          <a:p>
            <a:pPr lvl="0"/>
            <a:r>
              <a:rPr lang="en-US" dirty="0"/>
              <a:t>History and physical exam, blood tests, and intestinal biopsy</a:t>
            </a:r>
          </a:p>
          <a:p>
            <a:pPr lvl="0"/>
            <a:r>
              <a:rPr lang="en-US" dirty="0"/>
              <a:t>Treatment consists of gluten-free diet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27</a:t>
            </a:fld>
            <a:endParaRPr lang="en-GB" sz="800" dirty="0"/>
          </a:p>
          <a:p>
            <a:pPr>
              <a:defRPr/>
            </a:pPr>
            <a:endParaRPr lang="en-GB" sz="800" dirty="0"/>
          </a:p>
        </p:txBody>
      </p:sp>
    </p:spTree>
    <p:extLst>
      <p:ext uri="{BB962C8B-B14F-4D97-AF65-F5344CB8AC3E}">
        <p14:creationId xmlns:p14="http://schemas.microsoft.com/office/powerpoint/2010/main" val="18769517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Diverticulitis</a:t>
            </a:r>
          </a:p>
        </p:txBody>
      </p:sp>
      <p:sp>
        <p:nvSpPr>
          <p:cNvPr id="3" name="Content Placeholder 2"/>
          <p:cNvSpPr>
            <a:spLocks noGrp="1"/>
          </p:cNvSpPr>
          <p:nvPr>
            <p:ph idx="1"/>
          </p:nvPr>
        </p:nvSpPr>
        <p:spPr/>
        <p:txBody>
          <a:bodyPr/>
          <a:lstStyle/>
          <a:p>
            <a:pPr lvl="0"/>
            <a:r>
              <a:rPr lang="en-US" dirty="0"/>
              <a:t>Diverticula are small marble-sized pouches that form in large intestine</a:t>
            </a:r>
          </a:p>
          <a:p>
            <a:pPr lvl="0"/>
            <a:r>
              <a:rPr lang="en-US" dirty="0"/>
              <a:t>Risk factors include aging, obesity, smoking cigarettes, lack of exercise, low-fiber diets, and a high animal fat diet</a:t>
            </a:r>
          </a:p>
          <a:p>
            <a:pPr lvl="0"/>
            <a:r>
              <a:rPr lang="en-US" dirty="0"/>
              <a:t>After physical exam, provider will order imaging and medical laboratory tests</a:t>
            </a:r>
          </a:p>
          <a:p>
            <a:pPr lvl="0"/>
            <a:r>
              <a:rPr lang="en-US" dirty="0"/>
              <a:t>Treatment depends on </a:t>
            </a:r>
            <a:r>
              <a:rPr lang="en-US" dirty="0" smtClean="0"/>
              <a:t>symptoms</a:t>
            </a:r>
          </a:p>
          <a:p>
            <a:pPr lvl="0"/>
            <a:r>
              <a:rPr lang="en-US" b="1" dirty="0" smtClean="0">
                <a:solidFill>
                  <a:srgbClr val="0070C0"/>
                </a:solidFill>
              </a:rPr>
              <a:t>Blood and urine tests will generally rule out infection, but resting the bowel will reduce inflammation, (patient will be NPO)</a:t>
            </a:r>
            <a:endParaRPr lang="en-US" b="1" dirty="0">
              <a:solidFill>
                <a:srgbClr val="0070C0"/>
              </a:solidFill>
            </a:endParaRPr>
          </a:p>
          <a:p>
            <a:pPr lvl="0"/>
            <a:r>
              <a:rPr lang="en-US" b="1" dirty="0" smtClean="0">
                <a:solidFill>
                  <a:srgbClr val="FFC000"/>
                </a:solidFill>
              </a:rPr>
              <a:t>Know the difference between diverticulitis and diverticulosis</a:t>
            </a:r>
            <a:endParaRPr lang="en-US" b="1" dirty="0">
              <a:solidFill>
                <a:srgbClr val="FFC0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28</a:t>
            </a:fld>
            <a:endParaRPr lang="en-GB" sz="800" dirty="0"/>
          </a:p>
          <a:p>
            <a:pPr>
              <a:defRPr/>
            </a:pPr>
            <a:endParaRPr lang="en-GB" sz="800" dirty="0"/>
          </a:p>
        </p:txBody>
      </p:sp>
    </p:spTree>
    <p:extLst>
      <p:ext uri="{BB962C8B-B14F-4D97-AF65-F5344CB8AC3E}">
        <p14:creationId xmlns:p14="http://schemas.microsoft.com/office/powerpoint/2010/main" val="24500094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Foodborne </a:t>
            </a:r>
            <a:r>
              <a:rPr lang="en-US" dirty="0" smtClean="0"/>
              <a:t>Illnesses</a:t>
            </a:r>
            <a:br>
              <a:rPr lang="en-US" dirty="0" smtClean="0"/>
            </a:br>
            <a:r>
              <a:rPr lang="en-US" sz="2000" dirty="0" smtClean="0">
                <a:solidFill>
                  <a:srgbClr val="0070C0"/>
                </a:solidFill>
              </a:rPr>
              <a:t>Reasons why restaurant eating is not recommended, due to unknown food preparation and handling.</a:t>
            </a:r>
            <a:endParaRPr lang="en-US" dirty="0">
              <a:solidFill>
                <a:srgbClr val="0070C0"/>
              </a:solidFill>
            </a:endParaRPr>
          </a:p>
        </p:txBody>
      </p:sp>
      <p:sp>
        <p:nvSpPr>
          <p:cNvPr id="3" name="Content Placeholder 2"/>
          <p:cNvSpPr>
            <a:spLocks noGrp="1"/>
          </p:cNvSpPr>
          <p:nvPr>
            <p:ph idx="1"/>
          </p:nvPr>
        </p:nvSpPr>
        <p:spPr/>
        <p:txBody>
          <a:bodyPr>
            <a:normAutofit/>
          </a:bodyPr>
          <a:lstStyle/>
          <a:p>
            <a:pPr lvl="0"/>
            <a:r>
              <a:rPr lang="en-US" dirty="0"/>
              <a:t>Most people recover without treatments, although complications can occur</a:t>
            </a:r>
          </a:p>
          <a:p>
            <a:pPr lvl="0"/>
            <a:r>
              <a:rPr lang="en-US" dirty="0"/>
              <a:t>Types:</a:t>
            </a:r>
          </a:p>
          <a:p>
            <a:pPr lvl="1"/>
            <a:r>
              <a:rPr lang="en-US" b="1" i="1" dirty="0">
                <a:solidFill>
                  <a:srgbClr val="FFFF00"/>
                </a:solidFill>
              </a:rPr>
              <a:t>Salmonella</a:t>
            </a:r>
          </a:p>
          <a:p>
            <a:pPr lvl="1"/>
            <a:r>
              <a:rPr lang="en-US" i="1" dirty="0"/>
              <a:t>Shigella</a:t>
            </a:r>
          </a:p>
          <a:p>
            <a:pPr lvl="1"/>
            <a:r>
              <a:rPr lang="en-US" b="1" i="1" dirty="0">
                <a:solidFill>
                  <a:srgbClr val="FFFF00"/>
                </a:solidFill>
              </a:rPr>
              <a:t>Escherichia coli (E. coli</a:t>
            </a:r>
            <a:r>
              <a:rPr lang="en-US" b="1" i="1" dirty="0" smtClean="0">
                <a:solidFill>
                  <a:srgbClr val="FFFF00"/>
                </a:solidFill>
              </a:rPr>
              <a:t>)        (</a:t>
            </a:r>
            <a:r>
              <a:rPr lang="en-US" b="1" i="1" dirty="0" smtClean="0">
                <a:solidFill>
                  <a:srgbClr val="FF0000"/>
                </a:solidFill>
              </a:rPr>
              <a:t>found in GI tract as a natural bacteria how does it get in your food?)</a:t>
            </a:r>
            <a:endParaRPr lang="en-US" b="1" i="1" dirty="0">
              <a:solidFill>
                <a:srgbClr val="FF0000"/>
              </a:solidFill>
            </a:endParaRPr>
          </a:p>
          <a:p>
            <a:pPr lvl="1"/>
            <a:r>
              <a:rPr lang="en-US" i="1" dirty="0"/>
              <a:t>Listeria monocytogenes</a:t>
            </a:r>
          </a:p>
          <a:p>
            <a:pPr lvl="1"/>
            <a:r>
              <a:rPr lang="en-US" b="1" i="1" dirty="0">
                <a:solidFill>
                  <a:srgbClr val="FFFF00"/>
                </a:solidFill>
              </a:rPr>
              <a:t>Clostridium </a:t>
            </a:r>
            <a:r>
              <a:rPr lang="en-US" b="1" i="1" dirty="0" smtClean="0">
                <a:solidFill>
                  <a:srgbClr val="FFFF00"/>
                </a:solidFill>
              </a:rPr>
              <a:t>botulinum       </a:t>
            </a:r>
            <a:r>
              <a:rPr lang="en-US" b="1" i="1" dirty="0" smtClean="0">
                <a:solidFill>
                  <a:srgbClr val="FF0000"/>
                </a:solidFill>
              </a:rPr>
              <a:t>Botulism</a:t>
            </a:r>
            <a:endParaRPr lang="en-US" b="1" i="1" dirty="0">
              <a:solidFill>
                <a:srgbClr val="FF0000"/>
              </a:solidFill>
            </a:endParaRPr>
          </a:p>
          <a:p>
            <a:pPr lvl="1"/>
            <a:r>
              <a:rPr lang="en-US" b="1" dirty="0" smtClean="0">
                <a:solidFill>
                  <a:srgbClr val="FFFF00"/>
                </a:solidFill>
              </a:rPr>
              <a:t>Norovirus                </a:t>
            </a:r>
            <a:r>
              <a:rPr lang="en-US" b="1" dirty="0" smtClean="0">
                <a:solidFill>
                  <a:srgbClr val="FF0000"/>
                </a:solidFill>
              </a:rPr>
              <a:t>lots of cases currently in our community</a:t>
            </a:r>
            <a:endParaRPr lang="en-US" b="1" dirty="0">
              <a:solidFill>
                <a:srgbClr val="FF0000"/>
              </a:solidFill>
            </a:endParaRPr>
          </a:p>
          <a:p>
            <a:pPr lvl="1"/>
            <a:r>
              <a:rPr lang="en-US" b="1" dirty="0">
                <a:solidFill>
                  <a:srgbClr val="FFFF00"/>
                </a:solidFill>
              </a:rPr>
              <a:t>Hepatitis A</a:t>
            </a:r>
          </a:p>
          <a:p>
            <a:pPr lvl="1"/>
            <a:r>
              <a:rPr lang="en-US" i="1" dirty="0" err="1"/>
              <a:t>Trichinella</a:t>
            </a:r>
            <a:r>
              <a:rPr lang="en-US" i="1" dirty="0"/>
              <a:t> </a:t>
            </a:r>
            <a:r>
              <a:rPr lang="en-US" i="1" dirty="0" smtClean="0"/>
              <a:t>spiralis</a:t>
            </a:r>
          </a:p>
          <a:p>
            <a:pPr lvl="1"/>
            <a:r>
              <a:rPr lang="en-US" b="1" i="1" dirty="0" smtClean="0">
                <a:solidFill>
                  <a:srgbClr val="FFFF00"/>
                </a:solidFill>
              </a:rPr>
              <a:t>Know some of these types</a:t>
            </a:r>
            <a:endParaRPr lang="en-US" b="1" i="1" dirty="0">
              <a:solidFill>
                <a:srgbClr val="FFFF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29</a:t>
            </a:fld>
            <a:endParaRPr lang="en-GB" sz="800" dirty="0"/>
          </a:p>
          <a:p>
            <a:pPr>
              <a:defRPr/>
            </a:pPr>
            <a:endParaRPr lang="en-GB" sz="800" dirty="0"/>
          </a:p>
        </p:txBody>
      </p:sp>
    </p:spTree>
    <p:extLst>
      <p:ext uri="{BB962C8B-B14F-4D97-AF65-F5344CB8AC3E}">
        <p14:creationId xmlns:p14="http://schemas.microsoft.com/office/powerpoint/2010/main" val="39971039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3</a:t>
            </a:fld>
            <a:endParaRPr lang="en-GB" sz="800" dirty="0"/>
          </a:p>
          <a:p>
            <a:pPr>
              <a:defRPr/>
            </a:pPr>
            <a:endParaRPr lang="en-GB" sz="800" dirty="0"/>
          </a:p>
        </p:txBody>
      </p:sp>
      <p:sp>
        <p:nvSpPr>
          <p:cNvPr id="1963015" name="Rectangle 7"/>
          <p:cNvSpPr>
            <a:spLocks noGrp="1" noChangeArrowheads="1"/>
          </p:cNvSpPr>
          <p:nvPr>
            <p:ph type="body" idx="4294967295"/>
          </p:nvPr>
        </p:nvSpPr>
        <p:spPr>
          <a:xfrm>
            <a:off x="609600" y="2220913"/>
            <a:ext cx="8534400" cy="4121150"/>
          </a:xfrm>
        </p:spPr>
        <p:txBody>
          <a:bodyPr>
            <a:noAutofit/>
          </a:bodyPr>
          <a:lstStyle/>
          <a:p>
            <a:pPr>
              <a:buFont typeface="+mj-lt"/>
              <a:buAutoNum type="arabicPeriod" startAt="3"/>
            </a:pPr>
            <a:r>
              <a:rPr lang="en-US" dirty="0"/>
              <a:t>Identify common signs, symptoms, and etiologies of gastrointestinal disorders and discuss disorders of the mouth, esophagus, and stomach.</a:t>
            </a:r>
          </a:p>
          <a:p>
            <a:pPr>
              <a:buFont typeface="+mj-lt"/>
              <a:buAutoNum type="arabicPeriod" startAt="3"/>
            </a:pPr>
            <a:r>
              <a:rPr lang="en-US" dirty="0"/>
              <a:t>Discuss disorders of the intestines.</a:t>
            </a:r>
          </a:p>
          <a:p>
            <a:pPr>
              <a:buFont typeface="+mj-lt"/>
              <a:buAutoNum type="arabicPeriod" startAt="3"/>
            </a:pPr>
            <a:r>
              <a:rPr lang="en-US" dirty="0"/>
              <a:t>Discuss disorders of the accessory organs and explain how </a:t>
            </a:r>
            <a:r>
              <a:rPr lang="en-US" b="1" dirty="0">
                <a:solidFill>
                  <a:srgbClr val="FFC000"/>
                </a:solidFill>
              </a:rPr>
              <a:t>hepatitis</a:t>
            </a:r>
            <a:r>
              <a:rPr lang="en-US" dirty="0"/>
              <a:t> A, B, C, D, and E are transmitted.</a:t>
            </a:r>
          </a:p>
        </p:txBody>
      </p:sp>
      <p:sp>
        <p:nvSpPr>
          <p:cNvPr id="5" name="Rectangle 6"/>
          <p:cNvSpPr txBox="1">
            <a:spLocks noChangeArrowheads="1"/>
          </p:cNvSpPr>
          <p:nvPr/>
        </p:nvSpPr>
        <p:spPr bwMode="auto">
          <a:xfrm>
            <a:off x="0" y="542838"/>
            <a:ext cx="9144000" cy="1211575"/>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r>
              <a:rPr lang="en-US" sz="3400" kern="0" dirty="0" smtClean="0"/>
              <a:t>Physiology and Anatomy and Disorders of the Gastrointestinal System </a:t>
            </a:r>
            <a:br>
              <a:rPr lang="en-US" sz="3400" kern="0" dirty="0" smtClean="0"/>
            </a:br>
            <a:r>
              <a:rPr lang="en-US" sz="1600" kern="0" dirty="0" smtClean="0"/>
              <a:t>(</a:t>
            </a:r>
            <a:endParaRPr lang="en-US" sz="1600" kern="0" dirty="0"/>
          </a:p>
        </p:txBody>
      </p:sp>
    </p:spTree>
    <p:extLst>
      <p:ext uri="{BB962C8B-B14F-4D97-AF65-F5344CB8AC3E}">
        <p14:creationId xmlns:p14="http://schemas.microsoft.com/office/powerpoint/2010/main" val="13214340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b="1" dirty="0" smtClean="0">
                <a:solidFill>
                  <a:srgbClr val="00B0F0"/>
                </a:solidFill>
              </a:rPr>
              <a:t>Seeds and indigestible kernels like corn, collect into these small pouches causing inflammation. Patients should avoid foods that will irritate and cause a flare in symptoms.</a:t>
            </a:r>
            <a:endParaRPr lang="en-US" sz="2000" b="1" dirty="0">
              <a:solidFill>
                <a:srgbClr val="00B0F0"/>
              </a:solidFill>
            </a:endParaRPr>
          </a:p>
        </p:txBody>
      </p:sp>
      <p:sp>
        <p:nvSpPr>
          <p:cNvPr id="3" name="Slide Number Placeholder 2"/>
          <p:cNvSpPr>
            <a:spLocks noGrp="1"/>
          </p:cNvSpPr>
          <p:nvPr>
            <p:ph type="sldNum" sz="quarter" idx="12"/>
          </p:nvPr>
        </p:nvSpPr>
        <p:spPr/>
        <p:txBody>
          <a:bodyPr/>
          <a:lstStyle/>
          <a:p>
            <a:pPr>
              <a:defRPr/>
            </a:pPr>
            <a:r>
              <a:rPr lang="en-GB" smtClean="0"/>
              <a:t> </a:t>
            </a:r>
            <a:fld id="{71EFB42C-6A15-4A9A-871B-37380EDB6A26}" type="slidenum">
              <a:rPr lang="en-GB" sz="800" smtClean="0"/>
              <a:pPr>
                <a:defRPr/>
              </a:pPr>
              <a:t>30</a:t>
            </a:fld>
            <a:endParaRPr lang="en-GB" sz="800" smtClean="0"/>
          </a:p>
          <a:p>
            <a:pPr>
              <a:defRPr/>
            </a:pPr>
            <a:endParaRPr lang="en-GB" sz="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4450" y="2371724"/>
            <a:ext cx="6257925" cy="3757614"/>
          </a:xfrm>
          <a:prstGeom prst="rect">
            <a:avLst/>
          </a:prstGeom>
        </p:spPr>
      </p:pic>
    </p:spTree>
    <p:extLst>
      <p:ext uri="{BB962C8B-B14F-4D97-AF65-F5344CB8AC3E}">
        <p14:creationId xmlns:p14="http://schemas.microsoft.com/office/powerpoint/2010/main" val="42911186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Hemorrhoids</a:t>
            </a:r>
          </a:p>
        </p:txBody>
      </p:sp>
      <p:sp>
        <p:nvSpPr>
          <p:cNvPr id="3" name="Content Placeholder 2"/>
          <p:cNvSpPr>
            <a:spLocks noGrp="1"/>
          </p:cNvSpPr>
          <p:nvPr>
            <p:ph idx="1"/>
          </p:nvPr>
        </p:nvSpPr>
        <p:spPr/>
        <p:txBody>
          <a:bodyPr/>
          <a:lstStyle/>
          <a:p>
            <a:pPr lvl="0"/>
            <a:r>
              <a:rPr lang="en-US" dirty="0"/>
              <a:t>Swollen and inflamed veins</a:t>
            </a:r>
          </a:p>
          <a:p>
            <a:pPr lvl="0"/>
            <a:r>
              <a:rPr lang="en-US" b="1" dirty="0">
                <a:solidFill>
                  <a:srgbClr val="FFC000"/>
                </a:solidFill>
              </a:rPr>
              <a:t>External: </a:t>
            </a:r>
            <a:r>
              <a:rPr lang="en-US" dirty="0"/>
              <a:t>Located around anus</a:t>
            </a:r>
          </a:p>
          <a:p>
            <a:pPr lvl="0"/>
            <a:r>
              <a:rPr lang="en-US" b="1" dirty="0">
                <a:solidFill>
                  <a:srgbClr val="FFC000"/>
                </a:solidFill>
              </a:rPr>
              <a:t>Internal: </a:t>
            </a:r>
            <a:r>
              <a:rPr lang="en-US" dirty="0"/>
              <a:t>Affect lining of anus and lower rectum</a:t>
            </a:r>
          </a:p>
          <a:p>
            <a:pPr lvl="0"/>
            <a:r>
              <a:rPr lang="en-US" dirty="0"/>
              <a:t>Can be caused by straining during a bowel movement and by pregnancy, aging, chronic constipation, and diarrhea</a:t>
            </a:r>
          </a:p>
          <a:p>
            <a:pPr lvl="0"/>
            <a:r>
              <a:rPr lang="en-US" dirty="0"/>
              <a:t>Home treatment includes high-fiber diet, topical treatments, sitz baths, cold packs, oral analgesics, and keep the area clean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31</a:t>
            </a:fld>
            <a:endParaRPr lang="en-GB" sz="800" dirty="0"/>
          </a:p>
          <a:p>
            <a:pPr>
              <a:defRPr/>
            </a:pPr>
            <a:endParaRPr lang="en-GB" sz="800" dirty="0"/>
          </a:p>
        </p:txBody>
      </p:sp>
    </p:spTree>
    <p:extLst>
      <p:ext uri="{BB962C8B-B14F-4D97-AF65-F5344CB8AC3E}">
        <p14:creationId xmlns:p14="http://schemas.microsoft.com/office/powerpoint/2010/main" val="29846175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Hernia</a:t>
            </a:r>
          </a:p>
        </p:txBody>
      </p:sp>
      <p:sp>
        <p:nvSpPr>
          <p:cNvPr id="3" name="Content Placeholder 2"/>
          <p:cNvSpPr>
            <a:spLocks noGrp="1"/>
          </p:cNvSpPr>
          <p:nvPr>
            <p:ph idx="1"/>
          </p:nvPr>
        </p:nvSpPr>
        <p:spPr/>
        <p:txBody>
          <a:bodyPr/>
          <a:lstStyle/>
          <a:p>
            <a:pPr lvl="0"/>
            <a:r>
              <a:rPr lang="en-US" dirty="0"/>
              <a:t>Common disorder that occurs when part of an internal organ bulges through weak area in muscles</a:t>
            </a:r>
          </a:p>
          <a:p>
            <a:pPr lvl="0"/>
            <a:r>
              <a:rPr lang="en-US" b="1" dirty="0">
                <a:solidFill>
                  <a:srgbClr val="FFC000"/>
                </a:solidFill>
              </a:rPr>
              <a:t>Types:</a:t>
            </a:r>
          </a:p>
          <a:p>
            <a:pPr lvl="1"/>
            <a:r>
              <a:rPr lang="en-US" dirty="0"/>
              <a:t>Hiatal: When section of upper stomach pushes through an opening of diaphragm into chest</a:t>
            </a:r>
          </a:p>
          <a:p>
            <a:pPr lvl="1"/>
            <a:r>
              <a:rPr lang="en-US" dirty="0"/>
              <a:t>Femoral: Bulge below groin, in upper thigh</a:t>
            </a:r>
          </a:p>
          <a:p>
            <a:pPr lvl="1"/>
            <a:r>
              <a:rPr lang="en-US" dirty="0"/>
              <a:t>Inguinal: Bulge forms in groin; may extend into scrotum</a:t>
            </a:r>
          </a:p>
          <a:p>
            <a:pPr lvl="1"/>
            <a:r>
              <a:rPr lang="en-US" dirty="0"/>
              <a:t>Umbilical: Muscle around umbilicus does not close at birth and bulge forms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32</a:t>
            </a:fld>
            <a:endParaRPr lang="en-GB" sz="800" dirty="0"/>
          </a:p>
          <a:p>
            <a:pPr>
              <a:defRPr/>
            </a:pPr>
            <a:endParaRPr lang="en-GB" sz="800" dirty="0"/>
          </a:p>
        </p:txBody>
      </p:sp>
    </p:spTree>
    <p:extLst>
      <p:ext uri="{BB962C8B-B14F-4D97-AF65-F5344CB8AC3E}">
        <p14:creationId xmlns:p14="http://schemas.microsoft.com/office/powerpoint/2010/main" val="31368650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solidFill>
                  <a:srgbClr val="00B0F0"/>
                </a:solidFill>
              </a:rPr>
              <a:t>There are many types of hernias, most of these occur when the wall weakens and allows a protrusion to come through. In the case below once the bowel protrudes out through that wall it must be “reduced,” that is, pushed back through the wall, otherwise it could become “incarcerated or strangulated” requiring surgery to fix the weakened area before the bowel “dies”</a:t>
            </a:r>
            <a:endParaRPr lang="en-US" sz="2400" dirty="0">
              <a:solidFill>
                <a:srgbClr val="00B0F0"/>
              </a:solidFill>
            </a:endParaRPr>
          </a:p>
        </p:txBody>
      </p:sp>
      <p:sp>
        <p:nvSpPr>
          <p:cNvPr id="3" name="Slide Number Placeholder 2"/>
          <p:cNvSpPr>
            <a:spLocks noGrp="1"/>
          </p:cNvSpPr>
          <p:nvPr>
            <p:ph type="sldNum" sz="quarter" idx="12"/>
          </p:nvPr>
        </p:nvSpPr>
        <p:spPr/>
        <p:txBody>
          <a:bodyPr/>
          <a:lstStyle/>
          <a:p>
            <a:pPr>
              <a:defRPr/>
            </a:pPr>
            <a:r>
              <a:rPr lang="en-GB" smtClean="0"/>
              <a:t> </a:t>
            </a:r>
            <a:fld id="{71EFB42C-6A15-4A9A-871B-37380EDB6A26}" type="slidenum">
              <a:rPr lang="en-GB" sz="800" smtClean="0"/>
              <a:pPr>
                <a:defRPr/>
              </a:pPr>
              <a:t>33</a:t>
            </a:fld>
            <a:endParaRPr lang="en-GB" sz="800" smtClean="0"/>
          </a:p>
          <a:p>
            <a:pPr>
              <a:defRPr/>
            </a:pPr>
            <a:endParaRPr lang="en-GB" sz="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5825" y="2557462"/>
            <a:ext cx="6499225" cy="3913242"/>
          </a:xfrm>
          <a:prstGeom prst="rect">
            <a:avLst/>
          </a:prstGeom>
        </p:spPr>
      </p:pic>
    </p:spTree>
    <p:extLst>
      <p:ext uri="{BB962C8B-B14F-4D97-AF65-F5344CB8AC3E}">
        <p14:creationId xmlns:p14="http://schemas.microsoft.com/office/powerpoint/2010/main" val="1430042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Inflammatory Bowel Disease (IBD)</a:t>
            </a:r>
          </a:p>
        </p:txBody>
      </p:sp>
      <p:sp>
        <p:nvSpPr>
          <p:cNvPr id="3" name="Content Placeholder 2"/>
          <p:cNvSpPr>
            <a:spLocks noGrp="1"/>
          </p:cNvSpPr>
          <p:nvPr>
            <p:ph idx="1"/>
          </p:nvPr>
        </p:nvSpPr>
        <p:spPr>
          <a:xfrm>
            <a:off x="500063" y="2084832"/>
            <a:ext cx="8229600" cy="4454525"/>
          </a:xfrm>
        </p:spPr>
        <p:txBody>
          <a:bodyPr>
            <a:normAutofit fontScale="77500" lnSpcReduction="20000"/>
          </a:bodyPr>
          <a:lstStyle/>
          <a:p>
            <a:pPr lvl="0">
              <a:lnSpc>
                <a:spcPct val="110000"/>
              </a:lnSpc>
            </a:pPr>
            <a:r>
              <a:rPr lang="en-US" sz="3000" dirty="0"/>
              <a:t>Two chronic conditions that cause inflammation of the digestive tract:</a:t>
            </a:r>
          </a:p>
          <a:p>
            <a:pPr lvl="1">
              <a:lnSpc>
                <a:spcPct val="110000"/>
              </a:lnSpc>
            </a:pPr>
            <a:r>
              <a:rPr lang="en-US" sz="2600" b="1" dirty="0">
                <a:solidFill>
                  <a:srgbClr val="FFFF00"/>
                </a:solidFill>
              </a:rPr>
              <a:t>Ulcerative colitis</a:t>
            </a:r>
          </a:p>
          <a:p>
            <a:pPr lvl="1">
              <a:lnSpc>
                <a:spcPct val="110000"/>
              </a:lnSpc>
            </a:pPr>
            <a:r>
              <a:rPr lang="en-US" sz="2600" b="1" dirty="0">
                <a:solidFill>
                  <a:srgbClr val="FFFF00"/>
                </a:solidFill>
              </a:rPr>
              <a:t>Crohn’s disease</a:t>
            </a:r>
          </a:p>
          <a:p>
            <a:pPr>
              <a:lnSpc>
                <a:spcPct val="110000"/>
              </a:lnSpc>
            </a:pPr>
            <a:r>
              <a:rPr lang="en-US" sz="3000" dirty="0"/>
              <a:t>Signs and symptoms include persistent diarrhea, abdominal pain, blood in stool, weight loss, and fatigue</a:t>
            </a:r>
          </a:p>
          <a:p>
            <a:pPr>
              <a:lnSpc>
                <a:spcPct val="110000"/>
              </a:lnSpc>
            </a:pPr>
            <a:r>
              <a:rPr lang="en-US" sz="3000" dirty="0"/>
              <a:t>Common surgical procedures:</a:t>
            </a:r>
          </a:p>
          <a:p>
            <a:pPr lvl="1">
              <a:lnSpc>
                <a:spcPct val="110000"/>
              </a:lnSpc>
            </a:pPr>
            <a:r>
              <a:rPr lang="en-US" sz="2600" dirty="0"/>
              <a:t>Colectomy</a:t>
            </a:r>
          </a:p>
          <a:p>
            <a:pPr lvl="1">
              <a:lnSpc>
                <a:spcPct val="110000"/>
              </a:lnSpc>
            </a:pPr>
            <a:r>
              <a:rPr lang="en-US" sz="2600" dirty="0"/>
              <a:t>Proctocolectomy</a:t>
            </a:r>
          </a:p>
          <a:p>
            <a:pPr lvl="1">
              <a:lnSpc>
                <a:spcPct val="110000"/>
              </a:lnSpc>
            </a:pPr>
            <a:r>
              <a:rPr lang="en-US" sz="2600" dirty="0"/>
              <a:t>Proctocolectomy with ileal pouch-anal anastomosis</a:t>
            </a:r>
          </a:p>
          <a:p>
            <a:pPr lvl="1">
              <a:lnSpc>
                <a:spcPct val="110000"/>
              </a:lnSpc>
            </a:pPr>
            <a:r>
              <a:rPr lang="en-US" sz="2600" dirty="0"/>
              <a:t>Ileostomy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34</a:t>
            </a:fld>
            <a:endParaRPr lang="en-GB" sz="800" dirty="0"/>
          </a:p>
          <a:p>
            <a:pPr>
              <a:defRPr/>
            </a:pPr>
            <a:endParaRPr lang="en-GB" sz="800" dirty="0"/>
          </a:p>
        </p:txBody>
      </p:sp>
    </p:spTree>
    <p:extLst>
      <p:ext uri="{BB962C8B-B14F-4D97-AF65-F5344CB8AC3E}">
        <p14:creationId xmlns:p14="http://schemas.microsoft.com/office/powerpoint/2010/main" val="776620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Intestinal Obstructions</a:t>
            </a:r>
          </a:p>
        </p:txBody>
      </p:sp>
      <p:sp>
        <p:nvSpPr>
          <p:cNvPr id="3" name="Content Placeholder 2"/>
          <p:cNvSpPr>
            <a:spLocks noGrp="1"/>
          </p:cNvSpPr>
          <p:nvPr>
            <p:ph idx="1"/>
          </p:nvPr>
        </p:nvSpPr>
        <p:spPr/>
        <p:txBody>
          <a:bodyPr/>
          <a:lstStyle/>
          <a:p>
            <a:pPr lvl="0"/>
            <a:r>
              <a:rPr lang="en-US" dirty="0"/>
              <a:t>Also called </a:t>
            </a:r>
            <a:r>
              <a:rPr lang="en-US" b="1" i="1" dirty="0">
                <a:solidFill>
                  <a:srgbClr val="FFFF00"/>
                </a:solidFill>
              </a:rPr>
              <a:t>bowel obstructions</a:t>
            </a:r>
          </a:p>
          <a:p>
            <a:pPr lvl="0"/>
            <a:r>
              <a:rPr lang="en-US" dirty="0"/>
              <a:t>Signs and symptoms include severe abdominal pain, cramping, bloating, nausea, vomiting, swelling of abdomen, loud bowel sounds, inability to pass gas, and constipation</a:t>
            </a:r>
          </a:p>
          <a:p>
            <a:pPr lvl="0"/>
            <a:r>
              <a:rPr lang="en-US" dirty="0"/>
              <a:t>Tests to diagnose intestinal obstruction can include abdominal CT scan, abdominal x-ray, barium enema, and an upper GI tract and small bowel series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35</a:t>
            </a:fld>
            <a:endParaRPr lang="en-GB" sz="800" dirty="0"/>
          </a:p>
          <a:p>
            <a:pPr>
              <a:defRPr/>
            </a:pPr>
            <a:endParaRPr lang="en-GB" sz="800" dirty="0"/>
          </a:p>
        </p:txBody>
      </p:sp>
    </p:spTree>
    <p:extLst>
      <p:ext uri="{BB962C8B-B14F-4D97-AF65-F5344CB8AC3E}">
        <p14:creationId xmlns:p14="http://schemas.microsoft.com/office/powerpoint/2010/main" val="37112942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Irritable Bowel Syndrome (IBS)</a:t>
            </a:r>
          </a:p>
        </p:txBody>
      </p:sp>
      <p:sp>
        <p:nvSpPr>
          <p:cNvPr id="3" name="Content Placeholder 2"/>
          <p:cNvSpPr>
            <a:spLocks noGrp="1"/>
          </p:cNvSpPr>
          <p:nvPr>
            <p:ph idx="1"/>
          </p:nvPr>
        </p:nvSpPr>
        <p:spPr/>
        <p:txBody>
          <a:bodyPr/>
          <a:lstStyle/>
          <a:p>
            <a:pPr lvl="0"/>
            <a:r>
              <a:rPr lang="en-US" dirty="0"/>
              <a:t>Disorder of large intestine</a:t>
            </a:r>
          </a:p>
          <a:p>
            <a:pPr lvl="0"/>
            <a:r>
              <a:rPr lang="en-US" dirty="0"/>
              <a:t>No known cause</a:t>
            </a:r>
          </a:p>
          <a:p>
            <a:pPr lvl="0"/>
            <a:r>
              <a:rPr lang="en-US" dirty="0"/>
              <a:t>Signs and symptoms include abdominal cramping, bloating, constipation, and diarrhea</a:t>
            </a:r>
          </a:p>
          <a:p>
            <a:pPr lvl="0"/>
            <a:r>
              <a:rPr lang="en-US" dirty="0"/>
              <a:t>No specific test</a:t>
            </a:r>
          </a:p>
          <a:p>
            <a:pPr lvl="0"/>
            <a:r>
              <a:rPr lang="en-US" dirty="0"/>
              <a:t>Treatment includes dietary changes, stress management, medications, and probiotics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36</a:t>
            </a:fld>
            <a:endParaRPr lang="en-GB" sz="800" dirty="0"/>
          </a:p>
          <a:p>
            <a:pPr>
              <a:defRPr/>
            </a:pPr>
            <a:endParaRPr lang="en-GB" sz="800" dirty="0"/>
          </a:p>
        </p:txBody>
      </p:sp>
    </p:spTree>
    <p:extLst>
      <p:ext uri="{BB962C8B-B14F-4D97-AF65-F5344CB8AC3E}">
        <p14:creationId xmlns:p14="http://schemas.microsoft.com/office/powerpoint/2010/main" val="2953717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Disorders of the Intestine</a:t>
            </a:r>
          </a:p>
        </p:txBody>
      </p:sp>
      <p:sp>
        <p:nvSpPr>
          <p:cNvPr id="3" name="Content Placeholder 2"/>
          <p:cNvSpPr>
            <a:spLocks noGrp="1"/>
          </p:cNvSpPr>
          <p:nvPr>
            <p:ph idx="1"/>
          </p:nvPr>
        </p:nvSpPr>
        <p:spPr/>
        <p:txBody>
          <a:bodyPr/>
          <a:lstStyle/>
          <a:p>
            <a:pPr lvl="0"/>
            <a:r>
              <a:rPr lang="en-US" b="1" dirty="0">
                <a:solidFill>
                  <a:srgbClr val="FFFF00"/>
                </a:solidFill>
              </a:rPr>
              <a:t>Bowel incontinence</a:t>
            </a:r>
          </a:p>
          <a:p>
            <a:pPr lvl="0"/>
            <a:r>
              <a:rPr lang="en-US" b="1" dirty="0">
                <a:solidFill>
                  <a:srgbClr val="FFFF00"/>
                </a:solidFill>
              </a:rPr>
              <a:t>Gastroenteritis</a:t>
            </a:r>
          </a:p>
          <a:p>
            <a:pPr lvl="0"/>
            <a:r>
              <a:rPr lang="en-US" b="1" dirty="0">
                <a:solidFill>
                  <a:srgbClr val="FFFF00"/>
                </a:solidFill>
              </a:rPr>
              <a:t>Hirschsprung’s disease</a:t>
            </a:r>
          </a:p>
          <a:p>
            <a:pPr lvl="0"/>
            <a:r>
              <a:rPr lang="en-US" b="1" dirty="0">
                <a:solidFill>
                  <a:srgbClr val="FFFF00"/>
                </a:solidFill>
              </a:rPr>
              <a:t>Intestinal ischemia and infarction</a:t>
            </a:r>
          </a:p>
          <a:p>
            <a:pPr lvl="0"/>
            <a:r>
              <a:rPr lang="en-US" b="1" dirty="0">
                <a:solidFill>
                  <a:srgbClr val="FFFF00"/>
                </a:solidFill>
              </a:rPr>
              <a:t>Intestinal volvulus</a:t>
            </a:r>
          </a:p>
          <a:p>
            <a:pPr lvl="0"/>
            <a:r>
              <a:rPr lang="en-US" dirty="0"/>
              <a:t>Intussusception</a:t>
            </a:r>
          </a:p>
          <a:p>
            <a:pPr lvl="0"/>
            <a:r>
              <a:rPr lang="en-US" dirty="0"/>
              <a:t>Small intestinal bacterial overgrowth (SIBO)</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37</a:t>
            </a:fld>
            <a:endParaRPr lang="en-GB" sz="800" dirty="0"/>
          </a:p>
          <a:p>
            <a:pPr>
              <a:defRPr/>
            </a:pPr>
            <a:endParaRPr lang="en-GB" sz="800" dirty="0"/>
          </a:p>
        </p:txBody>
      </p:sp>
    </p:spTree>
    <p:extLst>
      <p:ext uri="{BB962C8B-B14F-4D97-AF65-F5344CB8AC3E}">
        <p14:creationId xmlns:p14="http://schemas.microsoft.com/office/powerpoint/2010/main" val="37046194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Cholelithiasis (Gallstones)</a:t>
            </a:r>
          </a:p>
        </p:txBody>
      </p:sp>
      <p:sp>
        <p:nvSpPr>
          <p:cNvPr id="3" name="Content Placeholder 2"/>
          <p:cNvSpPr>
            <a:spLocks noGrp="1"/>
          </p:cNvSpPr>
          <p:nvPr>
            <p:ph idx="1"/>
          </p:nvPr>
        </p:nvSpPr>
        <p:spPr/>
        <p:txBody>
          <a:bodyPr>
            <a:normAutofit/>
          </a:bodyPr>
          <a:lstStyle/>
          <a:p>
            <a:pPr lvl="0">
              <a:lnSpc>
                <a:spcPct val="110000"/>
              </a:lnSpc>
            </a:pPr>
            <a:r>
              <a:rPr lang="en-US" dirty="0"/>
              <a:t>Occur when substances in bile harden and form </a:t>
            </a:r>
            <a:r>
              <a:rPr lang="en-US" b="1" dirty="0">
                <a:solidFill>
                  <a:srgbClr val="FFFF00"/>
                </a:solidFill>
              </a:rPr>
              <a:t>stones</a:t>
            </a:r>
          </a:p>
          <a:p>
            <a:pPr lvl="0">
              <a:lnSpc>
                <a:spcPct val="110000"/>
              </a:lnSpc>
            </a:pPr>
            <a:r>
              <a:rPr lang="en-US" dirty="0"/>
              <a:t>Signs and symptoms may include pain in upper back, right shoulder, upper right abdomen, or below the sternum; nausea and vomiting</a:t>
            </a:r>
          </a:p>
          <a:p>
            <a:pPr lvl="0">
              <a:lnSpc>
                <a:spcPct val="110000"/>
              </a:lnSpc>
            </a:pPr>
            <a:r>
              <a:rPr lang="en-US" dirty="0"/>
              <a:t>After physical exam, hepatobiliary iminodiacetic acid </a:t>
            </a:r>
            <a:r>
              <a:rPr lang="en-US" b="1" dirty="0">
                <a:solidFill>
                  <a:srgbClr val="FFFF00"/>
                </a:solidFill>
              </a:rPr>
              <a:t>(HIDA) </a:t>
            </a:r>
            <a:r>
              <a:rPr lang="en-US" dirty="0"/>
              <a:t>scan, MRI, or endoscopic retrograde cholangiopancreatography </a:t>
            </a:r>
            <a:r>
              <a:rPr lang="en-US" b="1" dirty="0">
                <a:solidFill>
                  <a:srgbClr val="FFFF00"/>
                </a:solidFill>
              </a:rPr>
              <a:t>(ERCP) </a:t>
            </a:r>
            <a:r>
              <a:rPr lang="en-US" dirty="0"/>
              <a:t>may be done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38</a:t>
            </a:fld>
            <a:endParaRPr lang="en-GB" sz="800" dirty="0"/>
          </a:p>
          <a:p>
            <a:pPr>
              <a:defRPr/>
            </a:pPr>
            <a:endParaRPr lang="en-GB" sz="800" dirty="0"/>
          </a:p>
        </p:txBody>
      </p:sp>
    </p:spTree>
    <p:extLst>
      <p:ext uri="{BB962C8B-B14F-4D97-AF65-F5344CB8AC3E}">
        <p14:creationId xmlns:p14="http://schemas.microsoft.com/office/powerpoint/2010/main" val="16358688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b="1" dirty="0" smtClean="0">
                <a:solidFill>
                  <a:srgbClr val="00B0F0"/>
                </a:solidFill>
              </a:rPr>
              <a:t>Sometimes there can be as many as hundreds of stones inside the gall bladder or one giant one that takes the shape of the bladder. Most of the time, the surgeon will perform a cholangiogram to be sure there are no stones inside the common bile duct since bile is secreted from the liver and gallbladder into the pancreas and duodenum</a:t>
            </a:r>
            <a:endParaRPr lang="en-US" sz="2400" b="1" dirty="0">
              <a:solidFill>
                <a:srgbClr val="00B0F0"/>
              </a:solidFill>
            </a:endParaRPr>
          </a:p>
        </p:txBody>
      </p:sp>
      <p:sp>
        <p:nvSpPr>
          <p:cNvPr id="3" name="Slide Number Placeholder 2"/>
          <p:cNvSpPr>
            <a:spLocks noGrp="1"/>
          </p:cNvSpPr>
          <p:nvPr>
            <p:ph type="sldNum" sz="quarter" idx="12"/>
          </p:nvPr>
        </p:nvSpPr>
        <p:spPr/>
        <p:txBody>
          <a:bodyPr/>
          <a:lstStyle/>
          <a:p>
            <a:pPr>
              <a:defRPr/>
            </a:pPr>
            <a:r>
              <a:rPr lang="en-GB" smtClean="0"/>
              <a:t> </a:t>
            </a:r>
            <a:fld id="{71EFB42C-6A15-4A9A-871B-37380EDB6A26}" type="slidenum">
              <a:rPr lang="en-GB" sz="800" smtClean="0"/>
              <a:pPr>
                <a:defRPr/>
              </a:pPr>
              <a:t>39</a:t>
            </a:fld>
            <a:endParaRPr lang="en-GB" sz="800" smtClean="0"/>
          </a:p>
          <a:p>
            <a:pPr>
              <a:defRPr/>
            </a:pPr>
            <a:endParaRPr lang="en-GB" sz="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638" y="2828925"/>
            <a:ext cx="3268661" cy="2855100"/>
          </a:xfrm>
          <a:prstGeom prst="rect">
            <a:avLst/>
          </a:prstGeom>
        </p:spPr>
      </p:pic>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6613" y="3463925"/>
            <a:ext cx="2794000" cy="17018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9613" y="2828925"/>
            <a:ext cx="3620314" cy="2855100"/>
          </a:xfrm>
          <a:prstGeom prst="rect">
            <a:avLst/>
          </a:prstGeom>
        </p:spPr>
      </p:pic>
    </p:spTree>
    <p:extLst>
      <p:ext uri="{BB962C8B-B14F-4D97-AF65-F5344CB8AC3E}">
        <p14:creationId xmlns:p14="http://schemas.microsoft.com/office/powerpoint/2010/main" val="42708771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C000"/>
                </a:solidFill>
              </a:rPr>
              <a:t>Anatomy of the </a:t>
            </a:r>
            <a:br>
              <a:rPr lang="en-US" b="1" dirty="0">
                <a:solidFill>
                  <a:srgbClr val="FFC000"/>
                </a:solidFill>
              </a:rPr>
            </a:br>
            <a:r>
              <a:rPr lang="en-US" b="1" dirty="0">
                <a:solidFill>
                  <a:srgbClr val="FFC000"/>
                </a:solidFill>
              </a:rPr>
              <a:t>Gastrointestinal System</a:t>
            </a:r>
          </a:p>
        </p:txBody>
      </p:sp>
      <p:sp>
        <p:nvSpPr>
          <p:cNvPr id="3" name="Content Placeholder 2"/>
          <p:cNvSpPr>
            <a:spLocks noGrp="1"/>
          </p:cNvSpPr>
          <p:nvPr>
            <p:ph idx="1"/>
          </p:nvPr>
        </p:nvSpPr>
        <p:spPr/>
        <p:txBody>
          <a:bodyPr>
            <a:normAutofit/>
          </a:bodyPr>
          <a:lstStyle/>
          <a:p>
            <a:pPr lvl="0"/>
            <a:r>
              <a:rPr lang="en-US" dirty="0"/>
              <a:t>Gastrointestinal tract (digestive tract)</a:t>
            </a:r>
          </a:p>
          <a:p>
            <a:pPr lvl="1"/>
            <a:r>
              <a:rPr lang="en-US" dirty="0"/>
              <a:t>Mouth</a:t>
            </a:r>
          </a:p>
          <a:p>
            <a:pPr lvl="1"/>
            <a:r>
              <a:rPr lang="en-US" dirty="0"/>
              <a:t>Pharynx (throat)</a:t>
            </a:r>
          </a:p>
          <a:p>
            <a:pPr lvl="1"/>
            <a:r>
              <a:rPr lang="en-US" dirty="0"/>
              <a:t>Esophagus</a:t>
            </a:r>
          </a:p>
          <a:p>
            <a:pPr lvl="1"/>
            <a:r>
              <a:rPr lang="en-US" dirty="0"/>
              <a:t>Stomach</a:t>
            </a:r>
          </a:p>
          <a:p>
            <a:pPr lvl="1"/>
            <a:r>
              <a:rPr lang="en-US" dirty="0"/>
              <a:t>Small and large intestines</a:t>
            </a:r>
          </a:p>
          <a:p>
            <a:pPr lvl="0"/>
            <a:r>
              <a:rPr lang="en-US" dirty="0"/>
              <a:t>Accessory organs</a:t>
            </a:r>
          </a:p>
          <a:p>
            <a:pPr lvl="1"/>
            <a:r>
              <a:rPr lang="en-US" dirty="0"/>
              <a:t>Salivary glands</a:t>
            </a:r>
          </a:p>
          <a:p>
            <a:pPr lvl="1"/>
            <a:r>
              <a:rPr lang="en-US" dirty="0"/>
              <a:t>Gallbladder</a:t>
            </a:r>
          </a:p>
          <a:p>
            <a:pPr lvl="1"/>
            <a:r>
              <a:rPr lang="en-US" dirty="0"/>
              <a:t>Liver</a:t>
            </a:r>
          </a:p>
          <a:p>
            <a:pPr lvl="1"/>
            <a:r>
              <a:rPr lang="en-US" dirty="0"/>
              <a:t>Pancreas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a:t>
            </a:fld>
            <a:endParaRPr lang="en-GB" sz="800" dirty="0"/>
          </a:p>
          <a:p>
            <a:pPr>
              <a:defRPr/>
            </a:pPr>
            <a:endParaRPr lang="en-GB" sz="800" dirty="0"/>
          </a:p>
        </p:txBody>
      </p:sp>
    </p:spTree>
    <p:extLst>
      <p:ext uri="{BB962C8B-B14F-4D97-AF65-F5344CB8AC3E}">
        <p14:creationId xmlns:p14="http://schemas.microsoft.com/office/powerpoint/2010/main" val="29438242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Cirrhosis</a:t>
            </a:r>
          </a:p>
        </p:txBody>
      </p:sp>
      <p:sp>
        <p:nvSpPr>
          <p:cNvPr id="3" name="Content Placeholder 2"/>
          <p:cNvSpPr>
            <a:spLocks noGrp="1"/>
          </p:cNvSpPr>
          <p:nvPr>
            <p:ph idx="1"/>
          </p:nvPr>
        </p:nvSpPr>
        <p:spPr/>
        <p:txBody>
          <a:bodyPr/>
          <a:lstStyle/>
          <a:p>
            <a:pPr lvl="0"/>
            <a:r>
              <a:rPr lang="en-US" dirty="0"/>
              <a:t>Chronic liver disease</a:t>
            </a:r>
          </a:p>
          <a:p>
            <a:pPr lvl="0"/>
            <a:r>
              <a:rPr lang="en-US" dirty="0"/>
              <a:t>Signs and symptoms may not appear until liver is significantly damaged</a:t>
            </a:r>
          </a:p>
          <a:p>
            <a:pPr lvl="0"/>
            <a:r>
              <a:rPr lang="en-US" dirty="0"/>
              <a:t>Can cause nosebleeds, abdominal swelling, hypertension, kidney failure, jaundice, severe itching, gallstones, varices in the stomach and esophagus, and increased sensitivity to medications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40</a:t>
            </a:fld>
            <a:endParaRPr lang="en-GB" sz="800" dirty="0"/>
          </a:p>
          <a:p>
            <a:pPr>
              <a:defRPr/>
            </a:pPr>
            <a:endParaRPr lang="en-GB" sz="800" dirty="0"/>
          </a:p>
        </p:txBody>
      </p:sp>
    </p:spTree>
    <p:extLst>
      <p:ext uri="{BB962C8B-B14F-4D97-AF65-F5344CB8AC3E}">
        <p14:creationId xmlns:p14="http://schemas.microsoft.com/office/powerpoint/2010/main" val="6425197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b="1" dirty="0" smtClean="0">
                <a:solidFill>
                  <a:srgbClr val="00B0F0"/>
                </a:solidFill>
              </a:rPr>
              <a:t>There is no cure for a cirrhotic liver, there may also be no signs or symptoms until the liver starts to fail. Blood tests to determine the health of the liver are: AST, bilirubin and </a:t>
            </a:r>
            <a:r>
              <a:rPr lang="en-US" sz="2400" b="1" dirty="0" err="1" smtClean="0">
                <a:solidFill>
                  <a:srgbClr val="00B0F0"/>
                </a:solidFill>
              </a:rPr>
              <a:t>alk</a:t>
            </a:r>
            <a:r>
              <a:rPr lang="en-US" sz="2400" b="1" dirty="0" smtClean="0">
                <a:solidFill>
                  <a:srgbClr val="00B0F0"/>
                </a:solidFill>
              </a:rPr>
              <a:t> </a:t>
            </a:r>
            <a:r>
              <a:rPr lang="en-US" sz="2400" b="1" dirty="0" err="1" smtClean="0">
                <a:solidFill>
                  <a:srgbClr val="00B0F0"/>
                </a:solidFill>
              </a:rPr>
              <a:t>phos</a:t>
            </a:r>
            <a:r>
              <a:rPr lang="en-US" sz="2400" b="1" dirty="0" smtClean="0">
                <a:solidFill>
                  <a:srgbClr val="00B0F0"/>
                </a:solidFill>
              </a:rPr>
              <a:t> elevations. The patient with cirrhosis may be jaundiced, and present with ascites (fluid collection in the abdomen)</a:t>
            </a:r>
            <a:endParaRPr lang="en-US" sz="2400" b="1" dirty="0">
              <a:solidFill>
                <a:srgbClr val="00B0F0"/>
              </a:solidFill>
            </a:endParaRPr>
          </a:p>
        </p:txBody>
      </p:sp>
      <p:sp>
        <p:nvSpPr>
          <p:cNvPr id="3" name="Slide Number Placeholder 2"/>
          <p:cNvSpPr>
            <a:spLocks noGrp="1"/>
          </p:cNvSpPr>
          <p:nvPr>
            <p:ph type="sldNum" sz="quarter" idx="12"/>
          </p:nvPr>
        </p:nvSpPr>
        <p:spPr/>
        <p:txBody>
          <a:bodyPr/>
          <a:lstStyle/>
          <a:p>
            <a:pPr>
              <a:defRPr/>
            </a:pPr>
            <a:r>
              <a:rPr lang="en-GB" smtClean="0"/>
              <a:t> </a:t>
            </a:r>
            <a:fld id="{71EFB42C-6A15-4A9A-871B-37380EDB6A26}" type="slidenum">
              <a:rPr lang="en-GB" sz="800" smtClean="0"/>
              <a:pPr>
                <a:defRPr/>
              </a:pPr>
              <a:t>41</a:t>
            </a:fld>
            <a:endParaRPr lang="en-GB" sz="800" smtClean="0"/>
          </a:p>
          <a:p>
            <a:pPr>
              <a:defRPr/>
            </a:pPr>
            <a:endParaRPr lang="en-GB" sz="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096" y="3200400"/>
            <a:ext cx="7161467" cy="3270304"/>
          </a:xfrm>
          <a:prstGeom prst="rect">
            <a:avLst/>
          </a:prstGeom>
        </p:spPr>
      </p:pic>
    </p:spTree>
    <p:extLst>
      <p:ext uri="{BB962C8B-B14F-4D97-AF65-F5344CB8AC3E}">
        <p14:creationId xmlns:p14="http://schemas.microsoft.com/office/powerpoint/2010/main" val="39517874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Hepatitis</a:t>
            </a:r>
          </a:p>
        </p:txBody>
      </p:sp>
      <p:sp>
        <p:nvSpPr>
          <p:cNvPr id="3" name="Content Placeholder 2"/>
          <p:cNvSpPr>
            <a:spLocks noGrp="1"/>
          </p:cNvSpPr>
          <p:nvPr>
            <p:ph idx="1"/>
          </p:nvPr>
        </p:nvSpPr>
        <p:spPr/>
        <p:txBody>
          <a:bodyPr/>
          <a:lstStyle/>
          <a:p>
            <a:pPr lvl="0"/>
            <a:r>
              <a:rPr lang="en-US" dirty="0"/>
              <a:t>Inflammation of liver</a:t>
            </a:r>
          </a:p>
          <a:p>
            <a:pPr lvl="0"/>
            <a:r>
              <a:rPr lang="en-US" dirty="0"/>
              <a:t>Caused by alcohol use, toxins, certain medications and conditions, and viruses</a:t>
            </a:r>
          </a:p>
          <a:p>
            <a:pPr lvl="0"/>
            <a:r>
              <a:rPr lang="en-US" dirty="0"/>
              <a:t>Signs and symptoms include fatigue, nausea, vomiting, anorexia, abdominal pain, clay-colored stools, dark urine, low-grade fever, joint pain, jaundice, and intense itching</a:t>
            </a:r>
          </a:p>
          <a:p>
            <a:pPr lvl="0"/>
            <a:r>
              <a:rPr lang="en-US" dirty="0"/>
              <a:t>Provider will order a blood test (e.g., hepatitis panel)</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42</a:t>
            </a:fld>
            <a:endParaRPr lang="en-GB" sz="800" dirty="0"/>
          </a:p>
          <a:p>
            <a:pPr>
              <a:defRPr/>
            </a:pPr>
            <a:endParaRPr lang="en-GB" sz="800" dirty="0"/>
          </a:p>
        </p:txBody>
      </p:sp>
    </p:spTree>
    <p:extLst>
      <p:ext uri="{BB962C8B-B14F-4D97-AF65-F5344CB8AC3E}">
        <p14:creationId xmlns:p14="http://schemas.microsoft.com/office/powerpoint/2010/main" val="114275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Jaundice in the Newborn</a:t>
            </a:r>
          </a:p>
        </p:txBody>
      </p:sp>
      <p:sp>
        <p:nvSpPr>
          <p:cNvPr id="3" name="Content Placeholder 2"/>
          <p:cNvSpPr>
            <a:spLocks noGrp="1"/>
          </p:cNvSpPr>
          <p:nvPr>
            <p:ph idx="1"/>
          </p:nvPr>
        </p:nvSpPr>
        <p:spPr/>
        <p:txBody>
          <a:bodyPr>
            <a:normAutofit lnSpcReduction="10000"/>
          </a:bodyPr>
          <a:lstStyle/>
          <a:p>
            <a:pPr lvl="0">
              <a:lnSpc>
                <a:spcPct val="110000"/>
              </a:lnSpc>
            </a:pPr>
            <a:r>
              <a:rPr lang="en-US" b="1" dirty="0">
                <a:solidFill>
                  <a:srgbClr val="FFFF00"/>
                </a:solidFill>
              </a:rPr>
              <a:t>May be life-threatening</a:t>
            </a:r>
          </a:p>
          <a:p>
            <a:pPr lvl="0">
              <a:lnSpc>
                <a:spcPct val="110000"/>
              </a:lnSpc>
            </a:pPr>
            <a:r>
              <a:rPr lang="en-US" dirty="0"/>
              <a:t>Jaundice: Condition cause by </a:t>
            </a:r>
            <a:r>
              <a:rPr lang="en-US" b="1" dirty="0">
                <a:solidFill>
                  <a:srgbClr val="FFFF00"/>
                </a:solidFill>
              </a:rPr>
              <a:t>high levels of bilirubin </a:t>
            </a:r>
            <a:r>
              <a:rPr lang="en-US" dirty="0"/>
              <a:t>in blood</a:t>
            </a:r>
          </a:p>
          <a:p>
            <a:pPr lvl="0">
              <a:lnSpc>
                <a:spcPct val="110000"/>
              </a:lnSpc>
            </a:pPr>
            <a:r>
              <a:rPr lang="en-US" dirty="0"/>
              <a:t>Bilirubin: Yellow to orange pigment that results when heme is broken down</a:t>
            </a:r>
          </a:p>
          <a:p>
            <a:pPr lvl="0">
              <a:lnSpc>
                <a:spcPct val="110000"/>
              </a:lnSpc>
            </a:pPr>
            <a:r>
              <a:rPr lang="en-US" dirty="0"/>
              <a:t>Provider will do physical exam and then order a blood test to measure bilirubin level</a:t>
            </a:r>
          </a:p>
          <a:p>
            <a:pPr lvl="0">
              <a:lnSpc>
                <a:spcPct val="110000"/>
              </a:lnSpc>
            </a:pPr>
            <a:r>
              <a:rPr lang="en-US" dirty="0"/>
              <a:t>Treatment may consist of:</a:t>
            </a:r>
          </a:p>
          <a:p>
            <a:pPr lvl="1">
              <a:lnSpc>
                <a:spcPct val="110000"/>
              </a:lnSpc>
            </a:pPr>
            <a:r>
              <a:rPr lang="en-US" dirty="0"/>
              <a:t>Phototherapy</a:t>
            </a:r>
          </a:p>
          <a:p>
            <a:pPr lvl="1">
              <a:lnSpc>
                <a:spcPct val="110000"/>
              </a:lnSpc>
            </a:pPr>
            <a:r>
              <a:rPr lang="en-US" dirty="0"/>
              <a:t>Intravenous immunoglobulin (IVIg)</a:t>
            </a:r>
          </a:p>
          <a:p>
            <a:pPr lvl="1">
              <a:lnSpc>
                <a:spcPct val="110000"/>
              </a:lnSpc>
            </a:pPr>
            <a:r>
              <a:rPr lang="en-US" dirty="0"/>
              <a:t>Exchange transfusion of blood (severe jaundice)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43</a:t>
            </a:fld>
            <a:endParaRPr lang="en-GB" sz="800" dirty="0"/>
          </a:p>
          <a:p>
            <a:pPr>
              <a:defRPr/>
            </a:pPr>
            <a:endParaRPr lang="en-GB" sz="800" dirty="0"/>
          </a:p>
        </p:txBody>
      </p:sp>
    </p:spTree>
    <p:extLst>
      <p:ext uri="{BB962C8B-B14F-4D97-AF65-F5344CB8AC3E}">
        <p14:creationId xmlns:p14="http://schemas.microsoft.com/office/powerpoint/2010/main" val="27918033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41300"/>
            <a:ext cx="9144000" cy="1219200"/>
          </a:xfrm>
        </p:spPr>
        <p:txBody>
          <a:bodyPr/>
          <a:lstStyle/>
          <a:p>
            <a:r>
              <a:rPr lang="en-US" b="1" dirty="0">
                <a:solidFill>
                  <a:srgbClr val="FFFF00"/>
                </a:solidFill>
              </a:rPr>
              <a:t>Nonalcoholic Fatty Liver </a:t>
            </a:r>
            <a:r>
              <a:rPr lang="en-US" b="1" dirty="0" smtClean="0">
                <a:solidFill>
                  <a:srgbClr val="FFFF00"/>
                </a:solidFill>
              </a:rPr>
              <a:t/>
            </a:r>
            <a:br>
              <a:rPr lang="en-US" b="1" dirty="0" smtClean="0">
                <a:solidFill>
                  <a:srgbClr val="FFFF00"/>
                </a:solidFill>
              </a:rPr>
            </a:br>
            <a:r>
              <a:rPr lang="en-US" b="1" dirty="0" smtClean="0">
                <a:solidFill>
                  <a:srgbClr val="FFFF00"/>
                </a:solidFill>
              </a:rPr>
              <a:t>Disease </a:t>
            </a:r>
            <a:r>
              <a:rPr lang="en-US" b="1" dirty="0">
                <a:solidFill>
                  <a:srgbClr val="FFFF00"/>
                </a:solidFill>
              </a:rPr>
              <a:t>(NAFLD)</a:t>
            </a:r>
          </a:p>
        </p:txBody>
      </p:sp>
      <p:sp>
        <p:nvSpPr>
          <p:cNvPr id="3" name="Content Placeholder 2"/>
          <p:cNvSpPr>
            <a:spLocks noGrp="1"/>
          </p:cNvSpPr>
          <p:nvPr>
            <p:ph idx="1"/>
          </p:nvPr>
        </p:nvSpPr>
        <p:spPr/>
        <p:txBody>
          <a:bodyPr/>
          <a:lstStyle/>
          <a:p>
            <a:pPr lvl="0"/>
            <a:r>
              <a:rPr lang="en-US" dirty="0"/>
              <a:t>Causes buildup of fat in liver</a:t>
            </a:r>
          </a:p>
          <a:p>
            <a:pPr lvl="0"/>
            <a:r>
              <a:rPr lang="en-US" dirty="0"/>
              <a:t>Cause unclear</a:t>
            </a:r>
          </a:p>
          <a:p>
            <a:pPr lvl="0"/>
            <a:r>
              <a:rPr lang="en-US" dirty="0"/>
              <a:t>Risks include obesity, prediabetes, type 2 diabetes, high cholesterol and triglycerides, and high blood pressure</a:t>
            </a:r>
          </a:p>
          <a:p>
            <a:pPr lvl="0"/>
            <a:r>
              <a:rPr lang="en-US" dirty="0"/>
              <a:t>Often found during routine blood tests</a:t>
            </a:r>
          </a:p>
          <a:p>
            <a:pPr lvl="0"/>
            <a:r>
              <a:rPr lang="en-US" dirty="0"/>
              <a:t>Treatment is focused on healthy </a:t>
            </a:r>
            <a:r>
              <a:rPr lang="en-US" dirty="0" smtClean="0"/>
              <a:t>choices</a:t>
            </a:r>
          </a:p>
          <a:p>
            <a:pPr lvl="0"/>
            <a:endParaRPr lang="en-US" dirty="0"/>
          </a:p>
          <a:p>
            <a:pPr lvl="0"/>
            <a:r>
              <a:rPr lang="en-US" dirty="0" smtClean="0">
                <a:solidFill>
                  <a:srgbClr val="FFFF00"/>
                </a:solidFill>
              </a:rPr>
              <a:t>This is very common, but patient education is a must!!</a:t>
            </a:r>
            <a:endParaRPr lang="en-US" dirty="0">
              <a:solidFill>
                <a:srgbClr val="FFFF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44</a:t>
            </a:fld>
            <a:endParaRPr lang="en-GB" sz="800" dirty="0"/>
          </a:p>
          <a:p>
            <a:pPr>
              <a:defRPr/>
            </a:pPr>
            <a:endParaRPr lang="en-GB" sz="800" dirty="0"/>
          </a:p>
        </p:txBody>
      </p:sp>
    </p:spTree>
    <p:extLst>
      <p:ext uri="{BB962C8B-B14F-4D97-AF65-F5344CB8AC3E}">
        <p14:creationId xmlns:p14="http://schemas.microsoft.com/office/powerpoint/2010/main" val="36343302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Pancreatitis</a:t>
            </a:r>
          </a:p>
        </p:txBody>
      </p:sp>
      <p:sp>
        <p:nvSpPr>
          <p:cNvPr id="3" name="Content Placeholder 2"/>
          <p:cNvSpPr>
            <a:spLocks noGrp="1"/>
          </p:cNvSpPr>
          <p:nvPr>
            <p:ph idx="1"/>
          </p:nvPr>
        </p:nvSpPr>
        <p:spPr/>
        <p:txBody>
          <a:bodyPr/>
          <a:lstStyle/>
          <a:p>
            <a:pPr lvl="0"/>
            <a:r>
              <a:rPr lang="en-US" dirty="0"/>
              <a:t>Inflammation of pancreas</a:t>
            </a:r>
          </a:p>
          <a:p>
            <a:pPr lvl="0"/>
            <a:r>
              <a:rPr lang="en-US" dirty="0"/>
              <a:t>Acute pancreatitis may last a few days, but chronic pancreatitis gets worse over time and permanent damage occurs</a:t>
            </a:r>
          </a:p>
          <a:p>
            <a:pPr lvl="0"/>
            <a:r>
              <a:rPr lang="en-US" dirty="0"/>
              <a:t>Signs and symptoms of chronic pancreatitis include nausea, vomiting, weight loss, and oily </a:t>
            </a:r>
            <a:r>
              <a:rPr lang="en-US" dirty="0" smtClean="0"/>
              <a:t>stools</a:t>
            </a:r>
          </a:p>
          <a:p>
            <a:pPr lvl="0"/>
            <a:endParaRPr lang="en-US" dirty="0"/>
          </a:p>
          <a:p>
            <a:pPr lvl="0"/>
            <a:r>
              <a:rPr lang="en-US" b="1" dirty="0" smtClean="0">
                <a:solidFill>
                  <a:srgbClr val="FFFF00"/>
                </a:solidFill>
              </a:rPr>
              <a:t>PANCREATITIS REQUIRES HOSPITALIZATION AND IV THERAPY OF ANTIBIOTICS, FLUIDS AND NUTRITIONAL SUPPORT</a:t>
            </a:r>
            <a:endParaRPr lang="en-US" b="1" dirty="0">
              <a:solidFill>
                <a:srgbClr val="FFFF0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45</a:t>
            </a:fld>
            <a:endParaRPr lang="en-GB" sz="800" dirty="0"/>
          </a:p>
          <a:p>
            <a:pPr>
              <a:defRPr/>
            </a:pPr>
            <a:endParaRPr lang="en-GB" sz="800" dirty="0"/>
          </a:p>
        </p:txBody>
      </p:sp>
    </p:spTree>
    <p:extLst>
      <p:ext uri="{BB962C8B-B14F-4D97-AF65-F5344CB8AC3E}">
        <p14:creationId xmlns:p14="http://schemas.microsoft.com/office/powerpoint/2010/main" val="20660198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Disorders of the Accessory Organs</a:t>
            </a:r>
          </a:p>
        </p:txBody>
      </p:sp>
      <p:sp>
        <p:nvSpPr>
          <p:cNvPr id="3" name="Content Placeholder 2"/>
          <p:cNvSpPr>
            <a:spLocks noGrp="1"/>
          </p:cNvSpPr>
          <p:nvPr>
            <p:ph idx="1"/>
          </p:nvPr>
        </p:nvSpPr>
        <p:spPr/>
        <p:txBody>
          <a:bodyPr/>
          <a:lstStyle/>
          <a:p>
            <a:pPr lvl="0"/>
            <a:r>
              <a:rPr lang="en-US" b="1" dirty="0">
                <a:solidFill>
                  <a:srgbClr val="FFFF00"/>
                </a:solidFill>
              </a:rPr>
              <a:t>Primary biliary cirrhosis</a:t>
            </a:r>
          </a:p>
          <a:p>
            <a:pPr lvl="0"/>
            <a:r>
              <a:rPr lang="en-US" b="1" dirty="0">
                <a:solidFill>
                  <a:srgbClr val="FFFF00"/>
                </a:solidFill>
              </a:rPr>
              <a:t>Hemochromatosis</a:t>
            </a:r>
          </a:p>
          <a:p>
            <a:pPr lvl="0"/>
            <a:r>
              <a:rPr lang="en-US" b="1" dirty="0">
                <a:solidFill>
                  <a:srgbClr val="FFFF00"/>
                </a:solidFill>
              </a:rPr>
              <a:t>Sialoliths</a:t>
            </a:r>
          </a:p>
          <a:p>
            <a:pPr lvl="0"/>
            <a:r>
              <a:rPr lang="en-US" b="1" dirty="0">
                <a:solidFill>
                  <a:srgbClr val="FFFF00"/>
                </a:solidFill>
              </a:rPr>
              <a:t>Sialadenitis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46</a:t>
            </a:fld>
            <a:endParaRPr lang="en-GB" sz="800" dirty="0"/>
          </a:p>
          <a:p>
            <a:pPr>
              <a:defRPr/>
            </a:pPr>
            <a:endParaRPr lang="en-GB" sz="800" dirty="0"/>
          </a:p>
        </p:txBody>
      </p:sp>
    </p:spTree>
    <p:extLst>
      <p:ext uri="{BB962C8B-B14F-4D97-AF65-F5344CB8AC3E}">
        <p14:creationId xmlns:p14="http://schemas.microsoft.com/office/powerpoint/2010/main" val="19493930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47</a:t>
            </a:fld>
            <a:endParaRPr lang="en-GB" sz="800" dirty="0"/>
          </a:p>
          <a:p>
            <a:pPr>
              <a:defRPr/>
            </a:pPr>
            <a:endParaRPr lang="en-GB" sz="800" dirty="0"/>
          </a:p>
        </p:txBody>
      </p:sp>
      <p:sp>
        <p:nvSpPr>
          <p:cNvPr id="1963014" name="Rectangle 6"/>
          <p:cNvSpPr>
            <a:spLocks noGrp="1" noChangeArrowheads="1"/>
          </p:cNvSpPr>
          <p:nvPr>
            <p:ph type="title" idx="4294967295"/>
          </p:nvPr>
        </p:nvSpPr>
        <p:spPr>
          <a:xfrm>
            <a:off x="0" y="350838"/>
            <a:ext cx="9144000" cy="1055687"/>
          </a:xfrm>
        </p:spPr>
        <p:txBody>
          <a:bodyPr>
            <a:noAutofit/>
          </a:bodyPr>
          <a:lstStyle/>
          <a:p>
            <a:r>
              <a:rPr lang="en-US" sz="3200" dirty="0" smtClean="0"/>
              <a:t> </a:t>
            </a:r>
            <a:r>
              <a:rPr lang="en-US" sz="3200" dirty="0"/>
              <a:t>Cancers of the Gastrointestinal System and Tests and Treatments for Disorders</a:t>
            </a:r>
          </a:p>
        </p:txBody>
      </p:sp>
      <p:sp>
        <p:nvSpPr>
          <p:cNvPr id="1963015" name="Rectangle 7"/>
          <p:cNvSpPr>
            <a:spLocks noGrp="1" noChangeArrowheads="1"/>
          </p:cNvSpPr>
          <p:nvPr>
            <p:ph type="body" idx="4294967295"/>
          </p:nvPr>
        </p:nvSpPr>
        <p:spPr>
          <a:xfrm>
            <a:off x="609600" y="1846263"/>
            <a:ext cx="8534400" cy="4449762"/>
          </a:xfrm>
        </p:spPr>
        <p:txBody>
          <a:bodyPr>
            <a:noAutofit/>
          </a:bodyPr>
          <a:lstStyle/>
          <a:p>
            <a:pPr>
              <a:buFont typeface="+mj-lt"/>
              <a:buAutoNum type="arabicPeriod" startAt="6"/>
            </a:pPr>
            <a:r>
              <a:rPr lang="en-US" dirty="0"/>
              <a:t>Discuss cancers of the gastrointestinal system</a:t>
            </a:r>
            <a:r>
              <a:rPr lang="en-US" dirty="0" smtClean="0"/>
              <a:t>.  </a:t>
            </a:r>
            <a:r>
              <a:rPr lang="en-US" b="1" dirty="0" smtClean="0">
                <a:solidFill>
                  <a:srgbClr val="FFFF00"/>
                </a:solidFill>
              </a:rPr>
              <a:t>COLON CANCER, POLYPS</a:t>
            </a:r>
            <a:endParaRPr lang="en-US" b="1" dirty="0">
              <a:solidFill>
                <a:srgbClr val="FFFF00"/>
              </a:solidFill>
            </a:endParaRPr>
          </a:p>
          <a:p>
            <a:pPr>
              <a:buFont typeface="+mj-lt"/>
              <a:buAutoNum type="arabicPeriod" startAt="6"/>
            </a:pPr>
            <a:r>
              <a:rPr lang="en-US" dirty="0"/>
              <a:t>Describe the medical assistant’s role in gastrointestinal procedures, list examples of screening questions, and describe the diagnostic tests and procedures for common gastrointestinal disorders.</a:t>
            </a:r>
          </a:p>
          <a:p>
            <a:pPr>
              <a:buFont typeface="+mj-lt"/>
              <a:buAutoNum type="arabicPeriod" startAt="6"/>
            </a:pPr>
            <a:r>
              <a:rPr lang="en-US" dirty="0"/>
              <a:t>Identify CLIA-waived tests associated with common gastrointestinal disorders.</a:t>
            </a:r>
          </a:p>
          <a:p>
            <a:pPr>
              <a:buFont typeface="+mj-lt"/>
              <a:buAutoNum type="arabicPeriod" startAt="6"/>
            </a:pPr>
            <a:r>
              <a:rPr lang="en-US" b="1" dirty="0">
                <a:solidFill>
                  <a:srgbClr val="FFFF00"/>
                </a:solidFill>
              </a:rPr>
              <a:t>Describe the treatments for common gastrointestinal disorders.</a:t>
            </a:r>
          </a:p>
        </p:txBody>
      </p:sp>
    </p:spTree>
    <p:extLst>
      <p:ext uri="{BB962C8B-B14F-4D97-AF65-F5344CB8AC3E}">
        <p14:creationId xmlns:p14="http://schemas.microsoft.com/office/powerpoint/2010/main" val="23000276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Cancers of the </a:t>
            </a:r>
            <a:br>
              <a:rPr lang="en-US" dirty="0"/>
            </a:br>
            <a:r>
              <a:rPr lang="en-US" dirty="0"/>
              <a:t>Gastrointestinal System</a:t>
            </a:r>
          </a:p>
        </p:txBody>
      </p:sp>
      <p:sp>
        <p:nvSpPr>
          <p:cNvPr id="3" name="Content Placeholder 2"/>
          <p:cNvSpPr>
            <a:spLocks noGrp="1"/>
          </p:cNvSpPr>
          <p:nvPr>
            <p:ph idx="1"/>
          </p:nvPr>
        </p:nvSpPr>
        <p:spPr/>
        <p:txBody>
          <a:bodyPr/>
          <a:lstStyle/>
          <a:p>
            <a:pPr lvl="0"/>
            <a:r>
              <a:rPr lang="en-US" dirty="0"/>
              <a:t>To diagnose cancer, provider will do a physical exam, endoscopy procedures, imaging tests, blood work, and biopsy</a:t>
            </a:r>
          </a:p>
          <a:p>
            <a:pPr lvl="0"/>
            <a:r>
              <a:rPr lang="en-US" dirty="0"/>
              <a:t>Treatment consists of surgery, radiation therapy, and chemotherapy</a:t>
            </a:r>
          </a:p>
          <a:p>
            <a:pPr lvl="0"/>
            <a:r>
              <a:rPr lang="en-US" dirty="0"/>
              <a:t>Risk factors can vary between different types of cancer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48</a:t>
            </a:fld>
            <a:endParaRPr lang="en-GB" sz="800" dirty="0"/>
          </a:p>
          <a:p>
            <a:pPr>
              <a:defRPr/>
            </a:pPr>
            <a:endParaRPr lang="en-GB" sz="800" dirty="0"/>
          </a:p>
        </p:txBody>
      </p:sp>
    </p:spTree>
    <p:extLst>
      <p:ext uri="{BB962C8B-B14F-4D97-AF65-F5344CB8AC3E}">
        <p14:creationId xmlns:p14="http://schemas.microsoft.com/office/powerpoint/2010/main" val="15780407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Oral Cavity, Pharyngeal, </a:t>
            </a:r>
            <a:r>
              <a:rPr lang="en-US" b="1" dirty="0" smtClean="0">
                <a:solidFill>
                  <a:srgbClr val="FFFF00"/>
                </a:solidFill>
              </a:rPr>
              <a:t/>
            </a:r>
            <a:br>
              <a:rPr lang="en-US" b="1" dirty="0" smtClean="0">
                <a:solidFill>
                  <a:srgbClr val="FFFF00"/>
                </a:solidFill>
              </a:rPr>
            </a:br>
            <a:r>
              <a:rPr lang="en-US" b="1" dirty="0" smtClean="0">
                <a:solidFill>
                  <a:srgbClr val="FFFF00"/>
                </a:solidFill>
              </a:rPr>
              <a:t>and </a:t>
            </a:r>
            <a:r>
              <a:rPr lang="en-US" b="1" dirty="0">
                <a:solidFill>
                  <a:srgbClr val="FFFF00"/>
                </a:solidFill>
              </a:rPr>
              <a:t>Laryngeal Cancers</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Risk factors:</a:t>
            </a:r>
          </a:p>
          <a:p>
            <a:pPr lvl="1">
              <a:lnSpc>
                <a:spcPct val="110000"/>
              </a:lnSpc>
            </a:pPr>
            <a:r>
              <a:rPr lang="en-US" dirty="0"/>
              <a:t>Using alcohol and tobacco products</a:t>
            </a:r>
          </a:p>
          <a:p>
            <a:pPr lvl="1">
              <a:lnSpc>
                <a:spcPct val="110000"/>
              </a:lnSpc>
            </a:pPr>
            <a:r>
              <a:rPr lang="en-US" dirty="0"/>
              <a:t>Personal history of oral or throat cancer</a:t>
            </a:r>
          </a:p>
          <a:p>
            <a:pPr lvl="1">
              <a:lnSpc>
                <a:spcPct val="110000"/>
              </a:lnSpc>
            </a:pPr>
            <a:r>
              <a:rPr lang="en-US" b="1" dirty="0">
                <a:solidFill>
                  <a:srgbClr val="FFFF00"/>
                </a:solidFill>
              </a:rPr>
              <a:t>Human papillomavirus virus (HPV) infection</a:t>
            </a:r>
          </a:p>
          <a:p>
            <a:pPr lvl="1">
              <a:lnSpc>
                <a:spcPct val="110000"/>
              </a:lnSpc>
            </a:pPr>
            <a:r>
              <a:rPr lang="en-US" b="1" dirty="0">
                <a:solidFill>
                  <a:srgbClr val="FFFF00"/>
                </a:solidFill>
              </a:rPr>
              <a:t>Epstein-Barr virus</a:t>
            </a:r>
          </a:p>
          <a:p>
            <a:pPr>
              <a:lnSpc>
                <a:spcPct val="110000"/>
              </a:lnSpc>
            </a:pPr>
            <a:r>
              <a:rPr lang="en-US" dirty="0"/>
              <a:t>Signs and symptoms depend on type:</a:t>
            </a:r>
          </a:p>
          <a:p>
            <a:pPr lvl="1">
              <a:lnSpc>
                <a:spcPct val="110000"/>
              </a:lnSpc>
            </a:pPr>
            <a:r>
              <a:rPr lang="en-US" b="1" dirty="0">
                <a:solidFill>
                  <a:srgbClr val="FFFF00"/>
                </a:solidFill>
              </a:rPr>
              <a:t>Oral cancer: </a:t>
            </a:r>
            <a:r>
              <a:rPr lang="en-US" dirty="0"/>
              <a:t>White/red patches, bleeding, or continuous sore in mouth, loose teeth, pain with swallowing, earache, and lump in neck</a:t>
            </a:r>
          </a:p>
          <a:p>
            <a:pPr lvl="1">
              <a:lnSpc>
                <a:spcPct val="110000"/>
              </a:lnSpc>
            </a:pPr>
            <a:r>
              <a:rPr lang="en-US" b="1" dirty="0">
                <a:solidFill>
                  <a:srgbClr val="FFFF00"/>
                </a:solidFill>
              </a:rPr>
              <a:t>Throat cancer: </a:t>
            </a:r>
            <a:r>
              <a:rPr lang="en-US" dirty="0"/>
              <a:t>Continuous sore throat, lump in neck, ear pain, ringing in ear, and problems </a:t>
            </a:r>
            <a:r>
              <a:rPr lang="en-US" dirty="0" smtClean="0"/>
              <a:t>swallowing</a:t>
            </a:r>
          </a:p>
          <a:p>
            <a:pPr lvl="1">
              <a:lnSpc>
                <a:spcPct val="110000"/>
              </a:lnSpc>
            </a:pPr>
            <a:r>
              <a:rPr lang="en-US" dirty="0" smtClean="0">
                <a:solidFill>
                  <a:srgbClr val="00B0F0"/>
                </a:solidFill>
              </a:rPr>
              <a:t>MEN ARE MORE LIKELY THAN WOMEN TO HAVE ORAL CAVITY OR PHARYNGEAL CANCER</a:t>
            </a:r>
            <a:endParaRPr lang="en-US" dirty="0">
              <a:solidFill>
                <a:srgbClr val="00B0F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49</a:t>
            </a:fld>
            <a:endParaRPr lang="en-GB" sz="800" dirty="0"/>
          </a:p>
          <a:p>
            <a:pPr>
              <a:defRPr/>
            </a:pPr>
            <a:endParaRPr lang="en-GB" sz="800" dirty="0"/>
          </a:p>
        </p:txBody>
      </p:sp>
    </p:spTree>
    <p:extLst>
      <p:ext uri="{BB962C8B-B14F-4D97-AF65-F5344CB8AC3E}">
        <p14:creationId xmlns:p14="http://schemas.microsoft.com/office/powerpoint/2010/main" val="20262971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Gastrointestinal Tract Structures</a:t>
            </a:r>
            <a:br>
              <a:rPr lang="en-US" dirty="0"/>
            </a:br>
            <a:endParaRPr lang="en-US" sz="1600" dirty="0"/>
          </a:p>
        </p:txBody>
      </p:sp>
      <p:sp>
        <p:nvSpPr>
          <p:cNvPr id="3" name="Content Placeholder 2"/>
          <p:cNvSpPr>
            <a:spLocks noGrp="1"/>
          </p:cNvSpPr>
          <p:nvPr>
            <p:ph idx="1"/>
          </p:nvPr>
        </p:nvSpPr>
        <p:spPr/>
        <p:txBody>
          <a:bodyPr/>
          <a:lstStyle/>
          <a:p>
            <a:pPr lvl="0"/>
            <a:r>
              <a:rPr lang="en-US" dirty="0"/>
              <a:t>Mouth</a:t>
            </a:r>
          </a:p>
          <a:p>
            <a:pPr lvl="1"/>
            <a:r>
              <a:rPr lang="en-US" dirty="0"/>
              <a:t>Cheeks, lips, tongue, hard palate, and soft palate</a:t>
            </a:r>
          </a:p>
          <a:p>
            <a:pPr lvl="1"/>
            <a:r>
              <a:rPr lang="en-US" dirty="0"/>
              <a:t>Adults have 32 permanent teeth</a:t>
            </a:r>
          </a:p>
          <a:p>
            <a:pPr lvl="0"/>
            <a:r>
              <a:rPr lang="en-US" dirty="0"/>
              <a:t>Pharynx</a:t>
            </a:r>
          </a:p>
          <a:p>
            <a:pPr lvl="1"/>
            <a:r>
              <a:rPr lang="en-US" dirty="0"/>
              <a:t>Nasopharynx, oropharynx, and laryngopharynx</a:t>
            </a:r>
          </a:p>
          <a:p>
            <a:pPr lvl="0"/>
            <a:r>
              <a:rPr lang="en-US" dirty="0"/>
              <a:t>Esophagus</a:t>
            </a:r>
          </a:p>
          <a:p>
            <a:pPr lvl="1"/>
            <a:r>
              <a:rPr lang="en-US" dirty="0"/>
              <a:t>Connects pharynx to stomach</a:t>
            </a:r>
          </a:p>
          <a:p>
            <a:pPr lvl="1"/>
            <a:r>
              <a:rPr lang="en-US" dirty="0"/>
              <a:t>Lined with mucous membrane</a:t>
            </a:r>
          </a:p>
          <a:p>
            <a:pPr lvl="1"/>
            <a:r>
              <a:rPr lang="en-US" dirty="0"/>
              <a:t>Sphincter at the top and bottom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a:t>
            </a:fld>
            <a:endParaRPr lang="en-GB" sz="800" dirty="0"/>
          </a:p>
          <a:p>
            <a:pPr>
              <a:defRPr/>
            </a:pPr>
            <a:endParaRPr lang="en-GB" sz="800" dirty="0"/>
          </a:p>
        </p:txBody>
      </p:sp>
    </p:spTree>
    <p:extLst>
      <p:ext uri="{BB962C8B-B14F-4D97-AF65-F5344CB8AC3E}">
        <p14:creationId xmlns:p14="http://schemas.microsoft.com/office/powerpoint/2010/main" val="19170150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Stomach Cancer</a:t>
            </a:r>
          </a:p>
        </p:txBody>
      </p:sp>
      <p:sp>
        <p:nvSpPr>
          <p:cNvPr id="3" name="Content Placeholder 2"/>
          <p:cNvSpPr>
            <a:spLocks noGrp="1"/>
          </p:cNvSpPr>
          <p:nvPr>
            <p:ph idx="1"/>
          </p:nvPr>
        </p:nvSpPr>
        <p:spPr/>
        <p:txBody>
          <a:bodyPr/>
          <a:lstStyle/>
          <a:p>
            <a:pPr lvl="0"/>
            <a:r>
              <a:rPr lang="en-US" dirty="0"/>
              <a:t>Males have greater risk</a:t>
            </a:r>
          </a:p>
          <a:p>
            <a:pPr lvl="0"/>
            <a:r>
              <a:rPr lang="en-US" dirty="0"/>
              <a:t>Risk factors:</a:t>
            </a:r>
          </a:p>
          <a:p>
            <a:pPr lvl="1"/>
            <a:r>
              <a:rPr lang="en-US" b="1" dirty="0">
                <a:solidFill>
                  <a:srgbClr val="FFFF00"/>
                </a:solidFill>
              </a:rPr>
              <a:t>Personal history of </a:t>
            </a:r>
            <a:r>
              <a:rPr lang="en-US" b="1" i="1" dirty="0">
                <a:solidFill>
                  <a:srgbClr val="FFFF00"/>
                </a:solidFill>
              </a:rPr>
              <a:t>H. pylori</a:t>
            </a:r>
            <a:r>
              <a:rPr lang="en-US" b="1" dirty="0">
                <a:solidFill>
                  <a:srgbClr val="FFFF00"/>
                </a:solidFill>
              </a:rPr>
              <a:t> or stomach inflammation</a:t>
            </a:r>
          </a:p>
          <a:p>
            <a:pPr lvl="1"/>
            <a:r>
              <a:rPr lang="en-US" dirty="0"/>
              <a:t>Family history of stomach cancer</a:t>
            </a:r>
          </a:p>
          <a:p>
            <a:r>
              <a:rPr lang="en-US" b="1" dirty="0">
                <a:solidFill>
                  <a:srgbClr val="FFFF00"/>
                </a:solidFill>
              </a:rPr>
              <a:t>Risk increases with cigarette smoking and consuming lots of </a:t>
            </a:r>
            <a:r>
              <a:rPr lang="en-US" b="1" dirty="0">
                <a:solidFill>
                  <a:srgbClr val="92D050"/>
                </a:solidFill>
              </a:rPr>
              <a:t>smoked, pickled, or salted foods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50</a:t>
            </a:fld>
            <a:endParaRPr lang="en-GB" sz="800" dirty="0"/>
          </a:p>
          <a:p>
            <a:pPr>
              <a:defRPr/>
            </a:pPr>
            <a:endParaRPr lang="en-GB" sz="800" dirty="0"/>
          </a:p>
        </p:txBody>
      </p:sp>
    </p:spTree>
    <p:extLst>
      <p:ext uri="{BB962C8B-B14F-4D97-AF65-F5344CB8AC3E}">
        <p14:creationId xmlns:p14="http://schemas.microsoft.com/office/powerpoint/2010/main" val="3415188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Pancreatic Cancer</a:t>
            </a:r>
          </a:p>
        </p:txBody>
      </p:sp>
      <p:sp>
        <p:nvSpPr>
          <p:cNvPr id="3" name="Content Placeholder 2"/>
          <p:cNvSpPr>
            <a:spLocks noGrp="1"/>
          </p:cNvSpPr>
          <p:nvPr>
            <p:ph idx="1"/>
          </p:nvPr>
        </p:nvSpPr>
        <p:spPr/>
        <p:txBody>
          <a:bodyPr>
            <a:normAutofit fontScale="92500" lnSpcReduction="20000"/>
          </a:bodyPr>
          <a:lstStyle/>
          <a:p>
            <a:pPr lvl="0">
              <a:lnSpc>
                <a:spcPct val="110000"/>
              </a:lnSpc>
            </a:pPr>
            <a:r>
              <a:rPr lang="en-US" dirty="0">
                <a:solidFill>
                  <a:srgbClr val="00B050"/>
                </a:solidFill>
              </a:rPr>
              <a:t>Difficult to diagnose in early stages </a:t>
            </a:r>
          </a:p>
          <a:p>
            <a:pPr lvl="0">
              <a:lnSpc>
                <a:spcPct val="110000"/>
              </a:lnSpc>
            </a:pPr>
            <a:r>
              <a:rPr lang="en-US" dirty="0">
                <a:solidFill>
                  <a:srgbClr val="FFFF00"/>
                </a:solidFill>
              </a:rPr>
              <a:t>Spreads quickly</a:t>
            </a:r>
          </a:p>
          <a:p>
            <a:pPr lvl="0">
              <a:lnSpc>
                <a:spcPct val="110000"/>
              </a:lnSpc>
            </a:pPr>
            <a:r>
              <a:rPr lang="en-US" dirty="0"/>
              <a:t>Risk factors:</a:t>
            </a:r>
          </a:p>
          <a:p>
            <a:pPr lvl="1">
              <a:lnSpc>
                <a:spcPct val="110000"/>
              </a:lnSpc>
            </a:pPr>
            <a:r>
              <a:rPr lang="en-US" dirty="0"/>
              <a:t>Smoking</a:t>
            </a:r>
          </a:p>
          <a:p>
            <a:pPr lvl="1">
              <a:lnSpc>
                <a:spcPct val="110000"/>
              </a:lnSpc>
            </a:pPr>
            <a:r>
              <a:rPr lang="en-US" dirty="0"/>
              <a:t>Long-term diabetes mellitus</a:t>
            </a:r>
          </a:p>
          <a:p>
            <a:pPr lvl="1">
              <a:lnSpc>
                <a:spcPct val="110000"/>
              </a:lnSpc>
            </a:pPr>
            <a:r>
              <a:rPr lang="en-US" dirty="0"/>
              <a:t>Chronic pancreatitis</a:t>
            </a:r>
          </a:p>
          <a:p>
            <a:pPr lvl="1">
              <a:lnSpc>
                <a:spcPct val="110000"/>
              </a:lnSpc>
            </a:pPr>
            <a:r>
              <a:rPr lang="en-US" dirty="0"/>
              <a:t>Certain hereditary disorders</a:t>
            </a:r>
          </a:p>
          <a:p>
            <a:pPr>
              <a:lnSpc>
                <a:spcPct val="110000"/>
              </a:lnSpc>
            </a:pPr>
            <a:r>
              <a:rPr lang="en-US" dirty="0"/>
              <a:t>Signs and symptoms:</a:t>
            </a:r>
          </a:p>
          <a:p>
            <a:pPr lvl="1">
              <a:lnSpc>
                <a:spcPct val="110000"/>
              </a:lnSpc>
            </a:pPr>
            <a:r>
              <a:rPr lang="en-US" dirty="0"/>
              <a:t>Jaundice</a:t>
            </a:r>
          </a:p>
          <a:p>
            <a:pPr lvl="1">
              <a:lnSpc>
                <a:spcPct val="110000"/>
              </a:lnSpc>
            </a:pPr>
            <a:r>
              <a:rPr lang="en-US" dirty="0"/>
              <a:t>Abdominal and back pain</a:t>
            </a:r>
          </a:p>
          <a:p>
            <a:pPr lvl="1">
              <a:lnSpc>
                <a:spcPct val="110000"/>
              </a:lnSpc>
            </a:pPr>
            <a:r>
              <a:rPr lang="en-US" dirty="0"/>
              <a:t>Weight loss</a:t>
            </a:r>
          </a:p>
          <a:p>
            <a:pPr lvl="1">
              <a:lnSpc>
                <a:spcPct val="110000"/>
              </a:lnSpc>
            </a:pPr>
            <a:r>
              <a:rPr lang="en-US" dirty="0"/>
              <a:t>Fatigue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51</a:t>
            </a:fld>
            <a:endParaRPr lang="en-GB" sz="800" dirty="0"/>
          </a:p>
          <a:p>
            <a:pPr>
              <a:defRPr/>
            </a:pPr>
            <a:endParaRPr lang="en-GB" sz="800" dirty="0"/>
          </a:p>
        </p:txBody>
      </p:sp>
    </p:spTree>
    <p:extLst>
      <p:ext uri="{BB962C8B-B14F-4D97-AF65-F5344CB8AC3E}">
        <p14:creationId xmlns:p14="http://schemas.microsoft.com/office/powerpoint/2010/main" val="8062459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Liver Cancer</a:t>
            </a:r>
          </a:p>
        </p:txBody>
      </p:sp>
      <p:sp>
        <p:nvSpPr>
          <p:cNvPr id="3" name="Content Placeholder 2"/>
          <p:cNvSpPr>
            <a:spLocks noGrp="1"/>
          </p:cNvSpPr>
          <p:nvPr>
            <p:ph idx="1"/>
          </p:nvPr>
        </p:nvSpPr>
        <p:spPr/>
        <p:txBody>
          <a:bodyPr>
            <a:normAutofit fontScale="92500" lnSpcReduction="20000"/>
          </a:bodyPr>
          <a:lstStyle/>
          <a:p>
            <a:pPr lvl="0">
              <a:lnSpc>
                <a:spcPct val="110000"/>
              </a:lnSpc>
            </a:pPr>
            <a:r>
              <a:rPr lang="en-US" b="1" dirty="0">
                <a:solidFill>
                  <a:srgbClr val="FFFF00"/>
                </a:solidFill>
              </a:rPr>
              <a:t>Can be primary or metastatic</a:t>
            </a:r>
          </a:p>
          <a:p>
            <a:pPr lvl="0">
              <a:lnSpc>
                <a:spcPct val="110000"/>
              </a:lnSpc>
            </a:pPr>
            <a:r>
              <a:rPr lang="en-US" dirty="0"/>
              <a:t>Risk factors for primary liver cancer:</a:t>
            </a:r>
          </a:p>
          <a:p>
            <a:pPr lvl="1">
              <a:lnSpc>
                <a:spcPct val="110000"/>
              </a:lnSpc>
            </a:pPr>
            <a:r>
              <a:rPr lang="en-US" dirty="0"/>
              <a:t>Personal history of hepatitis B or C</a:t>
            </a:r>
          </a:p>
          <a:p>
            <a:pPr lvl="1">
              <a:lnSpc>
                <a:spcPct val="110000"/>
              </a:lnSpc>
            </a:pPr>
            <a:r>
              <a:rPr lang="en-US" dirty="0"/>
              <a:t>Cirrhosis</a:t>
            </a:r>
          </a:p>
          <a:p>
            <a:pPr lvl="1">
              <a:lnSpc>
                <a:spcPct val="110000"/>
              </a:lnSpc>
            </a:pPr>
            <a:r>
              <a:rPr lang="en-US" dirty="0"/>
              <a:t>Obesity</a:t>
            </a:r>
          </a:p>
          <a:p>
            <a:pPr lvl="1">
              <a:lnSpc>
                <a:spcPct val="110000"/>
              </a:lnSpc>
            </a:pPr>
            <a:r>
              <a:rPr lang="en-US" dirty="0"/>
              <a:t>Diabetes</a:t>
            </a:r>
          </a:p>
          <a:p>
            <a:pPr lvl="1">
              <a:lnSpc>
                <a:spcPct val="110000"/>
              </a:lnSpc>
            </a:pPr>
            <a:r>
              <a:rPr lang="en-US" dirty="0"/>
              <a:t>Hemochromatosis</a:t>
            </a:r>
          </a:p>
          <a:p>
            <a:pPr lvl="1">
              <a:lnSpc>
                <a:spcPct val="110000"/>
              </a:lnSpc>
            </a:pPr>
            <a:r>
              <a:rPr lang="en-US" dirty="0"/>
              <a:t>Heavy alcohol use</a:t>
            </a:r>
          </a:p>
          <a:p>
            <a:pPr>
              <a:lnSpc>
                <a:spcPct val="110000"/>
              </a:lnSpc>
            </a:pPr>
            <a:r>
              <a:rPr lang="en-US" dirty="0"/>
              <a:t>Signs and symptoms:</a:t>
            </a:r>
          </a:p>
          <a:p>
            <a:pPr lvl="1">
              <a:lnSpc>
                <a:spcPct val="110000"/>
              </a:lnSpc>
            </a:pPr>
            <a:r>
              <a:rPr lang="en-US" dirty="0"/>
              <a:t>Jaundice</a:t>
            </a:r>
          </a:p>
          <a:p>
            <a:pPr lvl="1">
              <a:lnSpc>
                <a:spcPct val="110000"/>
              </a:lnSpc>
            </a:pPr>
            <a:r>
              <a:rPr lang="en-US" dirty="0"/>
              <a:t>Right abdominal pain</a:t>
            </a:r>
          </a:p>
          <a:p>
            <a:pPr lvl="1">
              <a:lnSpc>
                <a:spcPct val="110000"/>
              </a:lnSpc>
            </a:pPr>
            <a:r>
              <a:rPr lang="en-US" dirty="0"/>
              <a:t>Lump in right abdomen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52</a:t>
            </a:fld>
            <a:endParaRPr lang="en-GB" sz="800" dirty="0"/>
          </a:p>
          <a:p>
            <a:pPr>
              <a:defRPr/>
            </a:pPr>
            <a:endParaRPr lang="en-GB" sz="800" dirty="0"/>
          </a:p>
        </p:txBody>
      </p:sp>
    </p:spTree>
    <p:extLst>
      <p:ext uri="{BB962C8B-B14F-4D97-AF65-F5344CB8AC3E}">
        <p14:creationId xmlns:p14="http://schemas.microsoft.com/office/powerpoint/2010/main" val="40301293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Intestinal and </a:t>
            </a:r>
            <a:br>
              <a:rPr lang="en-US" dirty="0"/>
            </a:br>
            <a:r>
              <a:rPr lang="en-US" dirty="0"/>
              <a:t>Colorectal Cancers</a:t>
            </a:r>
          </a:p>
        </p:txBody>
      </p:sp>
      <p:sp>
        <p:nvSpPr>
          <p:cNvPr id="3" name="Content Placeholder 2"/>
          <p:cNvSpPr>
            <a:spLocks noGrp="1"/>
          </p:cNvSpPr>
          <p:nvPr>
            <p:ph idx="1"/>
          </p:nvPr>
        </p:nvSpPr>
        <p:spPr/>
        <p:txBody>
          <a:bodyPr/>
          <a:lstStyle/>
          <a:p>
            <a:pPr lvl="0"/>
            <a:r>
              <a:rPr lang="en-US" b="1" dirty="0">
                <a:solidFill>
                  <a:srgbClr val="FFFF00"/>
                </a:solidFill>
              </a:rPr>
              <a:t>Small intestinal </a:t>
            </a:r>
            <a:r>
              <a:rPr lang="en-US" b="1" dirty="0" smtClean="0">
                <a:solidFill>
                  <a:srgbClr val="FFFF00"/>
                </a:solidFill>
              </a:rPr>
              <a:t>cancer  </a:t>
            </a:r>
            <a:r>
              <a:rPr lang="en-US" b="1" dirty="0" smtClean="0">
                <a:solidFill>
                  <a:schemeClr val="accent5">
                    <a:lumMod val="75000"/>
                  </a:schemeClr>
                </a:solidFill>
              </a:rPr>
              <a:t>(also called duodenal, </a:t>
            </a:r>
            <a:r>
              <a:rPr lang="en-US" b="1" dirty="0" err="1" smtClean="0">
                <a:solidFill>
                  <a:schemeClr val="accent5">
                    <a:lumMod val="75000"/>
                  </a:schemeClr>
                </a:solidFill>
              </a:rPr>
              <a:t>ileal</a:t>
            </a:r>
            <a:r>
              <a:rPr lang="en-US" b="1" dirty="0" smtClean="0">
                <a:solidFill>
                  <a:schemeClr val="accent5">
                    <a:lumMod val="75000"/>
                  </a:schemeClr>
                </a:solidFill>
              </a:rPr>
              <a:t> and </a:t>
            </a:r>
            <a:r>
              <a:rPr lang="en-US" b="1" dirty="0" err="1" smtClean="0">
                <a:solidFill>
                  <a:schemeClr val="accent5">
                    <a:lumMod val="75000"/>
                  </a:schemeClr>
                </a:solidFill>
              </a:rPr>
              <a:t>jejunal</a:t>
            </a:r>
            <a:r>
              <a:rPr lang="en-US" b="1" dirty="0" smtClean="0">
                <a:solidFill>
                  <a:schemeClr val="accent5">
                    <a:lumMod val="75000"/>
                  </a:schemeClr>
                </a:solidFill>
              </a:rPr>
              <a:t> cancer)</a:t>
            </a:r>
            <a:endParaRPr lang="en-US" b="1" dirty="0">
              <a:solidFill>
                <a:schemeClr val="accent5">
                  <a:lumMod val="75000"/>
                </a:schemeClr>
              </a:solidFill>
            </a:endParaRPr>
          </a:p>
          <a:p>
            <a:pPr lvl="1"/>
            <a:r>
              <a:rPr lang="en-US" dirty="0"/>
              <a:t>Risk factors: Eating high-fat diet; having personal history of Crohn’s disease, colonic polyps, or celiac disease</a:t>
            </a:r>
          </a:p>
          <a:p>
            <a:r>
              <a:rPr lang="en-US" b="1" dirty="0">
                <a:solidFill>
                  <a:srgbClr val="FFFF00"/>
                </a:solidFill>
              </a:rPr>
              <a:t>Colorectal cancer</a:t>
            </a:r>
          </a:p>
          <a:p>
            <a:pPr lvl="1"/>
            <a:r>
              <a:rPr lang="en-US" dirty="0"/>
              <a:t>Risk factors: Being over 50 years of age, smoking tobacco, eating a high-fat diet, family history</a:t>
            </a:r>
          </a:p>
          <a:p>
            <a:pPr lvl="1"/>
            <a:endParaRPr lang="en-US" dirty="0"/>
          </a:p>
          <a:p>
            <a:pPr lvl="1"/>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53</a:t>
            </a:fld>
            <a:endParaRPr lang="en-GB" sz="800" dirty="0"/>
          </a:p>
          <a:p>
            <a:pPr>
              <a:defRPr/>
            </a:pPr>
            <a:endParaRPr lang="en-GB" sz="800" dirty="0"/>
          </a:p>
        </p:txBody>
      </p:sp>
    </p:spTree>
    <p:extLst>
      <p:ext uri="{BB962C8B-B14F-4D97-AF65-F5344CB8AC3E}">
        <p14:creationId xmlns:p14="http://schemas.microsoft.com/office/powerpoint/2010/main" val="2936512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Medical Assistant’s </a:t>
            </a:r>
            <a:r>
              <a:rPr lang="en-US" dirty="0" smtClean="0"/>
              <a:t/>
            </a:r>
            <a:br>
              <a:rPr lang="en-US" dirty="0" smtClean="0"/>
            </a:br>
            <a:r>
              <a:rPr lang="en-US" dirty="0" smtClean="0"/>
              <a:t>Role in </a:t>
            </a:r>
            <a:r>
              <a:rPr lang="en-US" dirty="0"/>
              <a:t>GI Procedures</a:t>
            </a:r>
          </a:p>
        </p:txBody>
      </p:sp>
      <p:sp>
        <p:nvSpPr>
          <p:cNvPr id="3" name="Content Placeholder 2"/>
          <p:cNvSpPr>
            <a:spLocks noGrp="1"/>
          </p:cNvSpPr>
          <p:nvPr>
            <p:ph idx="1"/>
          </p:nvPr>
        </p:nvSpPr>
        <p:spPr/>
        <p:txBody>
          <a:bodyPr>
            <a:normAutofit/>
          </a:bodyPr>
          <a:lstStyle/>
          <a:p>
            <a:pPr lvl="0">
              <a:lnSpc>
                <a:spcPct val="110000"/>
              </a:lnSpc>
            </a:pPr>
            <a:r>
              <a:rPr lang="en-US" dirty="0"/>
              <a:t>Medical assistant may get calls from patients or parents of patients who are experiencing gastrointestinal problems</a:t>
            </a:r>
          </a:p>
          <a:p>
            <a:pPr lvl="0">
              <a:lnSpc>
                <a:spcPct val="110000"/>
              </a:lnSpc>
            </a:pPr>
            <a:r>
              <a:rPr lang="en-US" dirty="0"/>
              <a:t>Know how to screen phone calls and gather information</a:t>
            </a:r>
          </a:p>
          <a:p>
            <a:pPr lvl="0">
              <a:lnSpc>
                <a:spcPct val="110000"/>
              </a:lnSpc>
            </a:pPr>
            <a:r>
              <a:rPr lang="en-US" b="1" dirty="0">
                <a:solidFill>
                  <a:srgbClr val="FFFF00"/>
                </a:solidFill>
              </a:rPr>
              <a:t>Ask screening questions about:</a:t>
            </a:r>
          </a:p>
          <a:p>
            <a:pPr lvl="1">
              <a:lnSpc>
                <a:spcPct val="110000"/>
              </a:lnSpc>
            </a:pPr>
            <a:r>
              <a:rPr lang="en-US" b="1" dirty="0">
                <a:solidFill>
                  <a:srgbClr val="FFFF00"/>
                </a:solidFill>
              </a:rPr>
              <a:t>Dysphagia (swallowing issues)</a:t>
            </a:r>
          </a:p>
          <a:p>
            <a:pPr lvl="1">
              <a:lnSpc>
                <a:spcPct val="110000"/>
              </a:lnSpc>
            </a:pPr>
            <a:r>
              <a:rPr lang="en-US" b="1" dirty="0">
                <a:solidFill>
                  <a:srgbClr val="FFFF00"/>
                </a:solidFill>
              </a:rPr>
              <a:t>Vomiting</a:t>
            </a:r>
          </a:p>
          <a:p>
            <a:pPr lvl="1">
              <a:lnSpc>
                <a:spcPct val="110000"/>
              </a:lnSpc>
            </a:pPr>
            <a:r>
              <a:rPr lang="en-US" b="1" dirty="0">
                <a:solidFill>
                  <a:srgbClr val="FFFF00"/>
                </a:solidFill>
              </a:rPr>
              <a:t>Abdominal pain</a:t>
            </a:r>
          </a:p>
          <a:p>
            <a:pPr lvl="1">
              <a:lnSpc>
                <a:spcPct val="110000"/>
              </a:lnSpc>
            </a:pPr>
            <a:r>
              <a:rPr lang="en-US" b="1" dirty="0">
                <a:solidFill>
                  <a:srgbClr val="FFFF00"/>
                </a:solidFill>
              </a:rPr>
              <a:t>Diarrhea</a:t>
            </a:r>
          </a:p>
          <a:p>
            <a:pPr lvl="1">
              <a:lnSpc>
                <a:spcPct val="110000"/>
              </a:lnSpc>
            </a:pPr>
            <a:r>
              <a:rPr lang="en-US" b="1" dirty="0">
                <a:solidFill>
                  <a:srgbClr val="FFFF00"/>
                </a:solidFill>
              </a:rPr>
              <a:t>Constipation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54</a:t>
            </a:fld>
            <a:endParaRPr lang="en-GB" sz="800" dirty="0"/>
          </a:p>
          <a:p>
            <a:pPr>
              <a:defRPr/>
            </a:pPr>
            <a:endParaRPr lang="en-GB" sz="800" dirty="0"/>
          </a:p>
        </p:txBody>
      </p:sp>
    </p:spTree>
    <p:extLst>
      <p:ext uri="{BB962C8B-B14F-4D97-AF65-F5344CB8AC3E}">
        <p14:creationId xmlns:p14="http://schemas.microsoft.com/office/powerpoint/2010/main" val="27569834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Assisting with the Examination</a:t>
            </a:r>
          </a:p>
        </p:txBody>
      </p:sp>
      <p:sp>
        <p:nvSpPr>
          <p:cNvPr id="3" name="Content Placeholder 2"/>
          <p:cNvSpPr>
            <a:spLocks noGrp="1"/>
          </p:cNvSpPr>
          <p:nvPr>
            <p:ph idx="1"/>
          </p:nvPr>
        </p:nvSpPr>
        <p:spPr>
          <a:xfrm>
            <a:off x="768096" y="2286000"/>
            <a:ext cx="7732967" cy="4023360"/>
          </a:xfrm>
        </p:spPr>
        <p:txBody>
          <a:bodyPr/>
          <a:lstStyle/>
          <a:p>
            <a:pPr lvl="0"/>
            <a:r>
              <a:rPr lang="en-US" b="1" dirty="0">
                <a:solidFill>
                  <a:srgbClr val="FFFF00"/>
                </a:solidFill>
              </a:rPr>
              <a:t>Medical assistant must know the underlying organs that may be involved in specific pain locations</a:t>
            </a:r>
          </a:p>
          <a:p>
            <a:pPr lvl="0"/>
            <a:r>
              <a:rPr lang="en-US" b="1" dirty="0">
                <a:solidFill>
                  <a:srgbClr val="FFFF00"/>
                </a:solidFill>
              </a:rPr>
              <a:t>Record abdominal quadrant/region in which pain is located</a:t>
            </a:r>
          </a:p>
          <a:p>
            <a:pPr lvl="0"/>
            <a:r>
              <a:rPr lang="en-US" dirty="0"/>
              <a:t>Provider uses palpation and percussion to evaluate entire abdominal area</a:t>
            </a:r>
          </a:p>
          <a:p>
            <a:pPr lvl="0"/>
            <a:r>
              <a:rPr lang="en-US" dirty="0"/>
              <a:t>Medical assistant should </a:t>
            </a:r>
            <a:r>
              <a:rPr lang="en-US" dirty="0" smtClean="0"/>
              <a:t>document findings </a:t>
            </a:r>
            <a:r>
              <a:rPr lang="en-US" dirty="0"/>
              <a:t>as examination </a:t>
            </a:r>
            <a:r>
              <a:rPr lang="en-US" dirty="0" smtClean="0"/>
              <a:t>progresses </a:t>
            </a:r>
          </a:p>
          <a:p>
            <a:pPr lvl="0"/>
            <a:r>
              <a:rPr lang="en-US" dirty="0" smtClean="0">
                <a:solidFill>
                  <a:srgbClr val="FF33CC"/>
                </a:solidFill>
              </a:rPr>
              <a:t>Provider may perform a DRE (digital rectal exam) and may use a </a:t>
            </a:r>
            <a:r>
              <a:rPr lang="en-US" dirty="0" err="1" smtClean="0">
                <a:solidFill>
                  <a:srgbClr val="FF33CC"/>
                </a:solidFill>
              </a:rPr>
              <a:t>proctoscope</a:t>
            </a:r>
            <a:r>
              <a:rPr lang="en-US" dirty="0" smtClean="0">
                <a:solidFill>
                  <a:srgbClr val="FF33CC"/>
                </a:solidFill>
              </a:rPr>
              <a:t> to examine the anal area checking for hemorrhoids, polyps, fissures, fistulas and abscesses.</a:t>
            </a:r>
            <a:endParaRPr lang="en-US" dirty="0">
              <a:solidFill>
                <a:srgbClr val="FF33CC"/>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55</a:t>
            </a:fld>
            <a:endParaRPr lang="en-GB" sz="800" dirty="0"/>
          </a:p>
          <a:p>
            <a:pPr>
              <a:defRPr/>
            </a:pPr>
            <a:endParaRPr lang="en-GB" sz="800" dirty="0"/>
          </a:p>
        </p:txBody>
      </p:sp>
    </p:spTree>
    <p:extLst>
      <p:ext uri="{BB962C8B-B14F-4D97-AF65-F5344CB8AC3E}">
        <p14:creationId xmlns:p14="http://schemas.microsoft.com/office/powerpoint/2010/main" val="416428171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Assisting with Diagnostic Procedures </a:t>
            </a:r>
          </a:p>
        </p:txBody>
      </p:sp>
      <p:sp>
        <p:nvSpPr>
          <p:cNvPr id="3" name="Content Placeholder 2"/>
          <p:cNvSpPr>
            <a:spLocks noGrp="1"/>
          </p:cNvSpPr>
          <p:nvPr>
            <p:ph idx="1"/>
          </p:nvPr>
        </p:nvSpPr>
        <p:spPr/>
        <p:txBody>
          <a:bodyPr/>
          <a:lstStyle/>
          <a:p>
            <a:pPr lvl="0"/>
            <a:r>
              <a:rPr lang="en-US" dirty="0"/>
              <a:t>Medical assistant should be familiar with description of tests and patient preparation required</a:t>
            </a:r>
          </a:p>
          <a:p>
            <a:pPr lvl="1"/>
            <a:r>
              <a:rPr lang="en-US" dirty="0">
                <a:solidFill>
                  <a:srgbClr val="FF33CC"/>
                </a:solidFill>
              </a:rPr>
              <a:t>Ultrasound (</a:t>
            </a:r>
            <a:r>
              <a:rPr lang="en-US" dirty="0" smtClean="0">
                <a:solidFill>
                  <a:srgbClr val="FF33CC"/>
                </a:solidFill>
              </a:rPr>
              <a:t>US)</a:t>
            </a:r>
            <a:r>
              <a:rPr lang="en-US" dirty="0" smtClean="0">
                <a:solidFill>
                  <a:srgbClr val="FF33CC"/>
                </a:solidFill>
                <a:latin typeface="Arial"/>
                <a:cs typeface="Arial"/>
              </a:rPr>
              <a:t>—</a:t>
            </a:r>
            <a:r>
              <a:rPr lang="en-US" dirty="0" smtClean="0">
                <a:solidFill>
                  <a:srgbClr val="FF33CC"/>
                </a:solidFill>
              </a:rPr>
              <a:t>abdomen</a:t>
            </a:r>
            <a:endParaRPr lang="en-US" dirty="0">
              <a:solidFill>
                <a:srgbClr val="FF33CC"/>
              </a:solidFill>
            </a:endParaRPr>
          </a:p>
          <a:p>
            <a:pPr lvl="1"/>
            <a:r>
              <a:rPr lang="en-US" dirty="0">
                <a:solidFill>
                  <a:srgbClr val="FF33CC"/>
                </a:solidFill>
              </a:rPr>
              <a:t>Flexible sigmoidoscopy</a:t>
            </a:r>
          </a:p>
          <a:p>
            <a:pPr lvl="1"/>
            <a:r>
              <a:rPr lang="en-US" dirty="0">
                <a:solidFill>
                  <a:srgbClr val="FF33CC"/>
                </a:solidFill>
              </a:rPr>
              <a:t>Colonoscopy</a:t>
            </a:r>
          </a:p>
          <a:p>
            <a:pPr lvl="1"/>
            <a:r>
              <a:rPr lang="en-US" dirty="0">
                <a:solidFill>
                  <a:srgbClr val="FF33CC"/>
                </a:solidFill>
              </a:rPr>
              <a:t>Computed tomography (CT) colonography, or virtual colonoscopy</a:t>
            </a:r>
          </a:p>
          <a:p>
            <a:pPr lvl="1"/>
            <a:r>
              <a:rPr lang="en-US" dirty="0">
                <a:solidFill>
                  <a:srgbClr val="FF33CC"/>
                </a:solidFill>
              </a:rPr>
              <a:t>Upper gastrointestinal (GI) endoscopy</a:t>
            </a:r>
          </a:p>
          <a:p>
            <a:pPr lvl="1"/>
            <a:r>
              <a:rPr lang="en-US" dirty="0">
                <a:solidFill>
                  <a:srgbClr val="FF33CC"/>
                </a:solidFill>
              </a:rPr>
              <a:t>Capsule </a:t>
            </a:r>
            <a:r>
              <a:rPr lang="en-US" dirty="0" smtClean="0">
                <a:solidFill>
                  <a:srgbClr val="FF33CC"/>
                </a:solidFill>
              </a:rPr>
              <a:t>endoscopy</a:t>
            </a:r>
          </a:p>
          <a:p>
            <a:pPr lvl="1"/>
            <a:endParaRPr lang="en-US" dirty="0">
              <a:solidFill>
                <a:srgbClr val="FF33CC"/>
              </a:solidFill>
            </a:endParaRPr>
          </a:p>
          <a:p>
            <a:pPr lvl="1"/>
            <a:r>
              <a:rPr lang="en-US" dirty="0" smtClean="0">
                <a:solidFill>
                  <a:srgbClr val="00B0F0"/>
                </a:solidFill>
              </a:rPr>
              <a:t>You should become familiar with these diagnostic tests, they are very common.</a:t>
            </a:r>
            <a:endParaRPr lang="en-US" dirty="0">
              <a:solidFill>
                <a:srgbClr val="00B0F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56</a:t>
            </a:fld>
            <a:endParaRPr lang="en-GB" sz="800" dirty="0"/>
          </a:p>
          <a:p>
            <a:pPr>
              <a:defRPr/>
            </a:pPr>
            <a:endParaRPr lang="en-GB" sz="800" dirty="0"/>
          </a:p>
        </p:txBody>
      </p:sp>
    </p:spTree>
    <p:extLst>
      <p:ext uri="{BB962C8B-B14F-4D97-AF65-F5344CB8AC3E}">
        <p14:creationId xmlns:p14="http://schemas.microsoft.com/office/powerpoint/2010/main" val="388177961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Stool-Based Tests</a:t>
            </a:r>
          </a:p>
        </p:txBody>
      </p:sp>
      <p:sp>
        <p:nvSpPr>
          <p:cNvPr id="3" name="Content Placeholder 2"/>
          <p:cNvSpPr>
            <a:spLocks noGrp="1"/>
          </p:cNvSpPr>
          <p:nvPr>
            <p:ph idx="1"/>
          </p:nvPr>
        </p:nvSpPr>
        <p:spPr/>
        <p:txBody>
          <a:bodyPr/>
          <a:lstStyle/>
          <a:p>
            <a:pPr lvl="0"/>
            <a:r>
              <a:rPr lang="en-US" dirty="0">
                <a:solidFill>
                  <a:srgbClr val="FFFF00"/>
                </a:solidFill>
              </a:rPr>
              <a:t>Fecal occult blood test (FOBT)</a:t>
            </a:r>
          </a:p>
          <a:p>
            <a:pPr lvl="1"/>
            <a:r>
              <a:rPr lang="en-US" dirty="0"/>
              <a:t>Checks sample of stool for occult blood</a:t>
            </a:r>
          </a:p>
          <a:p>
            <a:pPr lvl="1"/>
            <a:r>
              <a:rPr lang="en-US" dirty="0"/>
              <a:t>Blood in stools can be caused by hemorrhoids, diverticulosis, ulcers, colitis, and polyps</a:t>
            </a:r>
          </a:p>
          <a:p>
            <a:pPr lvl="1"/>
            <a:r>
              <a:rPr lang="en-US" dirty="0"/>
              <a:t>Guaiac fecal occult blood test (gFOBT) and fecal immunochemical method (FIT)</a:t>
            </a:r>
          </a:p>
          <a:p>
            <a:r>
              <a:rPr lang="en-US" dirty="0"/>
              <a:t>Multitargeted stool DNA test (MT-sDNA)</a:t>
            </a:r>
          </a:p>
          <a:p>
            <a:pPr lvl="1"/>
            <a:r>
              <a:rPr lang="en-US" dirty="0"/>
              <a:t>Detected abnormal </a:t>
            </a:r>
            <a:r>
              <a:rPr lang="en-US" dirty="0" smtClean="0"/>
              <a:t>DNA</a:t>
            </a:r>
          </a:p>
          <a:p>
            <a:pPr lvl="1"/>
            <a:endParaRPr lang="en-US" dirty="0"/>
          </a:p>
          <a:p>
            <a:pPr lvl="1"/>
            <a:r>
              <a:rPr lang="en-US" b="1" dirty="0" smtClean="0">
                <a:solidFill>
                  <a:srgbClr val="92D050"/>
                </a:solidFill>
              </a:rPr>
              <a:t>Occult means hidden</a:t>
            </a:r>
            <a:endParaRPr lang="en-US" b="1" dirty="0">
              <a:solidFill>
                <a:srgbClr val="92D050"/>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57</a:t>
            </a:fld>
            <a:endParaRPr lang="en-GB" sz="800" dirty="0"/>
          </a:p>
          <a:p>
            <a:pPr>
              <a:defRPr/>
            </a:pPr>
            <a:endParaRPr lang="en-GB" sz="800" dirty="0"/>
          </a:p>
        </p:txBody>
      </p:sp>
    </p:spTree>
    <p:extLst>
      <p:ext uri="{BB962C8B-B14F-4D97-AF65-F5344CB8AC3E}">
        <p14:creationId xmlns:p14="http://schemas.microsoft.com/office/powerpoint/2010/main" val="318096494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Guaiac Fecal Occult </a:t>
            </a:r>
            <a:r>
              <a:rPr lang="en-US" dirty="0" smtClean="0"/>
              <a:t/>
            </a:r>
            <a:br>
              <a:rPr lang="en-US" dirty="0" smtClean="0"/>
            </a:br>
            <a:r>
              <a:rPr lang="en-US" dirty="0" smtClean="0"/>
              <a:t>Blood </a:t>
            </a:r>
            <a:r>
              <a:rPr lang="en-US" dirty="0"/>
              <a:t>Test (gFOBT)</a:t>
            </a:r>
          </a:p>
        </p:txBody>
      </p:sp>
      <p:sp>
        <p:nvSpPr>
          <p:cNvPr id="3" name="Content Placeholder 2"/>
          <p:cNvSpPr>
            <a:spLocks noGrp="1"/>
          </p:cNvSpPr>
          <p:nvPr>
            <p:ph idx="1"/>
          </p:nvPr>
        </p:nvSpPr>
        <p:spPr/>
        <p:txBody>
          <a:bodyPr/>
          <a:lstStyle/>
          <a:p>
            <a:pPr lvl="0"/>
            <a:r>
              <a:rPr lang="en-US" dirty="0"/>
              <a:t>Stool test that looks for presence of occult blood</a:t>
            </a:r>
          </a:p>
          <a:p>
            <a:pPr lvl="0"/>
            <a:r>
              <a:rPr lang="en-US" dirty="0"/>
              <a:t>Usually patient is asked to collect samples from two or three stools on consecutive days</a:t>
            </a:r>
          </a:p>
          <a:p>
            <a:pPr lvl="0"/>
            <a:r>
              <a:rPr lang="en-US" dirty="0"/>
              <a:t>Each Hemoccult card has two locations (A and B) for samples</a:t>
            </a:r>
          </a:p>
          <a:p>
            <a:pPr lvl="0"/>
            <a:r>
              <a:rPr lang="en-US" dirty="0"/>
              <a:t>Lab should develop test no more than 3 days after stool sample was applied</a:t>
            </a:r>
          </a:p>
          <a:p>
            <a:pPr lvl="0"/>
            <a:r>
              <a:rPr lang="en-US" dirty="0"/>
              <a:t>Medical assistant should read results within 60 seconds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58</a:t>
            </a:fld>
            <a:endParaRPr lang="en-GB" sz="800" dirty="0"/>
          </a:p>
          <a:p>
            <a:pPr>
              <a:defRPr/>
            </a:pPr>
            <a:endParaRPr lang="en-GB" sz="800" dirty="0"/>
          </a:p>
        </p:txBody>
      </p:sp>
    </p:spTree>
    <p:extLst>
      <p:ext uri="{BB962C8B-B14F-4D97-AF65-F5344CB8AC3E}">
        <p14:creationId xmlns:p14="http://schemas.microsoft.com/office/powerpoint/2010/main" val="412453739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t>Fecal </a:t>
            </a:r>
            <a:r>
              <a:rPr lang="en-US" dirty="0" err="1" smtClean="0"/>
              <a:t>ImiInmunochemical</a:t>
            </a:r>
            <a:r>
              <a:rPr lang="en-US" dirty="0" smtClean="0"/>
              <a:t> </a:t>
            </a:r>
            <a:r>
              <a:rPr lang="en-US" dirty="0"/>
              <a:t>Test (FIT)</a:t>
            </a:r>
          </a:p>
        </p:txBody>
      </p:sp>
      <p:sp>
        <p:nvSpPr>
          <p:cNvPr id="3" name="Content Placeholder 2"/>
          <p:cNvSpPr>
            <a:spLocks noGrp="1"/>
          </p:cNvSpPr>
          <p:nvPr>
            <p:ph idx="1"/>
          </p:nvPr>
        </p:nvSpPr>
        <p:spPr/>
        <p:txBody>
          <a:bodyPr/>
          <a:lstStyle/>
          <a:p>
            <a:pPr lvl="0"/>
            <a:r>
              <a:rPr lang="en-US" dirty="0"/>
              <a:t>Screening test for colon cancer</a:t>
            </a:r>
          </a:p>
          <a:p>
            <a:pPr lvl="0"/>
            <a:r>
              <a:rPr lang="en-US" dirty="0"/>
              <a:t>Only detects human hemoglobin from large intestine</a:t>
            </a:r>
          </a:p>
          <a:p>
            <a:pPr lvl="0"/>
            <a:r>
              <a:rPr lang="en-US" dirty="0"/>
              <a:t>Food and medications do not effect this test, so it tends to have fewer false positive results than the gFOBT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59</a:t>
            </a:fld>
            <a:endParaRPr lang="en-GB" sz="800" dirty="0"/>
          </a:p>
          <a:p>
            <a:pPr>
              <a:defRPr/>
            </a:pPr>
            <a:endParaRPr lang="en-GB" sz="800" dirty="0"/>
          </a:p>
        </p:txBody>
      </p:sp>
    </p:spTree>
    <p:extLst>
      <p:ext uri="{BB962C8B-B14F-4D97-AF65-F5344CB8AC3E}">
        <p14:creationId xmlns:p14="http://schemas.microsoft.com/office/powerpoint/2010/main" val="25149109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6</a:t>
            </a:fld>
            <a:endParaRPr lang="en-GB" sz="800" smtClean="0"/>
          </a:p>
          <a:p>
            <a:pPr>
              <a:defRPr/>
            </a:pPr>
            <a:endParaRPr lang="en-GB" sz="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3060" y="525780"/>
            <a:ext cx="5897880" cy="5944924"/>
          </a:xfrm>
          <a:prstGeom prst="rect">
            <a:avLst/>
          </a:prstGeom>
        </p:spPr>
      </p:pic>
    </p:spTree>
    <p:extLst>
      <p:ext uri="{BB962C8B-B14F-4D97-AF65-F5344CB8AC3E}">
        <p14:creationId xmlns:p14="http://schemas.microsoft.com/office/powerpoint/2010/main" val="132778565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Multitargeted Stool </a:t>
            </a:r>
            <a:r>
              <a:rPr lang="en-US" dirty="0" smtClean="0"/>
              <a:t/>
            </a:r>
            <a:br>
              <a:rPr lang="en-US" dirty="0" smtClean="0"/>
            </a:br>
            <a:r>
              <a:rPr lang="en-US" dirty="0" smtClean="0"/>
              <a:t>DNA </a:t>
            </a:r>
            <a:r>
              <a:rPr lang="en-US" dirty="0"/>
              <a:t>Test </a:t>
            </a:r>
            <a:r>
              <a:rPr lang="en-US" dirty="0" smtClean="0"/>
              <a:t>(</a:t>
            </a:r>
            <a:r>
              <a:rPr lang="en-US" dirty="0"/>
              <a:t>MT-sDNA</a:t>
            </a:r>
            <a:r>
              <a:rPr lang="en-US" dirty="0" smtClean="0"/>
              <a:t>)</a:t>
            </a:r>
            <a:endParaRPr lang="en-US" dirty="0"/>
          </a:p>
        </p:txBody>
      </p:sp>
      <p:sp>
        <p:nvSpPr>
          <p:cNvPr id="3" name="Content Placeholder 2"/>
          <p:cNvSpPr>
            <a:spLocks noGrp="1"/>
          </p:cNvSpPr>
          <p:nvPr>
            <p:ph idx="1"/>
          </p:nvPr>
        </p:nvSpPr>
        <p:spPr/>
        <p:txBody>
          <a:bodyPr/>
          <a:lstStyle/>
          <a:p>
            <a:pPr lvl="0"/>
            <a:r>
              <a:rPr lang="en-US" dirty="0"/>
              <a:t>Example: Cologuard</a:t>
            </a:r>
          </a:p>
          <a:p>
            <a:pPr lvl="1"/>
            <a:r>
              <a:rPr lang="en-US" dirty="0"/>
              <a:t>Screens for DNA markers and the presence of occult hemoglobin in stool</a:t>
            </a:r>
          </a:p>
          <a:p>
            <a:pPr lvl="1"/>
            <a:r>
              <a:rPr lang="en-US" dirty="0"/>
              <a:t>Patient obtains sample at home and mails it to laboratory</a:t>
            </a:r>
          </a:p>
          <a:p>
            <a:pPr lvl="1"/>
            <a:r>
              <a:rPr lang="en-US" dirty="0"/>
              <a:t>No patient preparation required; do not obtain sample if you have diarrhea</a:t>
            </a:r>
          </a:p>
          <a:p>
            <a:pPr lvl="1"/>
            <a:r>
              <a:rPr lang="en-US" dirty="0"/>
              <a:t>Do not get toilet paper and urine in stool sample container</a:t>
            </a:r>
          </a:p>
          <a:p>
            <a:pPr lvl="1"/>
            <a:r>
              <a:rPr lang="en-US" dirty="0"/>
              <a:t>Follow test instructions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60</a:t>
            </a:fld>
            <a:endParaRPr lang="en-GB" sz="800" dirty="0"/>
          </a:p>
          <a:p>
            <a:pPr>
              <a:defRPr/>
            </a:pPr>
            <a:endParaRPr lang="en-GB" sz="800" dirty="0"/>
          </a:p>
        </p:txBody>
      </p:sp>
    </p:spTree>
    <p:extLst>
      <p:ext uri="{BB962C8B-B14F-4D97-AF65-F5344CB8AC3E}">
        <p14:creationId xmlns:p14="http://schemas.microsoft.com/office/powerpoint/2010/main" val="157927709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FF00"/>
                </a:solidFill>
              </a:rPr>
              <a:t>Colonoscopy</a:t>
            </a:r>
          </a:p>
        </p:txBody>
      </p:sp>
      <p:sp>
        <p:nvSpPr>
          <p:cNvPr id="3" name="Content Placeholder 2"/>
          <p:cNvSpPr>
            <a:spLocks noGrp="1"/>
          </p:cNvSpPr>
          <p:nvPr>
            <p:ph idx="1"/>
          </p:nvPr>
        </p:nvSpPr>
        <p:spPr/>
        <p:txBody>
          <a:bodyPr>
            <a:normAutofit/>
          </a:bodyPr>
          <a:lstStyle/>
          <a:p>
            <a:pPr lvl="0">
              <a:lnSpc>
                <a:spcPct val="110000"/>
              </a:lnSpc>
            </a:pPr>
            <a:r>
              <a:rPr lang="en-US" dirty="0"/>
              <a:t>Procedure in which the provider uses a colonoscope or scope to look in the rectum or colon</a:t>
            </a:r>
          </a:p>
          <a:p>
            <a:pPr lvl="0">
              <a:lnSpc>
                <a:spcPct val="110000"/>
              </a:lnSpc>
            </a:pPr>
            <a:r>
              <a:rPr lang="en-US" dirty="0"/>
              <a:t>Allows provider to see irritation, swelling, ulcers, polyps, and potentially cancerous areas</a:t>
            </a:r>
          </a:p>
          <a:p>
            <a:pPr lvl="0">
              <a:lnSpc>
                <a:spcPct val="110000"/>
              </a:lnSpc>
            </a:pPr>
            <a:r>
              <a:rPr lang="en-US" dirty="0"/>
              <a:t>Today, anesthesia plays a role in sedating patients</a:t>
            </a:r>
          </a:p>
          <a:p>
            <a:pPr lvl="0">
              <a:lnSpc>
                <a:spcPct val="110000"/>
              </a:lnSpc>
            </a:pPr>
            <a:r>
              <a:rPr lang="en-US" dirty="0"/>
              <a:t>Patient needs to be informed of any medication changes or when to not take medications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61</a:t>
            </a:fld>
            <a:endParaRPr lang="en-GB" sz="800" dirty="0"/>
          </a:p>
          <a:p>
            <a:pPr>
              <a:defRPr/>
            </a:pPr>
            <a:endParaRPr lang="en-GB" sz="800" dirty="0"/>
          </a:p>
        </p:txBody>
      </p:sp>
    </p:spTree>
    <p:extLst>
      <p:ext uri="{BB962C8B-B14F-4D97-AF65-F5344CB8AC3E}">
        <p14:creationId xmlns:p14="http://schemas.microsoft.com/office/powerpoint/2010/main" val="99475065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Assisting with Treatments</a:t>
            </a:r>
          </a:p>
        </p:txBody>
      </p:sp>
      <p:sp>
        <p:nvSpPr>
          <p:cNvPr id="3" name="Content Placeholder 2"/>
          <p:cNvSpPr>
            <a:spLocks noGrp="1"/>
          </p:cNvSpPr>
          <p:nvPr>
            <p:ph idx="1"/>
          </p:nvPr>
        </p:nvSpPr>
        <p:spPr/>
        <p:txBody>
          <a:bodyPr/>
          <a:lstStyle/>
          <a:p>
            <a:pPr lvl="0"/>
            <a:r>
              <a:rPr lang="en-US" dirty="0"/>
              <a:t>Patients with digestive disorders are prescribed a variety of medications:</a:t>
            </a:r>
          </a:p>
          <a:p>
            <a:pPr lvl="1"/>
            <a:r>
              <a:rPr lang="en-US" b="1" dirty="0">
                <a:solidFill>
                  <a:srgbClr val="FFFF00"/>
                </a:solidFill>
              </a:rPr>
              <a:t>Antacids: Used to treat gastric hyperacidity</a:t>
            </a:r>
          </a:p>
          <a:p>
            <a:pPr lvl="1"/>
            <a:r>
              <a:rPr lang="en-US" b="1" dirty="0">
                <a:solidFill>
                  <a:srgbClr val="FFFF00"/>
                </a:solidFill>
              </a:rPr>
              <a:t>Antiemetics: Used to prevent and relieve nausea, vomiting, and motion sickness</a:t>
            </a:r>
          </a:p>
          <a:p>
            <a:pPr lvl="1"/>
            <a:r>
              <a:rPr lang="en-US" b="1" dirty="0">
                <a:solidFill>
                  <a:srgbClr val="FFFF00"/>
                </a:solidFill>
              </a:rPr>
              <a:t>Laxatives: Used to increase and hasten bowel evacuation</a:t>
            </a:r>
          </a:p>
          <a:p>
            <a:pPr lvl="1"/>
            <a:r>
              <a:rPr lang="en-US" b="1" dirty="0">
                <a:solidFill>
                  <a:srgbClr val="FFFF00"/>
                </a:solidFill>
              </a:rPr>
              <a:t>Proton pump inhibitors: Used to treat GERD and ulcers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62</a:t>
            </a:fld>
            <a:endParaRPr lang="en-GB" sz="800" dirty="0"/>
          </a:p>
          <a:p>
            <a:pPr>
              <a:defRPr/>
            </a:pPr>
            <a:endParaRPr lang="en-GB" sz="800" dirty="0"/>
          </a:p>
        </p:txBody>
      </p:sp>
    </p:spTree>
    <p:extLst>
      <p:ext uri="{BB962C8B-B14F-4D97-AF65-F5344CB8AC3E}">
        <p14:creationId xmlns:p14="http://schemas.microsoft.com/office/powerpoint/2010/main" val="56630847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Closing Comments </a:t>
            </a:r>
          </a:p>
        </p:txBody>
      </p:sp>
      <p:sp>
        <p:nvSpPr>
          <p:cNvPr id="3" name="Content Placeholder 2"/>
          <p:cNvSpPr>
            <a:spLocks noGrp="1"/>
          </p:cNvSpPr>
          <p:nvPr>
            <p:ph idx="1"/>
          </p:nvPr>
        </p:nvSpPr>
        <p:spPr/>
        <p:txBody>
          <a:bodyPr>
            <a:normAutofit/>
          </a:bodyPr>
          <a:lstStyle/>
          <a:p>
            <a:pPr lvl="0"/>
            <a:r>
              <a:rPr lang="en-US" dirty="0"/>
              <a:t>Patient coaching</a:t>
            </a:r>
          </a:p>
          <a:p>
            <a:pPr lvl="1"/>
            <a:r>
              <a:rPr lang="en-US" dirty="0"/>
              <a:t>Evaluate patient’s learning; encourage the patient to “teach back”</a:t>
            </a:r>
          </a:p>
          <a:p>
            <a:pPr lvl="0"/>
            <a:r>
              <a:rPr lang="en-US" dirty="0"/>
              <a:t>Legal and ethical issues</a:t>
            </a:r>
          </a:p>
          <a:p>
            <a:pPr lvl="1"/>
            <a:r>
              <a:rPr lang="en-US" dirty="0"/>
              <a:t>Responsibility is to assist the physician and act as the patient’s advocate</a:t>
            </a:r>
          </a:p>
          <a:p>
            <a:pPr lvl="1"/>
            <a:r>
              <a:rPr lang="en-US" dirty="0"/>
              <a:t>All information exchanged between the patient and physician is private</a:t>
            </a:r>
          </a:p>
          <a:p>
            <a:r>
              <a:rPr lang="en-US" dirty="0"/>
              <a:t>Patient-centered care</a:t>
            </a:r>
          </a:p>
          <a:p>
            <a:pPr lvl="1"/>
            <a:r>
              <a:rPr lang="en-US" dirty="0"/>
              <a:t>Medical assistant needs to give patient list of supplies required for procedure preparation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63</a:t>
            </a:fld>
            <a:endParaRPr lang="en-GB" sz="800" dirty="0"/>
          </a:p>
          <a:p>
            <a:pPr>
              <a:defRPr/>
            </a:pPr>
            <a:endParaRPr lang="en-GB" sz="800" dirty="0"/>
          </a:p>
        </p:txBody>
      </p:sp>
    </p:spTree>
    <p:extLst>
      <p:ext uri="{BB962C8B-B14F-4D97-AF65-F5344CB8AC3E}">
        <p14:creationId xmlns:p14="http://schemas.microsoft.com/office/powerpoint/2010/main" val="356294108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64</a:t>
            </a:fld>
            <a:endParaRPr lang="en-GB" sz="800" dirty="0"/>
          </a:p>
          <a:p>
            <a:pPr>
              <a:defRPr/>
            </a:pPr>
            <a:endParaRPr lang="en-GB" sz="800" dirty="0"/>
          </a:p>
        </p:txBody>
      </p:sp>
      <p:sp>
        <p:nvSpPr>
          <p:cNvPr id="1963014" name="Rectangle 6"/>
          <p:cNvSpPr>
            <a:spLocks noGrp="1" noChangeArrowheads="1"/>
          </p:cNvSpPr>
          <p:nvPr>
            <p:ph type="title" idx="4294967295"/>
          </p:nvPr>
        </p:nvSpPr>
        <p:spPr>
          <a:xfrm>
            <a:off x="0" y="2819400"/>
            <a:ext cx="7143750" cy="1219200"/>
          </a:xfrm>
        </p:spPr>
        <p:txBody>
          <a:bodyPr/>
          <a:lstStyle/>
          <a:p>
            <a:pPr eaLnBrk="1" hangingPunct="1">
              <a:defRPr/>
            </a:pPr>
            <a:endParaRPr lang="en-GB" sz="3600" dirty="0">
              <a:effectLst>
                <a:outerShdw blurRad="38100" dist="38100" dir="2700000" algn="tl">
                  <a:srgbClr val="C0C0C0"/>
                </a:outerShdw>
              </a:effectLst>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625" y="328612"/>
            <a:ext cx="5238750" cy="6200775"/>
          </a:xfrm>
          <a:prstGeom prst="rect">
            <a:avLst/>
          </a:prstGeom>
        </p:spPr>
      </p:pic>
    </p:spTree>
    <p:extLst>
      <p:ext uri="{BB962C8B-B14F-4D97-AF65-F5344CB8AC3E}">
        <p14:creationId xmlns:p14="http://schemas.microsoft.com/office/powerpoint/2010/main" val="37089515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Gastrointestinal Tract Structures</a:t>
            </a:r>
            <a:br>
              <a:rPr lang="en-US" dirty="0"/>
            </a:br>
            <a:endParaRPr lang="en-US" sz="1600" dirty="0"/>
          </a:p>
        </p:txBody>
      </p:sp>
      <p:sp>
        <p:nvSpPr>
          <p:cNvPr id="3" name="Content Placeholder 2"/>
          <p:cNvSpPr>
            <a:spLocks noGrp="1"/>
          </p:cNvSpPr>
          <p:nvPr>
            <p:ph idx="1"/>
          </p:nvPr>
        </p:nvSpPr>
        <p:spPr/>
        <p:txBody>
          <a:bodyPr>
            <a:normAutofit/>
          </a:bodyPr>
          <a:lstStyle/>
          <a:p>
            <a:pPr lvl="0"/>
            <a:r>
              <a:rPr lang="en-US" dirty="0"/>
              <a:t>Stomach</a:t>
            </a:r>
          </a:p>
          <a:p>
            <a:pPr lvl="1"/>
            <a:r>
              <a:rPr lang="en-US" dirty="0"/>
              <a:t>Serves as a reservoir for food</a:t>
            </a:r>
          </a:p>
          <a:p>
            <a:pPr lvl="1"/>
            <a:r>
              <a:rPr lang="en-US" dirty="0"/>
              <a:t>Fundus, body, and pylorus</a:t>
            </a:r>
          </a:p>
          <a:p>
            <a:pPr lvl="1"/>
            <a:r>
              <a:rPr lang="en-US" dirty="0"/>
              <a:t>Contains rugae</a:t>
            </a:r>
          </a:p>
          <a:p>
            <a:pPr lvl="1"/>
            <a:r>
              <a:rPr lang="en-US" dirty="0"/>
              <a:t>Tiny glands produce digestive enzymes, intrinsic factor, hydrochloric acid, mucus, and bicarbonate</a:t>
            </a:r>
          </a:p>
          <a:p>
            <a:pPr lvl="0"/>
            <a:r>
              <a:rPr lang="en-US" dirty="0"/>
              <a:t>Small intestine</a:t>
            </a:r>
          </a:p>
          <a:p>
            <a:pPr lvl="1"/>
            <a:r>
              <a:rPr lang="en-US" dirty="0"/>
              <a:t>1-inch lumen</a:t>
            </a:r>
          </a:p>
          <a:p>
            <a:pPr lvl="1"/>
            <a:r>
              <a:rPr lang="en-US" dirty="0"/>
              <a:t>About 20 feet long</a:t>
            </a:r>
          </a:p>
          <a:p>
            <a:pPr lvl="1"/>
            <a:r>
              <a:rPr lang="en-US" dirty="0"/>
              <a:t>Duodenum, jejunum, and ileum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7</a:t>
            </a:fld>
            <a:endParaRPr lang="en-GB" sz="800" dirty="0"/>
          </a:p>
          <a:p>
            <a:pPr>
              <a:defRPr/>
            </a:pPr>
            <a:endParaRPr lang="en-GB" sz="800" dirty="0"/>
          </a:p>
        </p:txBody>
      </p:sp>
    </p:spTree>
    <p:extLst>
      <p:ext uri="{BB962C8B-B14F-4D97-AF65-F5344CB8AC3E}">
        <p14:creationId xmlns:p14="http://schemas.microsoft.com/office/powerpoint/2010/main" val="12851784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Gastrointestinal Tract Structures</a:t>
            </a:r>
            <a:br>
              <a:rPr lang="en-US" dirty="0"/>
            </a:br>
            <a:endParaRPr lang="en-US" sz="1600" dirty="0"/>
          </a:p>
        </p:txBody>
      </p:sp>
      <p:sp>
        <p:nvSpPr>
          <p:cNvPr id="3" name="Content Placeholder 2"/>
          <p:cNvSpPr>
            <a:spLocks noGrp="1"/>
          </p:cNvSpPr>
          <p:nvPr>
            <p:ph idx="1"/>
          </p:nvPr>
        </p:nvSpPr>
        <p:spPr/>
        <p:txBody>
          <a:bodyPr/>
          <a:lstStyle/>
          <a:p>
            <a:pPr lvl="0"/>
            <a:r>
              <a:rPr lang="en-US" dirty="0"/>
              <a:t>Large intestine</a:t>
            </a:r>
          </a:p>
          <a:p>
            <a:pPr lvl="1"/>
            <a:r>
              <a:rPr lang="en-US" dirty="0"/>
              <a:t>3-inch lumen</a:t>
            </a:r>
          </a:p>
          <a:p>
            <a:pPr lvl="1"/>
            <a:r>
              <a:rPr lang="en-US" dirty="0"/>
              <a:t>About 5 feet long</a:t>
            </a:r>
          </a:p>
          <a:p>
            <a:pPr lvl="1"/>
            <a:r>
              <a:rPr lang="en-US" dirty="0"/>
              <a:t>Six sections:</a:t>
            </a:r>
          </a:p>
          <a:p>
            <a:pPr lvl="2"/>
            <a:r>
              <a:rPr lang="en-US" dirty="0"/>
              <a:t>Cecum</a:t>
            </a:r>
          </a:p>
          <a:p>
            <a:pPr lvl="2"/>
            <a:r>
              <a:rPr lang="en-US" dirty="0"/>
              <a:t>Ascending colon</a:t>
            </a:r>
          </a:p>
          <a:p>
            <a:pPr lvl="2"/>
            <a:r>
              <a:rPr lang="en-US" dirty="0"/>
              <a:t>Transverse colon</a:t>
            </a:r>
          </a:p>
          <a:p>
            <a:pPr lvl="2"/>
            <a:r>
              <a:rPr lang="en-US" dirty="0"/>
              <a:t>Descending colon</a:t>
            </a:r>
          </a:p>
          <a:p>
            <a:pPr lvl="2"/>
            <a:r>
              <a:rPr lang="en-US" dirty="0"/>
              <a:t>Sigmoid colon</a:t>
            </a:r>
          </a:p>
          <a:p>
            <a:pPr lvl="2"/>
            <a:r>
              <a:rPr lang="en-US" dirty="0"/>
              <a:t>Rectum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8</a:t>
            </a:fld>
            <a:endParaRPr lang="en-GB" sz="800" dirty="0"/>
          </a:p>
          <a:p>
            <a:pPr>
              <a:defRPr/>
            </a:pPr>
            <a:endParaRPr lang="en-GB" sz="800" dirty="0"/>
          </a:p>
        </p:txBody>
      </p:sp>
    </p:spTree>
    <p:extLst>
      <p:ext uri="{BB962C8B-B14F-4D97-AF65-F5344CB8AC3E}">
        <p14:creationId xmlns:p14="http://schemas.microsoft.com/office/powerpoint/2010/main" val="26616274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Accessory Organs</a:t>
            </a:r>
            <a:br>
              <a:rPr lang="en-US" dirty="0"/>
            </a:br>
            <a:endParaRPr lang="en-US" sz="1600" dirty="0"/>
          </a:p>
        </p:txBody>
      </p:sp>
      <p:sp>
        <p:nvSpPr>
          <p:cNvPr id="3" name="Content Placeholder 2"/>
          <p:cNvSpPr>
            <a:spLocks noGrp="1"/>
          </p:cNvSpPr>
          <p:nvPr>
            <p:ph idx="1"/>
          </p:nvPr>
        </p:nvSpPr>
        <p:spPr/>
        <p:txBody>
          <a:bodyPr/>
          <a:lstStyle/>
          <a:p>
            <a:pPr lvl="0"/>
            <a:r>
              <a:rPr lang="en-US" dirty="0"/>
              <a:t>Salivary glands</a:t>
            </a:r>
          </a:p>
          <a:p>
            <a:pPr lvl="1"/>
            <a:r>
              <a:rPr lang="en-US" dirty="0"/>
              <a:t>Parotid glands, submandibular glands, and sublingual glands</a:t>
            </a:r>
          </a:p>
          <a:p>
            <a:pPr lvl="0"/>
            <a:r>
              <a:rPr lang="en-US" dirty="0"/>
              <a:t>Liver</a:t>
            </a:r>
          </a:p>
          <a:p>
            <a:pPr lvl="1"/>
            <a:r>
              <a:rPr lang="en-US" dirty="0"/>
              <a:t>One of the largest organs in the body</a:t>
            </a:r>
          </a:p>
          <a:p>
            <a:pPr lvl="1"/>
            <a:r>
              <a:rPr lang="en-US" dirty="0"/>
              <a:t>Divided into two major lobes and two smaller lobes</a:t>
            </a:r>
          </a:p>
          <a:p>
            <a:pPr lvl="1"/>
            <a:r>
              <a:rPr lang="en-US" dirty="0"/>
              <a:t>Hepatic artery brings oxygenated blood to liver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9</a:t>
            </a:fld>
            <a:endParaRPr lang="en-GB" sz="800" dirty="0"/>
          </a:p>
          <a:p>
            <a:pPr>
              <a:defRPr/>
            </a:pPr>
            <a:endParaRPr lang="en-GB" sz="800" dirty="0"/>
          </a:p>
        </p:txBody>
      </p:sp>
    </p:spTree>
    <p:extLst>
      <p:ext uri="{BB962C8B-B14F-4D97-AF65-F5344CB8AC3E}">
        <p14:creationId xmlns:p14="http://schemas.microsoft.com/office/powerpoint/2010/main" val="840566306"/>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tegral">
  <a:themeElements>
    <a:clrScheme name="Integral">
      <a:dk1>
        <a:srgbClr val="2E2B21"/>
      </a:dk1>
      <a:lt1>
        <a:srgbClr val="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4825F1AF-8DBC-4E3D-9F3D-688338DA83FC}"/>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7577</TotalTime>
  <Words>4741</Words>
  <Application>Microsoft Office PowerPoint</Application>
  <PresentationFormat>On-screen Show (4:3)</PresentationFormat>
  <Paragraphs>568</Paragraphs>
  <Slides>64</Slides>
  <Notes>53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64</vt:i4>
      </vt:variant>
    </vt:vector>
  </HeadingPairs>
  <TitlesOfParts>
    <vt:vector size="75" baseType="lpstr">
      <vt:lpstr>ＭＳ Ｐゴシック</vt:lpstr>
      <vt:lpstr>Arial</vt:lpstr>
      <vt:lpstr>ArialMT</vt:lpstr>
      <vt:lpstr>Times New Roman</vt:lpstr>
      <vt:lpstr>Tw Cen MT</vt:lpstr>
      <vt:lpstr>Tw Cen MT Condensed</vt:lpstr>
      <vt:lpstr>Wingdings</vt:lpstr>
      <vt:lpstr>Wingdings 2</vt:lpstr>
      <vt:lpstr>Wingdings 3</vt:lpstr>
      <vt:lpstr>2_Blue Diagonal</vt:lpstr>
      <vt:lpstr>Integral</vt:lpstr>
      <vt:lpstr>PowerPoint Presentation</vt:lpstr>
      <vt:lpstr> Physiology and Anatomy and Disorders of the        Gastrointestinal System  </vt:lpstr>
      <vt:lpstr>PowerPoint Presentation</vt:lpstr>
      <vt:lpstr>Anatomy of the  Gastrointestinal System</vt:lpstr>
      <vt:lpstr>Gastrointestinal Tract Structures </vt:lpstr>
      <vt:lpstr>PowerPoint Presentation</vt:lpstr>
      <vt:lpstr>Gastrointestinal Tract Structures </vt:lpstr>
      <vt:lpstr>Gastrointestinal Tract Structures </vt:lpstr>
      <vt:lpstr>Accessory Organs </vt:lpstr>
      <vt:lpstr>PowerPoint Presentation</vt:lpstr>
      <vt:lpstr>Accessory Organs </vt:lpstr>
      <vt:lpstr>PowerPoint Presentation</vt:lpstr>
      <vt:lpstr>Physiology of the  Gastrointestinal System</vt:lpstr>
      <vt:lpstr>Digestion</vt:lpstr>
      <vt:lpstr>Absorption and Excretion</vt:lpstr>
      <vt:lpstr>Disorders of the  Gastrointestinal System </vt:lpstr>
      <vt:lpstr>Note which organs are in which quadrant, this is important when assessing your patient with complaint of abdominal pain.</vt:lpstr>
      <vt:lpstr>Gastroesophageal Reflux  Disease (GERD)</vt:lpstr>
      <vt:lpstr>PowerPoint Presentation</vt:lpstr>
      <vt:lpstr>Hiatal Hernia</vt:lpstr>
      <vt:lpstr>PowerPoint Presentation</vt:lpstr>
      <vt:lpstr>Peptic Ulcers</vt:lpstr>
      <vt:lpstr>Pyloric Stenosis</vt:lpstr>
      <vt:lpstr>Additional Disorders of the Esophagus and Stomach</vt:lpstr>
      <vt:lpstr>Acute Appendicitis</vt:lpstr>
      <vt:lpstr>PowerPoint Presentation</vt:lpstr>
      <vt:lpstr>Celiac Disease</vt:lpstr>
      <vt:lpstr>Diverticulitis</vt:lpstr>
      <vt:lpstr>Foodborne Illnesses Reasons why restaurant eating is not recommended, due to unknown food preparation and handling.</vt:lpstr>
      <vt:lpstr>Seeds and indigestible kernels like corn, collect into these small pouches causing inflammation. Patients should avoid foods that will irritate and cause a flare in symptoms.</vt:lpstr>
      <vt:lpstr>Hemorrhoids</vt:lpstr>
      <vt:lpstr>Hernia</vt:lpstr>
      <vt:lpstr>There are many types of hernias, most of these occur when the wall weakens and allows a protrusion to come through. In the case below once the bowel protrudes out through that wall it must be “reduced,” that is, pushed back through the wall, otherwise it could become “incarcerated or strangulated” requiring surgery to fix the weakened area before the bowel “dies”</vt:lpstr>
      <vt:lpstr>Inflammatory Bowel Disease (IBD)</vt:lpstr>
      <vt:lpstr>Intestinal Obstructions</vt:lpstr>
      <vt:lpstr>Irritable Bowel Syndrome (IBS)</vt:lpstr>
      <vt:lpstr>Additional Disorders of the Intestine</vt:lpstr>
      <vt:lpstr>Cholelithiasis (Gallstones)</vt:lpstr>
      <vt:lpstr>Sometimes there can be as many as hundreds of stones inside the gall bladder or one giant one that takes the shape of the bladder. Most of the time, the surgeon will perform a cholangiogram to be sure there are no stones inside the common bile duct since bile is secreted from the liver and gallbladder into the pancreas and duodenum</vt:lpstr>
      <vt:lpstr>Cirrhosis</vt:lpstr>
      <vt:lpstr>There is no cure for a cirrhotic liver, there may also be no signs or symptoms until the liver starts to fail. Blood tests to determine the health of the liver are: AST, bilirubin and alk phos elevations. The patient with cirrhosis may be jaundiced, and present with ascites (fluid collection in the abdomen)</vt:lpstr>
      <vt:lpstr>Hepatitis</vt:lpstr>
      <vt:lpstr>Jaundice in the Newborn</vt:lpstr>
      <vt:lpstr>Nonalcoholic Fatty Liver  Disease (NAFLD)</vt:lpstr>
      <vt:lpstr>Pancreatitis</vt:lpstr>
      <vt:lpstr>Additional Disorders of the Accessory Organs</vt:lpstr>
      <vt:lpstr> Cancers of the Gastrointestinal System and Tests and Treatments for Disorders</vt:lpstr>
      <vt:lpstr>Cancers of the  Gastrointestinal System</vt:lpstr>
      <vt:lpstr>Oral Cavity, Pharyngeal,  and Laryngeal Cancers</vt:lpstr>
      <vt:lpstr>Stomach Cancer</vt:lpstr>
      <vt:lpstr>Pancreatic Cancer</vt:lpstr>
      <vt:lpstr>Liver Cancer</vt:lpstr>
      <vt:lpstr>Small Intestinal and  Colorectal Cancers</vt:lpstr>
      <vt:lpstr>The Medical Assistant’s  Role in GI Procedures</vt:lpstr>
      <vt:lpstr>Assisting with the Examination</vt:lpstr>
      <vt:lpstr>Assisting with Diagnostic Procedures </vt:lpstr>
      <vt:lpstr>Stool-Based Tests</vt:lpstr>
      <vt:lpstr>Guaiac Fecal Occult  Blood Test (gFOBT)</vt:lpstr>
      <vt:lpstr>Fecal ImiInmunochemical Test (FIT)</vt:lpstr>
      <vt:lpstr>Multitargeted Stool  DNA Test (MT-sDNA)</vt:lpstr>
      <vt:lpstr>Colonoscopy</vt:lpstr>
      <vt:lpstr>Assisting with Treatments</vt:lpstr>
      <vt:lpstr>Closing Comments </vt:lpstr>
      <vt:lpstr>PowerPoint Presentation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M. Curtis</cp:lastModifiedBy>
  <cp:revision>660</cp:revision>
  <dcterms:created xsi:type="dcterms:W3CDTF">2005-01-16T17:28:53Z</dcterms:created>
  <dcterms:modified xsi:type="dcterms:W3CDTF">2020-08-12T14:39:30Z</dcterms:modified>
</cp:coreProperties>
</file>