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90"/>
  </p:notesMasterIdLst>
  <p:handoutMasterIdLst>
    <p:handoutMasterId r:id="rId91"/>
  </p:handoutMasterIdLst>
  <p:sldIdLst>
    <p:sldId id="263" r:id="rId2"/>
    <p:sldId id="425" r:id="rId3"/>
    <p:sldId id="424" r:id="rId4"/>
    <p:sldId id="265" r:id="rId5"/>
    <p:sldId id="403" r:id="rId6"/>
    <p:sldId id="426" r:id="rId7"/>
    <p:sldId id="427" r:id="rId8"/>
    <p:sldId id="404" r:id="rId9"/>
    <p:sldId id="405" r:id="rId10"/>
    <p:sldId id="268" r:id="rId11"/>
    <p:sldId id="269" r:id="rId12"/>
    <p:sldId id="401" r:id="rId13"/>
    <p:sldId id="402" r:id="rId14"/>
    <p:sldId id="406" r:id="rId15"/>
    <p:sldId id="428" r:id="rId16"/>
    <p:sldId id="407" r:id="rId17"/>
    <p:sldId id="408" r:id="rId18"/>
    <p:sldId id="409" r:id="rId19"/>
    <p:sldId id="410" r:id="rId20"/>
    <p:sldId id="411" r:id="rId21"/>
    <p:sldId id="412" r:id="rId22"/>
    <p:sldId id="270" r:id="rId23"/>
    <p:sldId id="399" r:id="rId24"/>
    <p:sldId id="278" r:id="rId25"/>
    <p:sldId id="279" r:id="rId26"/>
    <p:sldId id="280" r:id="rId27"/>
    <p:sldId id="282" r:id="rId28"/>
    <p:sldId id="283" r:id="rId29"/>
    <p:sldId id="418" r:id="rId30"/>
    <p:sldId id="289" r:id="rId31"/>
    <p:sldId id="419" r:id="rId32"/>
    <p:sldId id="290" r:id="rId33"/>
    <p:sldId id="291" r:id="rId34"/>
    <p:sldId id="292" r:id="rId35"/>
    <p:sldId id="293" r:id="rId36"/>
    <p:sldId id="294" r:id="rId37"/>
    <p:sldId id="298" r:id="rId38"/>
    <p:sldId id="299" r:id="rId39"/>
    <p:sldId id="420" r:id="rId40"/>
    <p:sldId id="302" r:id="rId41"/>
    <p:sldId id="304" r:id="rId42"/>
    <p:sldId id="307" r:id="rId43"/>
    <p:sldId id="310" r:id="rId44"/>
    <p:sldId id="311" r:id="rId45"/>
    <p:sldId id="312" r:id="rId46"/>
    <p:sldId id="315" r:id="rId47"/>
    <p:sldId id="316" r:id="rId48"/>
    <p:sldId id="421" r:id="rId49"/>
    <p:sldId id="319" r:id="rId50"/>
    <p:sldId id="320" r:id="rId51"/>
    <p:sldId id="322" r:id="rId52"/>
    <p:sldId id="326" r:id="rId53"/>
    <p:sldId id="328" r:id="rId54"/>
    <p:sldId id="331" r:id="rId55"/>
    <p:sldId id="332" r:id="rId56"/>
    <p:sldId id="336" r:id="rId57"/>
    <p:sldId id="337" r:id="rId58"/>
    <p:sldId id="338" r:id="rId59"/>
    <p:sldId id="339" r:id="rId60"/>
    <p:sldId id="340" r:id="rId61"/>
    <p:sldId id="341" r:id="rId62"/>
    <p:sldId id="342" r:id="rId63"/>
    <p:sldId id="348" r:id="rId64"/>
    <p:sldId id="349" r:id="rId65"/>
    <p:sldId id="422" r:id="rId66"/>
    <p:sldId id="354" r:id="rId67"/>
    <p:sldId id="356" r:id="rId68"/>
    <p:sldId id="359" r:id="rId69"/>
    <p:sldId id="361" r:id="rId70"/>
    <p:sldId id="362" r:id="rId71"/>
    <p:sldId id="365" r:id="rId72"/>
    <p:sldId id="366" r:id="rId73"/>
    <p:sldId id="369" r:id="rId74"/>
    <p:sldId id="371" r:id="rId75"/>
    <p:sldId id="430" r:id="rId76"/>
    <p:sldId id="372" r:id="rId77"/>
    <p:sldId id="373" r:id="rId78"/>
    <p:sldId id="374" r:id="rId79"/>
    <p:sldId id="375" r:id="rId80"/>
    <p:sldId id="380" r:id="rId81"/>
    <p:sldId id="383" r:id="rId82"/>
    <p:sldId id="387" r:id="rId83"/>
    <p:sldId id="389" r:id="rId84"/>
    <p:sldId id="391" r:id="rId85"/>
    <p:sldId id="392" r:id="rId86"/>
    <p:sldId id="397" r:id="rId87"/>
    <p:sldId id="423" r:id="rId88"/>
    <p:sldId id="431" r:id="rId89"/>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EB"/>
    <a:srgbClr val="FFFFCC"/>
    <a:srgbClr val="FFFFFF"/>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5AE571B-F452-BA13-4CE7-654B9D3DE175}" v="24" dt="2020-12-08T12:36:45.203"/>
    <p1510:client id="{F14E807E-A5A6-012A-6C9D-C00694DB5701}" v="6" dt="2020-12-08T12:49:14.114"/>
    <p1510:client id="{FE7D1E08-5573-B88B-B3E1-1066217F6434}" v="6" dt="2020-12-07T16:56:40.99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67" autoAdjust="0"/>
    <p:restoredTop sz="94729" autoAdjust="0"/>
  </p:normalViewPr>
  <p:slideViewPr>
    <p:cSldViewPr snapToObjects="1">
      <p:cViewPr>
        <p:scale>
          <a:sx n="33" d="100"/>
          <a:sy n="33" d="100"/>
        </p:scale>
        <p:origin x="-2886" y="-12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90" Type="http://schemas.openxmlformats.org/officeDocument/2006/relationships/notesMaster" Target="notesMasters/notesMaster1.xml"/><Relationship Id="rId95"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96"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260826D8-E603-4C6F-A1AB-E0C42EF8C92E}"/>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a:extLst>
              <a:ext uri="{FF2B5EF4-FFF2-40B4-BE49-F238E27FC236}">
                <a16:creationId xmlns:a16="http://schemas.microsoft.com/office/drawing/2014/main" id="{AD73CF57-14FD-4367-9271-DD75CAE1AE34}"/>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atin typeface="Arial" charset="0"/>
              </a:defRPr>
            </a:lvl1pPr>
          </a:lstStyle>
          <a:p>
            <a:pPr>
              <a:defRPr/>
            </a:pPr>
            <a:fld id="{14F9FEAC-91EB-438B-961A-C5F89D704A4D}" type="datetimeFigureOut">
              <a:rPr lang="en-US"/>
              <a:pPr>
                <a:defRPr/>
              </a:pPr>
              <a:t>12/8/2020</a:t>
            </a:fld>
            <a:endParaRPr lang="en-US"/>
          </a:p>
        </p:txBody>
      </p:sp>
      <p:sp>
        <p:nvSpPr>
          <p:cNvPr id="4" name="Footer Placeholder 3">
            <a:extLst>
              <a:ext uri="{FF2B5EF4-FFF2-40B4-BE49-F238E27FC236}">
                <a16:creationId xmlns:a16="http://schemas.microsoft.com/office/drawing/2014/main" id="{2308A851-1AAE-4E4D-9250-4188C0FBFCCE}"/>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5" name="Slide Number Placeholder 4">
            <a:extLst>
              <a:ext uri="{FF2B5EF4-FFF2-40B4-BE49-F238E27FC236}">
                <a16:creationId xmlns:a16="http://schemas.microsoft.com/office/drawing/2014/main" id="{42CEF3F9-232D-4133-942B-3BEEADCBAD4C}"/>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DA0AB4D8-478E-4744-96DB-647ED8F6E385}" type="slidenum">
              <a:rPr lang="en-US" altLang="en-US"/>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E207A045-4FD4-4026-82EF-759CBC170CB4}"/>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atin typeface="Arial" charset="0"/>
              </a:defRPr>
            </a:lvl1pPr>
          </a:lstStyle>
          <a:p>
            <a:pPr>
              <a:defRPr/>
            </a:pPr>
            <a:endParaRPr lang="en-US"/>
          </a:p>
        </p:txBody>
      </p:sp>
      <p:sp>
        <p:nvSpPr>
          <p:cNvPr id="3075" name="Rectangle 3">
            <a:extLst>
              <a:ext uri="{FF2B5EF4-FFF2-40B4-BE49-F238E27FC236}">
                <a16:creationId xmlns:a16="http://schemas.microsoft.com/office/drawing/2014/main" id="{02815D16-62C3-44A8-B3C8-F37C7CEA94B4}"/>
              </a:ext>
            </a:extLst>
          </p:cNvPr>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10596" name="Rectangle 4">
            <a:extLst>
              <a:ext uri="{FF2B5EF4-FFF2-40B4-BE49-F238E27FC236}">
                <a16:creationId xmlns:a16="http://schemas.microsoft.com/office/drawing/2014/main" id="{ACCDDCA4-DF50-4360-9290-E3B1589ECA56}"/>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a:extLst>
              <a:ext uri="{FF2B5EF4-FFF2-40B4-BE49-F238E27FC236}">
                <a16:creationId xmlns:a16="http://schemas.microsoft.com/office/drawing/2014/main" id="{DA8A0089-A928-46E6-B946-B9785B70DA5C}"/>
              </a:ext>
            </a:extLst>
          </p:cNvPr>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a:extLst>
              <a:ext uri="{FF2B5EF4-FFF2-40B4-BE49-F238E27FC236}">
                <a16:creationId xmlns:a16="http://schemas.microsoft.com/office/drawing/2014/main" id="{FA6D6029-7058-4877-8180-F1D875911FF0}"/>
              </a:ext>
            </a:extLst>
          </p:cNvPr>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atin typeface="Arial" charset="0"/>
              </a:defRPr>
            </a:lvl1pPr>
          </a:lstStyle>
          <a:p>
            <a:pPr>
              <a:defRPr/>
            </a:pPr>
            <a:endParaRPr lang="en-US"/>
          </a:p>
        </p:txBody>
      </p:sp>
      <p:sp>
        <p:nvSpPr>
          <p:cNvPr id="3079" name="Rectangle 7">
            <a:extLst>
              <a:ext uri="{FF2B5EF4-FFF2-40B4-BE49-F238E27FC236}">
                <a16:creationId xmlns:a16="http://schemas.microsoft.com/office/drawing/2014/main" id="{652EBC1F-A75E-4EBD-949A-0A1F733E1DB0}"/>
              </a:ext>
            </a:extLst>
          </p:cNvPr>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DE1A07AB-ACC0-41C0-9635-4BFF5F9D07A8}" type="slidenum">
              <a:rPr lang="en-US" altLang="en-US"/>
              <a:pPr/>
              <a:t>‹#›</a:t>
            </a:fld>
            <a:endParaRPr lang="en-US"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ounded Rectangle 46">
            <a:extLst>
              <a:ext uri="{FF2B5EF4-FFF2-40B4-BE49-F238E27FC236}">
                <a16:creationId xmlns:a16="http://schemas.microsoft.com/office/drawing/2014/main" id="{26FF4514-741F-442A-AA45-F9AFE82F4BB0}"/>
              </a:ext>
            </a:extLst>
          </p:cNvPr>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ounded Rectangle 47">
            <a:extLst>
              <a:ext uri="{FF2B5EF4-FFF2-40B4-BE49-F238E27FC236}">
                <a16:creationId xmlns:a16="http://schemas.microsoft.com/office/drawing/2014/main" id="{86DBEC28-315D-4D10-8EA1-26D4283ACA70}"/>
              </a:ext>
            </a:extLst>
          </p:cNvPr>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7" name="Rectangle 2">
            <a:extLst>
              <a:ext uri="{FF2B5EF4-FFF2-40B4-BE49-F238E27FC236}">
                <a16:creationId xmlns:a16="http://schemas.microsoft.com/office/drawing/2014/main" id="{6A61FC59-725E-4476-86C4-27DEDC6D5285}"/>
              </a:ext>
            </a:extLst>
          </p:cNvPr>
          <p:cNvSpPr>
            <a:spLocks noChangeArrowheads="1"/>
          </p:cNvSpPr>
          <p:nvPr userDrawn="1"/>
        </p:nvSpPr>
        <p:spPr bwMode="auto">
          <a:xfrm>
            <a:off x="0" y="-15875"/>
            <a:ext cx="9164638" cy="6873875"/>
          </a:xfrm>
          <a:prstGeom prst="rect">
            <a:avLst/>
          </a:prstGeom>
          <a:solidFill>
            <a:srgbClr val="006600"/>
          </a:solidFill>
          <a:ln w="9525">
            <a:noFill/>
            <a:miter lim="800000"/>
            <a:headEnd/>
            <a:tailEnd/>
          </a:ln>
          <a:effectLst/>
        </p:spPr>
        <p:txBody>
          <a:bodyPr wrap="none" anchor="ctr"/>
          <a:lstStyle/>
          <a:p>
            <a:pPr>
              <a:defRPr/>
            </a:pPr>
            <a:endParaRPr lang="en-US">
              <a:latin typeface="Arial" charset="0"/>
            </a:endParaRPr>
          </a:p>
        </p:txBody>
      </p:sp>
      <p:sp>
        <p:nvSpPr>
          <p:cNvPr id="8" name="Line 3">
            <a:extLst>
              <a:ext uri="{FF2B5EF4-FFF2-40B4-BE49-F238E27FC236}">
                <a16:creationId xmlns:a16="http://schemas.microsoft.com/office/drawing/2014/main" id="{0F60E19F-3143-47F0-AF0D-9664223A4A86}"/>
              </a:ext>
            </a:extLst>
          </p:cNvPr>
          <p:cNvSpPr>
            <a:spLocks noChangeShapeType="1"/>
          </p:cNvSpPr>
          <p:nvPr userDrawn="1"/>
        </p:nvSpPr>
        <p:spPr bwMode="auto">
          <a:xfrm>
            <a:off x="0"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9" name="Line 4">
            <a:extLst>
              <a:ext uri="{FF2B5EF4-FFF2-40B4-BE49-F238E27FC236}">
                <a16:creationId xmlns:a16="http://schemas.microsoft.com/office/drawing/2014/main" id="{C9839BB2-111B-424E-9625-300A22C12367}"/>
              </a:ext>
            </a:extLst>
          </p:cNvPr>
          <p:cNvSpPr>
            <a:spLocks noChangeShapeType="1"/>
          </p:cNvSpPr>
          <p:nvPr userDrawn="1"/>
        </p:nvSpPr>
        <p:spPr bwMode="auto">
          <a:xfrm>
            <a:off x="53816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0" name="Line 5">
            <a:extLst>
              <a:ext uri="{FF2B5EF4-FFF2-40B4-BE49-F238E27FC236}">
                <a16:creationId xmlns:a16="http://schemas.microsoft.com/office/drawing/2014/main" id="{EB6EB633-84E9-4146-A9DC-FCB8B0567657}"/>
              </a:ext>
            </a:extLst>
          </p:cNvPr>
          <p:cNvSpPr>
            <a:spLocks noChangeShapeType="1"/>
          </p:cNvSpPr>
          <p:nvPr userDrawn="1"/>
        </p:nvSpPr>
        <p:spPr bwMode="auto">
          <a:xfrm>
            <a:off x="107791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1" name="Line 6">
            <a:extLst>
              <a:ext uri="{FF2B5EF4-FFF2-40B4-BE49-F238E27FC236}">
                <a16:creationId xmlns:a16="http://schemas.microsoft.com/office/drawing/2014/main" id="{5843286A-42D8-4401-A3FC-9FF8036EDF51}"/>
              </a:ext>
            </a:extLst>
          </p:cNvPr>
          <p:cNvSpPr>
            <a:spLocks noChangeShapeType="1"/>
          </p:cNvSpPr>
          <p:nvPr userDrawn="1"/>
        </p:nvSpPr>
        <p:spPr bwMode="auto">
          <a:xfrm>
            <a:off x="161607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2" name="Line 7">
            <a:extLst>
              <a:ext uri="{FF2B5EF4-FFF2-40B4-BE49-F238E27FC236}">
                <a16:creationId xmlns:a16="http://schemas.microsoft.com/office/drawing/2014/main" id="{0162DF40-71B1-446B-9213-A63404BCC84E}"/>
              </a:ext>
            </a:extLst>
          </p:cNvPr>
          <p:cNvSpPr>
            <a:spLocks noChangeShapeType="1"/>
          </p:cNvSpPr>
          <p:nvPr userDrawn="1"/>
        </p:nvSpPr>
        <p:spPr bwMode="auto">
          <a:xfrm>
            <a:off x="215582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3" name="Line 8">
            <a:extLst>
              <a:ext uri="{FF2B5EF4-FFF2-40B4-BE49-F238E27FC236}">
                <a16:creationId xmlns:a16="http://schemas.microsoft.com/office/drawing/2014/main" id="{27726E8E-3FDA-48F9-853F-CBCB1895E054}"/>
              </a:ext>
            </a:extLst>
          </p:cNvPr>
          <p:cNvSpPr>
            <a:spLocks noChangeShapeType="1"/>
          </p:cNvSpPr>
          <p:nvPr userDrawn="1"/>
        </p:nvSpPr>
        <p:spPr bwMode="auto">
          <a:xfrm>
            <a:off x="269398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4" name="Line 9">
            <a:extLst>
              <a:ext uri="{FF2B5EF4-FFF2-40B4-BE49-F238E27FC236}">
                <a16:creationId xmlns:a16="http://schemas.microsoft.com/office/drawing/2014/main" id="{1DCC9EB4-DF11-489D-8162-A181F10E27AA}"/>
              </a:ext>
            </a:extLst>
          </p:cNvPr>
          <p:cNvSpPr>
            <a:spLocks noChangeShapeType="1"/>
          </p:cNvSpPr>
          <p:nvPr userDrawn="1"/>
        </p:nvSpPr>
        <p:spPr bwMode="auto">
          <a:xfrm>
            <a:off x="323373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5" name="Line 10">
            <a:extLst>
              <a:ext uri="{FF2B5EF4-FFF2-40B4-BE49-F238E27FC236}">
                <a16:creationId xmlns:a16="http://schemas.microsoft.com/office/drawing/2014/main" id="{80671C04-AD15-470B-8C9B-9D1E594B6F71}"/>
              </a:ext>
            </a:extLst>
          </p:cNvPr>
          <p:cNvSpPr>
            <a:spLocks noChangeShapeType="1"/>
          </p:cNvSpPr>
          <p:nvPr userDrawn="1"/>
        </p:nvSpPr>
        <p:spPr bwMode="auto">
          <a:xfrm>
            <a:off x="377348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6" name="Line 11">
            <a:extLst>
              <a:ext uri="{FF2B5EF4-FFF2-40B4-BE49-F238E27FC236}">
                <a16:creationId xmlns:a16="http://schemas.microsoft.com/office/drawing/2014/main" id="{F6214DAA-5B9C-4388-804A-8A7C9E42F011}"/>
              </a:ext>
            </a:extLst>
          </p:cNvPr>
          <p:cNvSpPr>
            <a:spLocks noChangeShapeType="1"/>
          </p:cNvSpPr>
          <p:nvPr userDrawn="1"/>
        </p:nvSpPr>
        <p:spPr bwMode="auto">
          <a:xfrm>
            <a:off x="4311650"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7" name="Line 12">
            <a:extLst>
              <a:ext uri="{FF2B5EF4-FFF2-40B4-BE49-F238E27FC236}">
                <a16:creationId xmlns:a16="http://schemas.microsoft.com/office/drawing/2014/main" id="{2E407ADF-BE1E-4BC6-A34B-FF1CB5E07E71}"/>
              </a:ext>
            </a:extLst>
          </p:cNvPr>
          <p:cNvSpPr>
            <a:spLocks noChangeShapeType="1"/>
          </p:cNvSpPr>
          <p:nvPr userDrawn="1"/>
        </p:nvSpPr>
        <p:spPr bwMode="auto">
          <a:xfrm>
            <a:off x="4851400"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8" name="Line 13">
            <a:extLst>
              <a:ext uri="{FF2B5EF4-FFF2-40B4-BE49-F238E27FC236}">
                <a16:creationId xmlns:a16="http://schemas.microsoft.com/office/drawing/2014/main" id="{C7652756-08F2-4C2D-9F90-C3EB738855B1}"/>
              </a:ext>
            </a:extLst>
          </p:cNvPr>
          <p:cNvSpPr>
            <a:spLocks noChangeShapeType="1"/>
          </p:cNvSpPr>
          <p:nvPr userDrawn="1"/>
        </p:nvSpPr>
        <p:spPr bwMode="auto">
          <a:xfrm>
            <a:off x="538956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9" name="Line 14">
            <a:extLst>
              <a:ext uri="{FF2B5EF4-FFF2-40B4-BE49-F238E27FC236}">
                <a16:creationId xmlns:a16="http://schemas.microsoft.com/office/drawing/2014/main" id="{E1A77FF1-E279-40A5-A89E-17302DDC3D25}"/>
              </a:ext>
            </a:extLst>
          </p:cNvPr>
          <p:cNvSpPr>
            <a:spLocks noChangeShapeType="1"/>
          </p:cNvSpPr>
          <p:nvPr userDrawn="1"/>
        </p:nvSpPr>
        <p:spPr bwMode="auto">
          <a:xfrm>
            <a:off x="592931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1" name="Line 15">
            <a:extLst>
              <a:ext uri="{FF2B5EF4-FFF2-40B4-BE49-F238E27FC236}">
                <a16:creationId xmlns:a16="http://schemas.microsoft.com/office/drawing/2014/main" id="{AD08579A-03F6-416B-BAA8-1AE6175F97D2}"/>
              </a:ext>
            </a:extLst>
          </p:cNvPr>
          <p:cNvSpPr>
            <a:spLocks noChangeShapeType="1"/>
          </p:cNvSpPr>
          <p:nvPr userDrawn="1"/>
        </p:nvSpPr>
        <p:spPr bwMode="auto">
          <a:xfrm>
            <a:off x="646906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2" name="Line 16">
            <a:extLst>
              <a:ext uri="{FF2B5EF4-FFF2-40B4-BE49-F238E27FC236}">
                <a16:creationId xmlns:a16="http://schemas.microsoft.com/office/drawing/2014/main" id="{107B73BB-01A0-4466-9EB0-1E5A46EE0815}"/>
              </a:ext>
            </a:extLst>
          </p:cNvPr>
          <p:cNvSpPr>
            <a:spLocks noChangeShapeType="1"/>
          </p:cNvSpPr>
          <p:nvPr userDrawn="1"/>
        </p:nvSpPr>
        <p:spPr bwMode="auto">
          <a:xfrm>
            <a:off x="700722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3" name="Line 17">
            <a:extLst>
              <a:ext uri="{FF2B5EF4-FFF2-40B4-BE49-F238E27FC236}">
                <a16:creationId xmlns:a16="http://schemas.microsoft.com/office/drawing/2014/main" id="{D489212A-C5C7-4BBA-97BF-64C7DD979B37}"/>
              </a:ext>
            </a:extLst>
          </p:cNvPr>
          <p:cNvSpPr>
            <a:spLocks noChangeShapeType="1"/>
          </p:cNvSpPr>
          <p:nvPr userDrawn="1"/>
        </p:nvSpPr>
        <p:spPr bwMode="auto">
          <a:xfrm>
            <a:off x="754697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4" name="Line 18">
            <a:extLst>
              <a:ext uri="{FF2B5EF4-FFF2-40B4-BE49-F238E27FC236}">
                <a16:creationId xmlns:a16="http://schemas.microsoft.com/office/drawing/2014/main" id="{CF5B09EC-DF08-4037-BA6C-A5E5A21EACFC}"/>
              </a:ext>
            </a:extLst>
          </p:cNvPr>
          <p:cNvSpPr>
            <a:spLocks noChangeShapeType="1"/>
          </p:cNvSpPr>
          <p:nvPr userDrawn="1"/>
        </p:nvSpPr>
        <p:spPr bwMode="auto">
          <a:xfrm>
            <a:off x="808513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5" name="Line 19">
            <a:extLst>
              <a:ext uri="{FF2B5EF4-FFF2-40B4-BE49-F238E27FC236}">
                <a16:creationId xmlns:a16="http://schemas.microsoft.com/office/drawing/2014/main" id="{8A9A3124-6562-4203-B058-6276A47660E7}"/>
              </a:ext>
            </a:extLst>
          </p:cNvPr>
          <p:cNvSpPr>
            <a:spLocks noChangeShapeType="1"/>
          </p:cNvSpPr>
          <p:nvPr userDrawn="1"/>
        </p:nvSpPr>
        <p:spPr bwMode="auto">
          <a:xfrm>
            <a:off x="862488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6" name="Line 20">
            <a:extLst>
              <a:ext uri="{FF2B5EF4-FFF2-40B4-BE49-F238E27FC236}">
                <a16:creationId xmlns:a16="http://schemas.microsoft.com/office/drawing/2014/main" id="{C94201AE-2B51-4818-AE20-7B00D1670F2A}"/>
              </a:ext>
            </a:extLst>
          </p:cNvPr>
          <p:cNvSpPr>
            <a:spLocks noChangeShapeType="1"/>
          </p:cNvSpPr>
          <p:nvPr userDrawn="1"/>
        </p:nvSpPr>
        <p:spPr bwMode="auto">
          <a:xfrm>
            <a:off x="916463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7" name="Line 21">
            <a:extLst>
              <a:ext uri="{FF2B5EF4-FFF2-40B4-BE49-F238E27FC236}">
                <a16:creationId xmlns:a16="http://schemas.microsoft.com/office/drawing/2014/main" id="{774BEB91-22F4-40A6-899B-C82A2926AEAC}"/>
              </a:ext>
            </a:extLst>
          </p:cNvPr>
          <p:cNvSpPr>
            <a:spLocks noChangeShapeType="1"/>
          </p:cNvSpPr>
          <p:nvPr userDrawn="1"/>
        </p:nvSpPr>
        <p:spPr bwMode="auto">
          <a:xfrm>
            <a:off x="20638" y="89535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8" name="Line 22">
            <a:extLst>
              <a:ext uri="{FF2B5EF4-FFF2-40B4-BE49-F238E27FC236}">
                <a16:creationId xmlns:a16="http://schemas.microsoft.com/office/drawing/2014/main" id="{8E2F6F4F-D50B-4A98-9873-3349EC3723AD}"/>
              </a:ext>
            </a:extLst>
          </p:cNvPr>
          <p:cNvSpPr>
            <a:spLocks noChangeShapeType="1"/>
          </p:cNvSpPr>
          <p:nvPr userDrawn="1"/>
        </p:nvSpPr>
        <p:spPr bwMode="auto">
          <a:xfrm>
            <a:off x="20638" y="142398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9" name="Line 23">
            <a:extLst>
              <a:ext uri="{FF2B5EF4-FFF2-40B4-BE49-F238E27FC236}">
                <a16:creationId xmlns:a16="http://schemas.microsoft.com/office/drawing/2014/main" id="{83E842A4-43D0-4DB0-9CCA-A641AA8E71E8}"/>
              </a:ext>
            </a:extLst>
          </p:cNvPr>
          <p:cNvSpPr>
            <a:spLocks noChangeShapeType="1"/>
          </p:cNvSpPr>
          <p:nvPr userDrawn="1"/>
        </p:nvSpPr>
        <p:spPr bwMode="auto">
          <a:xfrm>
            <a:off x="20638" y="195103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0" name="Line 24">
            <a:extLst>
              <a:ext uri="{FF2B5EF4-FFF2-40B4-BE49-F238E27FC236}">
                <a16:creationId xmlns:a16="http://schemas.microsoft.com/office/drawing/2014/main" id="{9757DD60-DD90-4E83-A8EB-5CA3F62AE7B5}"/>
              </a:ext>
            </a:extLst>
          </p:cNvPr>
          <p:cNvSpPr>
            <a:spLocks noChangeShapeType="1"/>
          </p:cNvSpPr>
          <p:nvPr userDrawn="1"/>
        </p:nvSpPr>
        <p:spPr bwMode="auto">
          <a:xfrm>
            <a:off x="20638" y="2479675"/>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1" name="Line 25">
            <a:extLst>
              <a:ext uri="{FF2B5EF4-FFF2-40B4-BE49-F238E27FC236}">
                <a16:creationId xmlns:a16="http://schemas.microsoft.com/office/drawing/2014/main" id="{61769873-857B-4BC7-B51E-FD596316BD63}"/>
              </a:ext>
            </a:extLst>
          </p:cNvPr>
          <p:cNvSpPr>
            <a:spLocks noChangeShapeType="1"/>
          </p:cNvSpPr>
          <p:nvPr userDrawn="1"/>
        </p:nvSpPr>
        <p:spPr bwMode="auto">
          <a:xfrm>
            <a:off x="20638" y="3006725"/>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2" name="Line 26">
            <a:extLst>
              <a:ext uri="{FF2B5EF4-FFF2-40B4-BE49-F238E27FC236}">
                <a16:creationId xmlns:a16="http://schemas.microsoft.com/office/drawing/2014/main" id="{DE5DD45C-80BD-4E15-8282-CDDCE98787E9}"/>
              </a:ext>
            </a:extLst>
          </p:cNvPr>
          <p:cNvSpPr>
            <a:spLocks noChangeShapeType="1"/>
          </p:cNvSpPr>
          <p:nvPr userDrawn="1"/>
        </p:nvSpPr>
        <p:spPr bwMode="auto">
          <a:xfrm>
            <a:off x="20638" y="3535363"/>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3" name="Line 27">
            <a:extLst>
              <a:ext uri="{FF2B5EF4-FFF2-40B4-BE49-F238E27FC236}">
                <a16:creationId xmlns:a16="http://schemas.microsoft.com/office/drawing/2014/main" id="{529DB8A3-E26B-484A-9CCA-3E1602F6C5BD}"/>
              </a:ext>
            </a:extLst>
          </p:cNvPr>
          <p:cNvSpPr>
            <a:spLocks noChangeShapeType="1"/>
          </p:cNvSpPr>
          <p:nvPr userDrawn="1"/>
        </p:nvSpPr>
        <p:spPr bwMode="auto">
          <a:xfrm>
            <a:off x="20638" y="4062413"/>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4" name="Line 28">
            <a:extLst>
              <a:ext uri="{FF2B5EF4-FFF2-40B4-BE49-F238E27FC236}">
                <a16:creationId xmlns:a16="http://schemas.microsoft.com/office/drawing/2014/main" id="{2BC036A3-7F8A-4C42-9F07-CB125B35C3F9}"/>
              </a:ext>
            </a:extLst>
          </p:cNvPr>
          <p:cNvSpPr>
            <a:spLocks noChangeShapeType="1"/>
          </p:cNvSpPr>
          <p:nvPr userDrawn="1"/>
        </p:nvSpPr>
        <p:spPr bwMode="auto">
          <a:xfrm>
            <a:off x="20638" y="564673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5" name="Line 29">
            <a:extLst>
              <a:ext uri="{FF2B5EF4-FFF2-40B4-BE49-F238E27FC236}">
                <a16:creationId xmlns:a16="http://schemas.microsoft.com/office/drawing/2014/main" id="{16B69C3D-FCD7-4682-A23B-0BC21249293C}"/>
              </a:ext>
            </a:extLst>
          </p:cNvPr>
          <p:cNvSpPr>
            <a:spLocks noChangeShapeType="1"/>
          </p:cNvSpPr>
          <p:nvPr userDrawn="1"/>
        </p:nvSpPr>
        <p:spPr bwMode="auto">
          <a:xfrm>
            <a:off x="20638" y="6702425"/>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6" name="Line 30">
            <a:extLst>
              <a:ext uri="{FF2B5EF4-FFF2-40B4-BE49-F238E27FC236}">
                <a16:creationId xmlns:a16="http://schemas.microsoft.com/office/drawing/2014/main" id="{25B0CD80-0043-4CA2-8D26-49B4BAE26EAF}"/>
              </a:ext>
            </a:extLst>
          </p:cNvPr>
          <p:cNvSpPr>
            <a:spLocks noChangeShapeType="1"/>
          </p:cNvSpPr>
          <p:nvPr userDrawn="1"/>
        </p:nvSpPr>
        <p:spPr bwMode="auto">
          <a:xfrm>
            <a:off x="20638" y="459105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7" name="Line 31">
            <a:extLst>
              <a:ext uri="{FF2B5EF4-FFF2-40B4-BE49-F238E27FC236}">
                <a16:creationId xmlns:a16="http://schemas.microsoft.com/office/drawing/2014/main" id="{6A5881A2-01D8-4367-99FE-186E1C3872BB}"/>
              </a:ext>
            </a:extLst>
          </p:cNvPr>
          <p:cNvSpPr>
            <a:spLocks noChangeShapeType="1"/>
          </p:cNvSpPr>
          <p:nvPr userDrawn="1"/>
        </p:nvSpPr>
        <p:spPr bwMode="auto">
          <a:xfrm>
            <a:off x="20638" y="511810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8" name="Line 32">
            <a:extLst>
              <a:ext uri="{FF2B5EF4-FFF2-40B4-BE49-F238E27FC236}">
                <a16:creationId xmlns:a16="http://schemas.microsoft.com/office/drawing/2014/main" id="{DBCFCF23-1AE8-42BE-9828-728A74B3026D}"/>
              </a:ext>
            </a:extLst>
          </p:cNvPr>
          <p:cNvSpPr>
            <a:spLocks noChangeShapeType="1"/>
          </p:cNvSpPr>
          <p:nvPr userDrawn="1"/>
        </p:nvSpPr>
        <p:spPr bwMode="auto">
          <a:xfrm>
            <a:off x="20638" y="617378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9" name="Line 33">
            <a:extLst>
              <a:ext uri="{FF2B5EF4-FFF2-40B4-BE49-F238E27FC236}">
                <a16:creationId xmlns:a16="http://schemas.microsoft.com/office/drawing/2014/main" id="{5C92C2E3-A9F8-4462-AECC-886800109997}"/>
              </a:ext>
            </a:extLst>
          </p:cNvPr>
          <p:cNvSpPr>
            <a:spLocks noChangeShapeType="1"/>
          </p:cNvSpPr>
          <p:nvPr userDrawn="1"/>
        </p:nvSpPr>
        <p:spPr bwMode="auto">
          <a:xfrm>
            <a:off x="20638" y="36830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40" name="Rectangle 34">
            <a:extLst>
              <a:ext uri="{FF2B5EF4-FFF2-40B4-BE49-F238E27FC236}">
                <a16:creationId xmlns:a16="http://schemas.microsoft.com/office/drawing/2014/main" id="{36503600-7184-4AF3-B1FC-719F2B944263}"/>
              </a:ext>
            </a:extLst>
          </p:cNvPr>
          <p:cNvSpPr>
            <a:spLocks noChangeArrowheads="1"/>
          </p:cNvSpPr>
          <p:nvPr userDrawn="1"/>
        </p:nvSpPr>
        <p:spPr bwMode="auto">
          <a:xfrm>
            <a:off x="0" y="0"/>
            <a:ext cx="9144000" cy="6858000"/>
          </a:xfrm>
          <a:prstGeom prst="rect">
            <a:avLst/>
          </a:prstGeom>
          <a:gradFill rotWithShape="1">
            <a:gsLst>
              <a:gs pos="0">
                <a:srgbClr val="006600"/>
              </a:gs>
              <a:gs pos="100000">
                <a:srgbClr val="006600">
                  <a:alpha val="87000"/>
                </a:srgb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41" name="Freeform 40">
            <a:extLst>
              <a:ext uri="{FF2B5EF4-FFF2-40B4-BE49-F238E27FC236}">
                <a16:creationId xmlns:a16="http://schemas.microsoft.com/office/drawing/2014/main" id="{FEE92E6D-2786-4D5E-8AFE-351D4D05F149}"/>
              </a:ext>
            </a:extLst>
          </p:cNvPr>
          <p:cNvSpPr>
            <a:spLocks/>
          </p:cNvSpPr>
          <p:nvPr userDrawn="1"/>
        </p:nvSpPr>
        <p:spPr bwMode="auto">
          <a:xfrm>
            <a:off x="0" y="2343150"/>
            <a:ext cx="9144000" cy="2428875"/>
          </a:xfrm>
          <a:custGeom>
            <a:avLst/>
            <a:gdLst/>
            <a:ahLst/>
            <a:cxnLst>
              <a:cxn ang="0">
                <a:pos x="112" y="730"/>
              </a:cxn>
              <a:cxn ang="0">
                <a:pos x="166" y="712"/>
              </a:cxn>
              <a:cxn ang="0">
                <a:pos x="260" y="848"/>
              </a:cxn>
              <a:cxn ang="0">
                <a:pos x="352" y="130"/>
              </a:cxn>
              <a:cxn ang="0">
                <a:pos x="408" y="662"/>
              </a:cxn>
              <a:cxn ang="0">
                <a:pos x="428" y="1026"/>
              </a:cxn>
              <a:cxn ang="0">
                <a:pos x="498" y="776"/>
              </a:cxn>
              <a:cxn ang="0">
                <a:pos x="572" y="546"/>
              </a:cxn>
              <a:cxn ang="0">
                <a:pos x="656" y="764"/>
              </a:cxn>
              <a:cxn ang="0">
                <a:pos x="748" y="798"/>
              </a:cxn>
              <a:cxn ang="0">
                <a:pos x="898" y="830"/>
              </a:cxn>
              <a:cxn ang="0">
                <a:pos x="988" y="634"/>
              </a:cxn>
              <a:cxn ang="0">
                <a:pos x="1066" y="798"/>
              </a:cxn>
              <a:cxn ang="0">
                <a:pos x="1156" y="822"/>
              </a:cxn>
              <a:cxn ang="0">
                <a:pos x="1202" y="28"/>
              </a:cxn>
              <a:cxn ang="0">
                <a:pos x="1276" y="1124"/>
              </a:cxn>
              <a:cxn ang="0">
                <a:pos x="1330" y="818"/>
              </a:cxn>
              <a:cxn ang="0">
                <a:pos x="1422" y="532"/>
              </a:cxn>
              <a:cxn ang="0">
                <a:pos x="1516" y="750"/>
              </a:cxn>
              <a:cxn ang="0">
                <a:pos x="1600" y="836"/>
              </a:cxn>
              <a:cxn ang="0">
                <a:pos x="1780" y="828"/>
              </a:cxn>
              <a:cxn ang="0">
                <a:pos x="1860" y="662"/>
              </a:cxn>
              <a:cxn ang="0">
                <a:pos x="1936" y="822"/>
              </a:cxn>
              <a:cxn ang="0">
                <a:pos x="2054" y="30"/>
              </a:cxn>
              <a:cxn ang="0">
                <a:pos x="2118" y="918"/>
              </a:cxn>
              <a:cxn ang="0">
                <a:pos x="2166" y="916"/>
              </a:cxn>
              <a:cxn ang="0">
                <a:pos x="2222" y="754"/>
              </a:cxn>
              <a:cxn ang="0">
                <a:pos x="2300" y="538"/>
              </a:cxn>
              <a:cxn ang="0">
                <a:pos x="2402" y="812"/>
              </a:cxn>
              <a:cxn ang="0">
                <a:pos x="2584" y="798"/>
              </a:cxn>
              <a:cxn ang="0">
                <a:pos x="2764" y="708"/>
              </a:cxn>
              <a:cxn ang="0">
                <a:pos x="2818" y="690"/>
              </a:cxn>
              <a:cxn ang="0">
                <a:pos x="2910" y="826"/>
              </a:cxn>
              <a:cxn ang="0">
                <a:pos x="3004" y="108"/>
              </a:cxn>
              <a:cxn ang="0">
                <a:pos x="3058" y="640"/>
              </a:cxn>
              <a:cxn ang="0">
                <a:pos x="3078" y="1004"/>
              </a:cxn>
              <a:cxn ang="0">
                <a:pos x="3150" y="754"/>
              </a:cxn>
              <a:cxn ang="0">
                <a:pos x="3222" y="524"/>
              </a:cxn>
              <a:cxn ang="0">
                <a:pos x="3306" y="742"/>
              </a:cxn>
              <a:cxn ang="0">
                <a:pos x="3398" y="776"/>
              </a:cxn>
              <a:cxn ang="0">
                <a:pos x="3550" y="808"/>
              </a:cxn>
              <a:cxn ang="0">
                <a:pos x="3638" y="612"/>
              </a:cxn>
              <a:cxn ang="0">
                <a:pos x="3716" y="776"/>
              </a:cxn>
              <a:cxn ang="0">
                <a:pos x="3806" y="800"/>
              </a:cxn>
              <a:cxn ang="0">
                <a:pos x="3852" y="6"/>
              </a:cxn>
              <a:cxn ang="0">
                <a:pos x="3928" y="1102"/>
              </a:cxn>
              <a:cxn ang="0">
                <a:pos x="3982" y="796"/>
              </a:cxn>
              <a:cxn ang="0">
                <a:pos x="4074" y="510"/>
              </a:cxn>
              <a:cxn ang="0">
                <a:pos x="4166" y="728"/>
              </a:cxn>
              <a:cxn ang="0">
                <a:pos x="4252" y="814"/>
              </a:cxn>
              <a:cxn ang="0">
                <a:pos x="4432" y="808"/>
              </a:cxn>
              <a:cxn ang="0">
                <a:pos x="4510" y="640"/>
              </a:cxn>
              <a:cxn ang="0">
                <a:pos x="4588" y="800"/>
              </a:cxn>
              <a:cxn ang="0">
                <a:pos x="4706" y="10"/>
              </a:cxn>
              <a:cxn ang="0">
                <a:pos x="4768" y="896"/>
              </a:cxn>
              <a:cxn ang="0">
                <a:pos x="4816" y="894"/>
              </a:cxn>
              <a:cxn ang="0">
                <a:pos x="4872" y="732"/>
              </a:cxn>
              <a:cxn ang="0">
                <a:pos x="4950" y="516"/>
              </a:cxn>
              <a:cxn ang="0">
                <a:pos x="5054" y="790"/>
              </a:cxn>
              <a:cxn ang="0">
                <a:pos x="5236" y="776"/>
              </a:cxn>
            </a:cxnLst>
            <a:rect l="0" t="0" r="r" b="b"/>
            <a:pathLst>
              <a:path w="5236" h="1166">
                <a:moveTo>
                  <a:pt x="0" y="822"/>
                </a:moveTo>
                <a:lnTo>
                  <a:pt x="0" y="822"/>
                </a:lnTo>
                <a:lnTo>
                  <a:pt x="18" y="818"/>
                </a:lnTo>
                <a:lnTo>
                  <a:pt x="36" y="814"/>
                </a:lnTo>
                <a:lnTo>
                  <a:pt x="52" y="808"/>
                </a:lnTo>
                <a:lnTo>
                  <a:pt x="68" y="798"/>
                </a:lnTo>
                <a:lnTo>
                  <a:pt x="68" y="798"/>
                </a:lnTo>
                <a:lnTo>
                  <a:pt x="82" y="786"/>
                </a:lnTo>
                <a:lnTo>
                  <a:pt x="94" y="768"/>
                </a:lnTo>
                <a:lnTo>
                  <a:pt x="104" y="750"/>
                </a:lnTo>
                <a:lnTo>
                  <a:pt x="112" y="730"/>
                </a:lnTo>
                <a:lnTo>
                  <a:pt x="112" y="730"/>
                </a:lnTo>
                <a:lnTo>
                  <a:pt x="116" y="718"/>
                </a:lnTo>
                <a:lnTo>
                  <a:pt x="120" y="704"/>
                </a:lnTo>
                <a:lnTo>
                  <a:pt x="122" y="670"/>
                </a:lnTo>
                <a:lnTo>
                  <a:pt x="126" y="656"/>
                </a:lnTo>
                <a:lnTo>
                  <a:pt x="128" y="646"/>
                </a:lnTo>
                <a:lnTo>
                  <a:pt x="132" y="640"/>
                </a:lnTo>
                <a:lnTo>
                  <a:pt x="134" y="638"/>
                </a:lnTo>
                <a:lnTo>
                  <a:pt x="136" y="640"/>
                </a:lnTo>
                <a:lnTo>
                  <a:pt x="136" y="640"/>
                </a:lnTo>
                <a:lnTo>
                  <a:pt x="142" y="648"/>
                </a:lnTo>
                <a:lnTo>
                  <a:pt x="150" y="664"/>
                </a:lnTo>
                <a:lnTo>
                  <a:pt x="166" y="712"/>
                </a:lnTo>
                <a:lnTo>
                  <a:pt x="186" y="762"/>
                </a:lnTo>
                <a:lnTo>
                  <a:pt x="196" y="784"/>
                </a:lnTo>
                <a:lnTo>
                  <a:pt x="204" y="798"/>
                </a:lnTo>
                <a:lnTo>
                  <a:pt x="204" y="798"/>
                </a:lnTo>
                <a:lnTo>
                  <a:pt x="222" y="824"/>
                </a:lnTo>
                <a:lnTo>
                  <a:pt x="230" y="838"/>
                </a:lnTo>
                <a:lnTo>
                  <a:pt x="238" y="848"/>
                </a:lnTo>
                <a:lnTo>
                  <a:pt x="242" y="852"/>
                </a:lnTo>
                <a:lnTo>
                  <a:pt x="246" y="854"/>
                </a:lnTo>
                <a:lnTo>
                  <a:pt x="250" y="854"/>
                </a:lnTo>
                <a:lnTo>
                  <a:pt x="254" y="852"/>
                </a:lnTo>
                <a:lnTo>
                  <a:pt x="260" y="848"/>
                </a:lnTo>
                <a:lnTo>
                  <a:pt x="264" y="842"/>
                </a:lnTo>
                <a:lnTo>
                  <a:pt x="272" y="822"/>
                </a:lnTo>
                <a:lnTo>
                  <a:pt x="272" y="822"/>
                </a:lnTo>
                <a:lnTo>
                  <a:pt x="280" y="786"/>
                </a:lnTo>
                <a:lnTo>
                  <a:pt x="290" y="738"/>
                </a:lnTo>
                <a:lnTo>
                  <a:pt x="308" y="616"/>
                </a:lnTo>
                <a:lnTo>
                  <a:pt x="326" y="484"/>
                </a:lnTo>
                <a:lnTo>
                  <a:pt x="340" y="368"/>
                </a:lnTo>
                <a:lnTo>
                  <a:pt x="340" y="368"/>
                </a:lnTo>
                <a:lnTo>
                  <a:pt x="344" y="312"/>
                </a:lnTo>
                <a:lnTo>
                  <a:pt x="348" y="252"/>
                </a:lnTo>
                <a:lnTo>
                  <a:pt x="352" y="130"/>
                </a:lnTo>
                <a:lnTo>
                  <a:pt x="356" y="42"/>
                </a:lnTo>
                <a:lnTo>
                  <a:pt x="360" y="22"/>
                </a:lnTo>
                <a:lnTo>
                  <a:pt x="360" y="22"/>
                </a:lnTo>
                <a:lnTo>
                  <a:pt x="362" y="22"/>
                </a:lnTo>
                <a:lnTo>
                  <a:pt x="362" y="28"/>
                </a:lnTo>
                <a:lnTo>
                  <a:pt x="362" y="28"/>
                </a:lnTo>
                <a:lnTo>
                  <a:pt x="368" y="62"/>
                </a:lnTo>
                <a:lnTo>
                  <a:pt x="374" y="120"/>
                </a:lnTo>
                <a:lnTo>
                  <a:pt x="386" y="292"/>
                </a:lnTo>
                <a:lnTo>
                  <a:pt x="400" y="490"/>
                </a:lnTo>
                <a:lnTo>
                  <a:pt x="408" y="662"/>
                </a:lnTo>
                <a:lnTo>
                  <a:pt x="408" y="662"/>
                </a:lnTo>
                <a:lnTo>
                  <a:pt x="410" y="738"/>
                </a:lnTo>
                <a:lnTo>
                  <a:pt x="410" y="816"/>
                </a:lnTo>
                <a:lnTo>
                  <a:pt x="408" y="974"/>
                </a:lnTo>
                <a:lnTo>
                  <a:pt x="406" y="1100"/>
                </a:lnTo>
                <a:lnTo>
                  <a:pt x="406" y="1140"/>
                </a:lnTo>
                <a:lnTo>
                  <a:pt x="408" y="1162"/>
                </a:lnTo>
                <a:lnTo>
                  <a:pt x="408" y="1162"/>
                </a:lnTo>
                <a:lnTo>
                  <a:pt x="408" y="1162"/>
                </a:lnTo>
                <a:lnTo>
                  <a:pt x="410" y="1162"/>
                </a:lnTo>
                <a:lnTo>
                  <a:pt x="412" y="1156"/>
                </a:lnTo>
                <a:lnTo>
                  <a:pt x="416" y="1128"/>
                </a:lnTo>
                <a:lnTo>
                  <a:pt x="428" y="1026"/>
                </a:lnTo>
                <a:lnTo>
                  <a:pt x="440" y="906"/>
                </a:lnTo>
                <a:lnTo>
                  <a:pt x="446" y="856"/>
                </a:lnTo>
                <a:lnTo>
                  <a:pt x="452" y="822"/>
                </a:lnTo>
                <a:lnTo>
                  <a:pt x="452" y="822"/>
                </a:lnTo>
                <a:lnTo>
                  <a:pt x="458" y="802"/>
                </a:lnTo>
                <a:lnTo>
                  <a:pt x="464" y="792"/>
                </a:lnTo>
                <a:lnTo>
                  <a:pt x="470" y="788"/>
                </a:lnTo>
                <a:lnTo>
                  <a:pt x="476" y="788"/>
                </a:lnTo>
                <a:lnTo>
                  <a:pt x="482" y="790"/>
                </a:lnTo>
                <a:lnTo>
                  <a:pt x="488" y="790"/>
                </a:lnTo>
                <a:lnTo>
                  <a:pt x="494" y="786"/>
                </a:lnTo>
                <a:lnTo>
                  <a:pt x="498" y="776"/>
                </a:lnTo>
                <a:lnTo>
                  <a:pt x="498" y="776"/>
                </a:lnTo>
                <a:lnTo>
                  <a:pt x="504" y="758"/>
                </a:lnTo>
                <a:lnTo>
                  <a:pt x="510" y="736"/>
                </a:lnTo>
                <a:lnTo>
                  <a:pt x="522" y="684"/>
                </a:lnTo>
                <a:lnTo>
                  <a:pt x="532" y="634"/>
                </a:lnTo>
                <a:lnTo>
                  <a:pt x="538" y="612"/>
                </a:lnTo>
                <a:lnTo>
                  <a:pt x="544" y="594"/>
                </a:lnTo>
                <a:lnTo>
                  <a:pt x="544" y="594"/>
                </a:lnTo>
                <a:lnTo>
                  <a:pt x="556" y="570"/>
                </a:lnTo>
                <a:lnTo>
                  <a:pt x="560" y="560"/>
                </a:lnTo>
                <a:lnTo>
                  <a:pt x="566" y="552"/>
                </a:lnTo>
                <a:lnTo>
                  <a:pt x="572" y="546"/>
                </a:lnTo>
                <a:lnTo>
                  <a:pt x="578" y="544"/>
                </a:lnTo>
                <a:lnTo>
                  <a:pt x="584" y="544"/>
                </a:lnTo>
                <a:lnTo>
                  <a:pt x="588" y="548"/>
                </a:lnTo>
                <a:lnTo>
                  <a:pt x="588" y="548"/>
                </a:lnTo>
                <a:lnTo>
                  <a:pt x="594" y="556"/>
                </a:lnTo>
                <a:lnTo>
                  <a:pt x="600" y="570"/>
                </a:lnTo>
                <a:lnTo>
                  <a:pt x="612" y="606"/>
                </a:lnTo>
                <a:lnTo>
                  <a:pt x="624" y="648"/>
                </a:lnTo>
                <a:lnTo>
                  <a:pt x="634" y="686"/>
                </a:lnTo>
                <a:lnTo>
                  <a:pt x="634" y="686"/>
                </a:lnTo>
                <a:lnTo>
                  <a:pt x="646" y="722"/>
                </a:lnTo>
                <a:lnTo>
                  <a:pt x="656" y="764"/>
                </a:lnTo>
                <a:lnTo>
                  <a:pt x="666" y="798"/>
                </a:lnTo>
                <a:lnTo>
                  <a:pt x="674" y="812"/>
                </a:lnTo>
                <a:lnTo>
                  <a:pt x="680" y="822"/>
                </a:lnTo>
                <a:lnTo>
                  <a:pt x="680" y="822"/>
                </a:lnTo>
                <a:lnTo>
                  <a:pt x="688" y="826"/>
                </a:lnTo>
                <a:lnTo>
                  <a:pt x="694" y="826"/>
                </a:lnTo>
                <a:lnTo>
                  <a:pt x="702" y="822"/>
                </a:lnTo>
                <a:lnTo>
                  <a:pt x="712" y="818"/>
                </a:lnTo>
                <a:lnTo>
                  <a:pt x="728" y="804"/>
                </a:lnTo>
                <a:lnTo>
                  <a:pt x="738" y="800"/>
                </a:lnTo>
                <a:lnTo>
                  <a:pt x="748" y="798"/>
                </a:lnTo>
                <a:lnTo>
                  <a:pt x="748" y="798"/>
                </a:lnTo>
                <a:lnTo>
                  <a:pt x="758" y="800"/>
                </a:lnTo>
                <a:lnTo>
                  <a:pt x="770" y="802"/>
                </a:lnTo>
                <a:lnTo>
                  <a:pt x="794" y="808"/>
                </a:lnTo>
                <a:lnTo>
                  <a:pt x="818" y="816"/>
                </a:lnTo>
                <a:lnTo>
                  <a:pt x="838" y="822"/>
                </a:lnTo>
                <a:lnTo>
                  <a:pt x="838" y="822"/>
                </a:lnTo>
                <a:lnTo>
                  <a:pt x="848" y="824"/>
                </a:lnTo>
                <a:lnTo>
                  <a:pt x="858" y="828"/>
                </a:lnTo>
                <a:lnTo>
                  <a:pt x="874" y="834"/>
                </a:lnTo>
                <a:lnTo>
                  <a:pt x="882" y="836"/>
                </a:lnTo>
                <a:lnTo>
                  <a:pt x="890" y="834"/>
                </a:lnTo>
                <a:lnTo>
                  <a:pt x="898" y="830"/>
                </a:lnTo>
                <a:lnTo>
                  <a:pt x="906" y="822"/>
                </a:lnTo>
                <a:lnTo>
                  <a:pt x="906" y="822"/>
                </a:lnTo>
                <a:lnTo>
                  <a:pt x="916" y="806"/>
                </a:lnTo>
                <a:lnTo>
                  <a:pt x="924" y="784"/>
                </a:lnTo>
                <a:lnTo>
                  <a:pt x="942" y="728"/>
                </a:lnTo>
                <a:lnTo>
                  <a:pt x="960" y="674"/>
                </a:lnTo>
                <a:lnTo>
                  <a:pt x="968" y="652"/>
                </a:lnTo>
                <a:lnTo>
                  <a:pt x="974" y="640"/>
                </a:lnTo>
                <a:lnTo>
                  <a:pt x="974" y="640"/>
                </a:lnTo>
                <a:lnTo>
                  <a:pt x="982" y="634"/>
                </a:lnTo>
                <a:lnTo>
                  <a:pt x="984" y="632"/>
                </a:lnTo>
                <a:lnTo>
                  <a:pt x="988" y="634"/>
                </a:lnTo>
                <a:lnTo>
                  <a:pt x="994" y="638"/>
                </a:lnTo>
                <a:lnTo>
                  <a:pt x="998" y="644"/>
                </a:lnTo>
                <a:lnTo>
                  <a:pt x="1010" y="664"/>
                </a:lnTo>
                <a:lnTo>
                  <a:pt x="1020" y="686"/>
                </a:lnTo>
                <a:lnTo>
                  <a:pt x="1020" y="686"/>
                </a:lnTo>
                <a:lnTo>
                  <a:pt x="1026" y="696"/>
                </a:lnTo>
                <a:lnTo>
                  <a:pt x="1030" y="710"/>
                </a:lnTo>
                <a:lnTo>
                  <a:pt x="1040" y="744"/>
                </a:lnTo>
                <a:lnTo>
                  <a:pt x="1050" y="774"/>
                </a:lnTo>
                <a:lnTo>
                  <a:pt x="1058" y="788"/>
                </a:lnTo>
                <a:lnTo>
                  <a:pt x="1066" y="798"/>
                </a:lnTo>
                <a:lnTo>
                  <a:pt x="1066" y="798"/>
                </a:lnTo>
                <a:lnTo>
                  <a:pt x="1076" y="812"/>
                </a:lnTo>
                <a:lnTo>
                  <a:pt x="1086" y="830"/>
                </a:lnTo>
                <a:lnTo>
                  <a:pt x="1098" y="850"/>
                </a:lnTo>
                <a:lnTo>
                  <a:pt x="1110" y="866"/>
                </a:lnTo>
                <a:lnTo>
                  <a:pt x="1118" y="872"/>
                </a:lnTo>
                <a:lnTo>
                  <a:pt x="1124" y="876"/>
                </a:lnTo>
                <a:lnTo>
                  <a:pt x="1130" y="878"/>
                </a:lnTo>
                <a:lnTo>
                  <a:pt x="1136" y="876"/>
                </a:lnTo>
                <a:lnTo>
                  <a:pt x="1140" y="868"/>
                </a:lnTo>
                <a:lnTo>
                  <a:pt x="1146" y="858"/>
                </a:lnTo>
                <a:lnTo>
                  <a:pt x="1152" y="842"/>
                </a:lnTo>
                <a:lnTo>
                  <a:pt x="1156" y="822"/>
                </a:lnTo>
                <a:lnTo>
                  <a:pt x="1156" y="822"/>
                </a:lnTo>
                <a:lnTo>
                  <a:pt x="1160" y="790"/>
                </a:lnTo>
                <a:lnTo>
                  <a:pt x="1164" y="748"/>
                </a:lnTo>
                <a:lnTo>
                  <a:pt x="1170" y="638"/>
                </a:lnTo>
                <a:lnTo>
                  <a:pt x="1180" y="360"/>
                </a:lnTo>
                <a:lnTo>
                  <a:pt x="1184" y="226"/>
                </a:lnTo>
                <a:lnTo>
                  <a:pt x="1190" y="114"/>
                </a:lnTo>
                <a:lnTo>
                  <a:pt x="1196" y="44"/>
                </a:lnTo>
                <a:lnTo>
                  <a:pt x="1198" y="28"/>
                </a:lnTo>
                <a:lnTo>
                  <a:pt x="1200" y="26"/>
                </a:lnTo>
                <a:lnTo>
                  <a:pt x="1202" y="28"/>
                </a:lnTo>
                <a:lnTo>
                  <a:pt x="1202" y="28"/>
                </a:lnTo>
                <a:lnTo>
                  <a:pt x="1206" y="46"/>
                </a:lnTo>
                <a:lnTo>
                  <a:pt x="1210" y="80"/>
                </a:lnTo>
                <a:lnTo>
                  <a:pt x="1218" y="194"/>
                </a:lnTo>
                <a:lnTo>
                  <a:pt x="1226" y="348"/>
                </a:lnTo>
                <a:lnTo>
                  <a:pt x="1236" y="526"/>
                </a:lnTo>
                <a:lnTo>
                  <a:pt x="1254" y="876"/>
                </a:lnTo>
                <a:lnTo>
                  <a:pt x="1262" y="1010"/>
                </a:lnTo>
                <a:lnTo>
                  <a:pt x="1266" y="1060"/>
                </a:lnTo>
                <a:lnTo>
                  <a:pt x="1270" y="1094"/>
                </a:lnTo>
                <a:lnTo>
                  <a:pt x="1270" y="1094"/>
                </a:lnTo>
                <a:lnTo>
                  <a:pt x="1274" y="1114"/>
                </a:lnTo>
                <a:lnTo>
                  <a:pt x="1276" y="1124"/>
                </a:lnTo>
                <a:lnTo>
                  <a:pt x="1278" y="1126"/>
                </a:lnTo>
                <a:lnTo>
                  <a:pt x="1280" y="1126"/>
                </a:lnTo>
                <a:lnTo>
                  <a:pt x="1282" y="1120"/>
                </a:lnTo>
                <a:lnTo>
                  <a:pt x="1288" y="1088"/>
                </a:lnTo>
                <a:lnTo>
                  <a:pt x="1292" y="1040"/>
                </a:lnTo>
                <a:lnTo>
                  <a:pt x="1302" y="924"/>
                </a:lnTo>
                <a:lnTo>
                  <a:pt x="1308" y="874"/>
                </a:lnTo>
                <a:lnTo>
                  <a:pt x="1312" y="856"/>
                </a:lnTo>
                <a:lnTo>
                  <a:pt x="1314" y="844"/>
                </a:lnTo>
                <a:lnTo>
                  <a:pt x="1314" y="844"/>
                </a:lnTo>
                <a:lnTo>
                  <a:pt x="1322" y="828"/>
                </a:lnTo>
                <a:lnTo>
                  <a:pt x="1330" y="818"/>
                </a:lnTo>
                <a:lnTo>
                  <a:pt x="1340" y="814"/>
                </a:lnTo>
                <a:lnTo>
                  <a:pt x="1348" y="810"/>
                </a:lnTo>
                <a:lnTo>
                  <a:pt x="1356" y="808"/>
                </a:lnTo>
                <a:lnTo>
                  <a:pt x="1366" y="802"/>
                </a:lnTo>
                <a:lnTo>
                  <a:pt x="1374" y="792"/>
                </a:lnTo>
                <a:lnTo>
                  <a:pt x="1382" y="776"/>
                </a:lnTo>
                <a:lnTo>
                  <a:pt x="1382" y="776"/>
                </a:lnTo>
                <a:lnTo>
                  <a:pt x="1390" y="746"/>
                </a:lnTo>
                <a:lnTo>
                  <a:pt x="1396" y="708"/>
                </a:lnTo>
                <a:lnTo>
                  <a:pt x="1410" y="614"/>
                </a:lnTo>
                <a:lnTo>
                  <a:pt x="1416" y="568"/>
                </a:lnTo>
                <a:lnTo>
                  <a:pt x="1422" y="532"/>
                </a:lnTo>
                <a:lnTo>
                  <a:pt x="1426" y="518"/>
                </a:lnTo>
                <a:lnTo>
                  <a:pt x="1430" y="508"/>
                </a:lnTo>
                <a:lnTo>
                  <a:pt x="1434" y="502"/>
                </a:lnTo>
                <a:lnTo>
                  <a:pt x="1438" y="500"/>
                </a:lnTo>
                <a:lnTo>
                  <a:pt x="1440" y="500"/>
                </a:lnTo>
                <a:lnTo>
                  <a:pt x="1440" y="500"/>
                </a:lnTo>
                <a:lnTo>
                  <a:pt x="1444" y="504"/>
                </a:lnTo>
                <a:lnTo>
                  <a:pt x="1450" y="514"/>
                </a:lnTo>
                <a:lnTo>
                  <a:pt x="1462" y="546"/>
                </a:lnTo>
                <a:lnTo>
                  <a:pt x="1474" y="592"/>
                </a:lnTo>
                <a:lnTo>
                  <a:pt x="1488" y="644"/>
                </a:lnTo>
                <a:lnTo>
                  <a:pt x="1516" y="750"/>
                </a:lnTo>
                <a:lnTo>
                  <a:pt x="1530" y="792"/>
                </a:lnTo>
                <a:lnTo>
                  <a:pt x="1536" y="810"/>
                </a:lnTo>
                <a:lnTo>
                  <a:pt x="1542" y="822"/>
                </a:lnTo>
                <a:lnTo>
                  <a:pt x="1542" y="822"/>
                </a:lnTo>
                <a:lnTo>
                  <a:pt x="1548" y="830"/>
                </a:lnTo>
                <a:lnTo>
                  <a:pt x="1554" y="836"/>
                </a:lnTo>
                <a:lnTo>
                  <a:pt x="1560" y="842"/>
                </a:lnTo>
                <a:lnTo>
                  <a:pt x="1566" y="844"/>
                </a:lnTo>
                <a:lnTo>
                  <a:pt x="1572" y="844"/>
                </a:lnTo>
                <a:lnTo>
                  <a:pt x="1578" y="844"/>
                </a:lnTo>
                <a:lnTo>
                  <a:pt x="1590" y="842"/>
                </a:lnTo>
                <a:lnTo>
                  <a:pt x="1600" y="836"/>
                </a:lnTo>
                <a:lnTo>
                  <a:pt x="1612" y="828"/>
                </a:lnTo>
                <a:lnTo>
                  <a:pt x="1622" y="824"/>
                </a:lnTo>
                <a:lnTo>
                  <a:pt x="1632" y="822"/>
                </a:lnTo>
                <a:lnTo>
                  <a:pt x="1632" y="822"/>
                </a:lnTo>
                <a:lnTo>
                  <a:pt x="1700" y="822"/>
                </a:lnTo>
                <a:lnTo>
                  <a:pt x="1700" y="822"/>
                </a:lnTo>
                <a:lnTo>
                  <a:pt x="1710" y="822"/>
                </a:lnTo>
                <a:lnTo>
                  <a:pt x="1722" y="826"/>
                </a:lnTo>
                <a:lnTo>
                  <a:pt x="1746" y="832"/>
                </a:lnTo>
                <a:lnTo>
                  <a:pt x="1758" y="832"/>
                </a:lnTo>
                <a:lnTo>
                  <a:pt x="1770" y="832"/>
                </a:lnTo>
                <a:lnTo>
                  <a:pt x="1780" y="828"/>
                </a:lnTo>
                <a:lnTo>
                  <a:pt x="1790" y="822"/>
                </a:lnTo>
                <a:lnTo>
                  <a:pt x="1790" y="822"/>
                </a:lnTo>
                <a:lnTo>
                  <a:pt x="1796" y="816"/>
                </a:lnTo>
                <a:lnTo>
                  <a:pt x="1800" y="808"/>
                </a:lnTo>
                <a:lnTo>
                  <a:pt x="1808" y="786"/>
                </a:lnTo>
                <a:lnTo>
                  <a:pt x="1826" y="734"/>
                </a:lnTo>
                <a:lnTo>
                  <a:pt x="1834" y="708"/>
                </a:lnTo>
                <a:lnTo>
                  <a:pt x="1842" y="686"/>
                </a:lnTo>
                <a:lnTo>
                  <a:pt x="1850" y="670"/>
                </a:lnTo>
                <a:lnTo>
                  <a:pt x="1854" y="664"/>
                </a:lnTo>
                <a:lnTo>
                  <a:pt x="1860" y="662"/>
                </a:lnTo>
                <a:lnTo>
                  <a:pt x="1860" y="662"/>
                </a:lnTo>
                <a:lnTo>
                  <a:pt x="1862" y="662"/>
                </a:lnTo>
                <a:lnTo>
                  <a:pt x="1864" y="664"/>
                </a:lnTo>
                <a:lnTo>
                  <a:pt x="1870" y="672"/>
                </a:lnTo>
                <a:lnTo>
                  <a:pt x="1874" y="682"/>
                </a:lnTo>
                <a:lnTo>
                  <a:pt x="1880" y="696"/>
                </a:lnTo>
                <a:lnTo>
                  <a:pt x="1902" y="768"/>
                </a:lnTo>
                <a:lnTo>
                  <a:pt x="1914" y="800"/>
                </a:lnTo>
                <a:lnTo>
                  <a:pt x="1918" y="814"/>
                </a:lnTo>
                <a:lnTo>
                  <a:pt x="1924" y="822"/>
                </a:lnTo>
                <a:lnTo>
                  <a:pt x="1930" y="824"/>
                </a:lnTo>
                <a:lnTo>
                  <a:pt x="1934" y="824"/>
                </a:lnTo>
                <a:lnTo>
                  <a:pt x="1936" y="822"/>
                </a:lnTo>
                <a:lnTo>
                  <a:pt x="1944" y="814"/>
                </a:lnTo>
                <a:lnTo>
                  <a:pt x="1950" y="798"/>
                </a:lnTo>
                <a:lnTo>
                  <a:pt x="1950" y="798"/>
                </a:lnTo>
                <a:lnTo>
                  <a:pt x="1956" y="772"/>
                </a:lnTo>
                <a:lnTo>
                  <a:pt x="1962" y="732"/>
                </a:lnTo>
                <a:lnTo>
                  <a:pt x="1978" y="626"/>
                </a:lnTo>
                <a:lnTo>
                  <a:pt x="2008" y="352"/>
                </a:lnTo>
                <a:lnTo>
                  <a:pt x="2024" y="218"/>
                </a:lnTo>
                <a:lnTo>
                  <a:pt x="2038" y="110"/>
                </a:lnTo>
                <a:lnTo>
                  <a:pt x="2044" y="68"/>
                </a:lnTo>
                <a:lnTo>
                  <a:pt x="2052" y="40"/>
                </a:lnTo>
                <a:lnTo>
                  <a:pt x="2054" y="30"/>
                </a:lnTo>
                <a:lnTo>
                  <a:pt x="2058" y="26"/>
                </a:lnTo>
                <a:lnTo>
                  <a:pt x="2060" y="24"/>
                </a:lnTo>
                <a:lnTo>
                  <a:pt x="2064" y="28"/>
                </a:lnTo>
                <a:lnTo>
                  <a:pt x="2064" y="28"/>
                </a:lnTo>
                <a:lnTo>
                  <a:pt x="2066" y="36"/>
                </a:lnTo>
                <a:lnTo>
                  <a:pt x="2070" y="48"/>
                </a:lnTo>
                <a:lnTo>
                  <a:pt x="2074" y="86"/>
                </a:lnTo>
                <a:lnTo>
                  <a:pt x="2080" y="140"/>
                </a:lnTo>
                <a:lnTo>
                  <a:pt x="2084" y="206"/>
                </a:lnTo>
                <a:lnTo>
                  <a:pt x="2094" y="370"/>
                </a:lnTo>
                <a:lnTo>
                  <a:pt x="2102" y="554"/>
                </a:lnTo>
                <a:lnTo>
                  <a:pt x="2118" y="918"/>
                </a:lnTo>
                <a:lnTo>
                  <a:pt x="2124" y="1056"/>
                </a:lnTo>
                <a:lnTo>
                  <a:pt x="2128" y="1104"/>
                </a:lnTo>
                <a:lnTo>
                  <a:pt x="2132" y="1138"/>
                </a:lnTo>
                <a:lnTo>
                  <a:pt x="2132" y="1138"/>
                </a:lnTo>
                <a:lnTo>
                  <a:pt x="2134" y="1158"/>
                </a:lnTo>
                <a:lnTo>
                  <a:pt x="2138" y="1166"/>
                </a:lnTo>
                <a:lnTo>
                  <a:pt x="2140" y="1166"/>
                </a:lnTo>
                <a:lnTo>
                  <a:pt x="2142" y="1164"/>
                </a:lnTo>
                <a:lnTo>
                  <a:pt x="2144" y="1154"/>
                </a:lnTo>
                <a:lnTo>
                  <a:pt x="2150" y="1112"/>
                </a:lnTo>
                <a:lnTo>
                  <a:pt x="2156" y="1054"/>
                </a:lnTo>
                <a:lnTo>
                  <a:pt x="2166" y="916"/>
                </a:lnTo>
                <a:lnTo>
                  <a:pt x="2172" y="858"/>
                </a:lnTo>
                <a:lnTo>
                  <a:pt x="2176" y="822"/>
                </a:lnTo>
                <a:lnTo>
                  <a:pt x="2176" y="822"/>
                </a:lnTo>
                <a:lnTo>
                  <a:pt x="2182" y="802"/>
                </a:lnTo>
                <a:lnTo>
                  <a:pt x="2188" y="790"/>
                </a:lnTo>
                <a:lnTo>
                  <a:pt x="2192" y="784"/>
                </a:lnTo>
                <a:lnTo>
                  <a:pt x="2198" y="782"/>
                </a:lnTo>
                <a:lnTo>
                  <a:pt x="2202" y="780"/>
                </a:lnTo>
                <a:lnTo>
                  <a:pt x="2208" y="776"/>
                </a:lnTo>
                <a:lnTo>
                  <a:pt x="2214" y="768"/>
                </a:lnTo>
                <a:lnTo>
                  <a:pt x="2222" y="754"/>
                </a:lnTo>
                <a:lnTo>
                  <a:pt x="2222" y="754"/>
                </a:lnTo>
                <a:lnTo>
                  <a:pt x="2228" y="730"/>
                </a:lnTo>
                <a:lnTo>
                  <a:pt x="2236" y="696"/>
                </a:lnTo>
                <a:lnTo>
                  <a:pt x="2252" y="618"/>
                </a:lnTo>
                <a:lnTo>
                  <a:pt x="2262" y="582"/>
                </a:lnTo>
                <a:lnTo>
                  <a:pt x="2270" y="552"/>
                </a:lnTo>
                <a:lnTo>
                  <a:pt x="2276" y="540"/>
                </a:lnTo>
                <a:lnTo>
                  <a:pt x="2280" y="532"/>
                </a:lnTo>
                <a:lnTo>
                  <a:pt x="2284" y="528"/>
                </a:lnTo>
                <a:lnTo>
                  <a:pt x="2290" y="526"/>
                </a:lnTo>
                <a:lnTo>
                  <a:pt x="2290" y="526"/>
                </a:lnTo>
                <a:lnTo>
                  <a:pt x="2294" y="530"/>
                </a:lnTo>
                <a:lnTo>
                  <a:pt x="2300" y="538"/>
                </a:lnTo>
                <a:lnTo>
                  <a:pt x="2310" y="566"/>
                </a:lnTo>
                <a:lnTo>
                  <a:pt x="2322" y="604"/>
                </a:lnTo>
                <a:lnTo>
                  <a:pt x="2334" y="650"/>
                </a:lnTo>
                <a:lnTo>
                  <a:pt x="2358" y="740"/>
                </a:lnTo>
                <a:lnTo>
                  <a:pt x="2368" y="776"/>
                </a:lnTo>
                <a:lnTo>
                  <a:pt x="2374" y="788"/>
                </a:lnTo>
                <a:lnTo>
                  <a:pt x="2380" y="798"/>
                </a:lnTo>
                <a:lnTo>
                  <a:pt x="2380" y="798"/>
                </a:lnTo>
                <a:lnTo>
                  <a:pt x="2386" y="804"/>
                </a:lnTo>
                <a:lnTo>
                  <a:pt x="2392" y="810"/>
                </a:lnTo>
                <a:lnTo>
                  <a:pt x="2398" y="812"/>
                </a:lnTo>
                <a:lnTo>
                  <a:pt x="2402" y="812"/>
                </a:lnTo>
                <a:lnTo>
                  <a:pt x="2408" y="812"/>
                </a:lnTo>
                <a:lnTo>
                  <a:pt x="2414" y="810"/>
                </a:lnTo>
                <a:lnTo>
                  <a:pt x="2424" y="802"/>
                </a:lnTo>
                <a:lnTo>
                  <a:pt x="2448" y="784"/>
                </a:lnTo>
                <a:lnTo>
                  <a:pt x="2458" y="778"/>
                </a:lnTo>
                <a:lnTo>
                  <a:pt x="2466" y="776"/>
                </a:lnTo>
                <a:lnTo>
                  <a:pt x="2472" y="776"/>
                </a:lnTo>
                <a:lnTo>
                  <a:pt x="2472" y="776"/>
                </a:lnTo>
                <a:lnTo>
                  <a:pt x="2486" y="776"/>
                </a:lnTo>
                <a:lnTo>
                  <a:pt x="2504" y="780"/>
                </a:lnTo>
                <a:lnTo>
                  <a:pt x="2540" y="786"/>
                </a:lnTo>
                <a:lnTo>
                  <a:pt x="2584" y="798"/>
                </a:lnTo>
                <a:lnTo>
                  <a:pt x="2648" y="798"/>
                </a:lnTo>
                <a:lnTo>
                  <a:pt x="2674" y="800"/>
                </a:lnTo>
                <a:lnTo>
                  <a:pt x="2674" y="800"/>
                </a:lnTo>
                <a:lnTo>
                  <a:pt x="2688" y="794"/>
                </a:lnTo>
                <a:lnTo>
                  <a:pt x="2704" y="786"/>
                </a:lnTo>
                <a:lnTo>
                  <a:pt x="2718" y="776"/>
                </a:lnTo>
                <a:lnTo>
                  <a:pt x="2718" y="776"/>
                </a:lnTo>
                <a:lnTo>
                  <a:pt x="2732" y="764"/>
                </a:lnTo>
                <a:lnTo>
                  <a:pt x="2744" y="748"/>
                </a:lnTo>
                <a:lnTo>
                  <a:pt x="2754" y="728"/>
                </a:lnTo>
                <a:lnTo>
                  <a:pt x="2764" y="708"/>
                </a:lnTo>
                <a:lnTo>
                  <a:pt x="2764" y="708"/>
                </a:lnTo>
                <a:lnTo>
                  <a:pt x="2768" y="696"/>
                </a:lnTo>
                <a:lnTo>
                  <a:pt x="2770" y="682"/>
                </a:lnTo>
                <a:lnTo>
                  <a:pt x="2774" y="648"/>
                </a:lnTo>
                <a:lnTo>
                  <a:pt x="2776" y="634"/>
                </a:lnTo>
                <a:lnTo>
                  <a:pt x="2778" y="624"/>
                </a:lnTo>
                <a:lnTo>
                  <a:pt x="2782" y="618"/>
                </a:lnTo>
                <a:lnTo>
                  <a:pt x="2784" y="616"/>
                </a:lnTo>
                <a:lnTo>
                  <a:pt x="2786" y="618"/>
                </a:lnTo>
                <a:lnTo>
                  <a:pt x="2786" y="618"/>
                </a:lnTo>
                <a:lnTo>
                  <a:pt x="2792" y="626"/>
                </a:lnTo>
                <a:lnTo>
                  <a:pt x="2800" y="642"/>
                </a:lnTo>
                <a:lnTo>
                  <a:pt x="2818" y="690"/>
                </a:lnTo>
                <a:lnTo>
                  <a:pt x="2836" y="740"/>
                </a:lnTo>
                <a:lnTo>
                  <a:pt x="2846" y="762"/>
                </a:lnTo>
                <a:lnTo>
                  <a:pt x="2854" y="776"/>
                </a:lnTo>
                <a:lnTo>
                  <a:pt x="2854" y="776"/>
                </a:lnTo>
                <a:lnTo>
                  <a:pt x="2872" y="802"/>
                </a:lnTo>
                <a:lnTo>
                  <a:pt x="2880" y="816"/>
                </a:lnTo>
                <a:lnTo>
                  <a:pt x="2888" y="826"/>
                </a:lnTo>
                <a:lnTo>
                  <a:pt x="2892" y="830"/>
                </a:lnTo>
                <a:lnTo>
                  <a:pt x="2898" y="832"/>
                </a:lnTo>
                <a:lnTo>
                  <a:pt x="2902" y="832"/>
                </a:lnTo>
                <a:lnTo>
                  <a:pt x="2906" y="830"/>
                </a:lnTo>
                <a:lnTo>
                  <a:pt x="2910" y="826"/>
                </a:lnTo>
                <a:lnTo>
                  <a:pt x="2914" y="820"/>
                </a:lnTo>
                <a:lnTo>
                  <a:pt x="2922" y="800"/>
                </a:lnTo>
                <a:lnTo>
                  <a:pt x="2922" y="800"/>
                </a:lnTo>
                <a:lnTo>
                  <a:pt x="2932" y="764"/>
                </a:lnTo>
                <a:lnTo>
                  <a:pt x="2940" y="716"/>
                </a:lnTo>
                <a:lnTo>
                  <a:pt x="2960" y="596"/>
                </a:lnTo>
                <a:lnTo>
                  <a:pt x="2976" y="462"/>
                </a:lnTo>
                <a:lnTo>
                  <a:pt x="2990" y="346"/>
                </a:lnTo>
                <a:lnTo>
                  <a:pt x="2990" y="346"/>
                </a:lnTo>
                <a:lnTo>
                  <a:pt x="2996" y="292"/>
                </a:lnTo>
                <a:lnTo>
                  <a:pt x="3000" y="230"/>
                </a:lnTo>
                <a:lnTo>
                  <a:pt x="3004" y="108"/>
                </a:lnTo>
                <a:lnTo>
                  <a:pt x="3008" y="20"/>
                </a:lnTo>
                <a:lnTo>
                  <a:pt x="3010" y="0"/>
                </a:lnTo>
                <a:lnTo>
                  <a:pt x="3010" y="0"/>
                </a:lnTo>
                <a:lnTo>
                  <a:pt x="3012" y="0"/>
                </a:lnTo>
                <a:lnTo>
                  <a:pt x="3014" y="6"/>
                </a:lnTo>
                <a:lnTo>
                  <a:pt x="3014" y="6"/>
                </a:lnTo>
                <a:lnTo>
                  <a:pt x="3018" y="40"/>
                </a:lnTo>
                <a:lnTo>
                  <a:pt x="3024" y="98"/>
                </a:lnTo>
                <a:lnTo>
                  <a:pt x="3038" y="270"/>
                </a:lnTo>
                <a:lnTo>
                  <a:pt x="3050" y="468"/>
                </a:lnTo>
                <a:lnTo>
                  <a:pt x="3058" y="640"/>
                </a:lnTo>
                <a:lnTo>
                  <a:pt x="3058" y="640"/>
                </a:lnTo>
                <a:lnTo>
                  <a:pt x="3060" y="716"/>
                </a:lnTo>
                <a:lnTo>
                  <a:pt x="3060" y="794"/>
                </a:lnTo>
                <a:lnTo>
                  <a:pt x="3058" y="952"/>
                </a:lnTo>
                <a:lnTo>
                  <a:pt x="3056" y="1078"/>
                </a:lnTo>
                <a:lnTo>
                  <a:pt x="3056" y="1118"/>
                </a:lnTo>
                <a:lnTo>
                  <a:pt x="3058" y="1140"/>
                </a:lnTo>
                <a:lnTo>
                  <a:pt x="3058" y="1140"/>
                </a:lnTo>
                <a:lnTo>
                  <a:pt x="3060" y="1140"/>
                </a:lnTo>
                <a:lnTo>
                  <a:pt x="3060" y="1140"/>
                </a:lnTo>
                <a:lnTo>
                  <a:pt x="3062" y="1134"/>
                </a:lnTo>
                <a:lnTo>
                  <a:pt x="3066" y="1106"/>
                </a:lnTo>
                <a:lnTo>
                  <a:pt x="3078" y="1004"/>
                </a:lnTo>
                <a:lnTo>
                  <a:pt x="3092" y="884"/>
                </a:lnTo>
                <a:lnTo>
                  <a:pt x="3098" y="834"/>
                </a:lnTo>
                <a:lnTo>
                  <a:pt x="3104" y="800"/>
                </a:lnTo>
                <a:lnTo>
                  <a:pt x="3104" y="800"/>
                </a:lnTo>
                <a:lnTo>
                  <a:pt x="3110" y="780"/>
                </a:lnTo>
                <a:lnTo>
                  <a:pt x="3116" y="770"/>
                </a:lnTo>
                <a:lnTo>
                  <a:pt x="3120" y="766"/>
                </a:lnTo>
                <a:lnTo>
                  <a:pt x="3126" y="766"/>
                </a:lnTo>
                <a:lnTo>
                  <a:pt x="3132" y="768"/>
                </a:lnTo>
                <a:lnTo>
                  <a:pt x="3138" y="768"/>
                </a:lnTo>
                <a:lnTo>
                  <a:pt x="3144" y="764"/>
                </a:lnTo>
                <a:lnTo>
                  <a:pt x="3150" y="754"/>
                </a:lnTo>
                <a:lnTo>
                  <a:pt x="3150" y="754"/>
                </a:lnTo>
                <a:lnTo>
                  <a:pt x="3156" y="736"/>
                </a:lnTo>
                <a:lnTo>
                  <a:pt x="3160" y="714"/>
                </a:lnTo>
                <a:lnTo>
                  <a:pt x="3172" y="664"/>
                </a:lnTo>
                <a:lnTo>
                  <a:pt x="3184" y="612"/>
                </a:lnTo>
                <a:lnTo>
                  <a:pt x="3188" y="590"/>
                </a:lnTo>
                <a:lnTo>
                  <a:pt x="3194" y="572"/>
                </a:lnTo>
                <a:lnTo>
                  <a:pt x="3194" y="572"/>
                </a:lnTo>
                <a:lnTo>
                  <a:pt x="3206" y="548"/>
                </a:lnTo>
                <a:lnTo>
                  <a:pt x="3212" y="538"/>
                </a:lnTo>
                <a:lnTo>
                  <a:pt x="3218" y="530"/>
                </a:lnTo>
                <a:lnTo>
                  <a:pt x="3222" y="524"/>
                </a:lnTo>
                <a:lnTo>
                  <a:pt x="3228" y="522"/>
                </a:lnTo>
                <a:lnTo>
                  <a:pt x="3234" y="522"/>
                </a:lnTo>
                <a:lnTo>
                  <a:pt x="3240" y="526"/>
                </a:lnTo>
                <a:lnTo>
                  <a:pt x="3240" y="526"/>
                </a:lnTo>
                <a:lnTo>
                  <a:pt x="3246" y="534"/>
                </a:lnTo>
                <a:lnTo>
                  <a:pt x="3250" y="548"/>
                </a:lnTo>
                <a:lnTo>
                  <a:pt x="3262" y="584"/>
                </a:lnTo>
                <a:lnTo>
                  <a:pt x="3274" y="626"/>
                </a:lnTo>
                <a:lnTo>
                  <a:pt x="3286" y="664"/>
                </a:lnTo>
                <a:lnTo>
                  <a:pt x="3286" y="664"/>
                </a:lnTo>
                <a:lnTo>
                  <a:pt x="3296" y="702"/>
                </a:lnTo>
                <a:lnTo>
                  <a:pt x="3306" y="742"/>
                </a:lnTo>
                <a:lnTo>
                  <a:pt x="3318" y="776"/>
                </a:lnTo>
                <a:lnTo>
                  <a:pt x="3324" y="790"/>
                </a:lnTo>
                <a:lnTo>
                  <a:pt x="3330" y="800"/>
                </a:lnTo>
                <a:lnTo>
                  <a:pt x="3330" y="800"/>
                </a:lnTo>
                <a:lnTo>
                  <a:pt x="3338" y="804"/>
                </a:lnTo>
                <a:lnTo>
                  <a:pt x="3346" y="804"/>
                </a:lnTo>
                <a:lnTo>
                  <a:pt x="3354" y="800"/>
                </a:lnTo>
                <a:lnTo>
                  <a:pt x="3362" y="796"/>
                </a:lnTo>
                <a:lnTo>
                  <a:pt x="3380" y="782"/>
                </a:lnTo>
                <a:lnTo>
                  <a:pt x="3388" y="778"/>
                </a:lnTo>
                <a:lnTo>
                  <a:pt x="3398" y="776"/>
                </a:lnTo>
                <a:lnTo>
                  <a:pt x="3398" y="776"/>
                </a:lnTo>
                <a:lnTo>
                  <a:pt x="3408" y="778"/>
                </a:lnTo>
                <a:lnTo>
                  <a:pt x="3420" y="780"/>
                </a:lnTo>
                <a:lnTo>
                  <a:pt x="3444" y="786"/>
                </a:lnTo>
                <a:lnTo>
                  <a:pt x="3468" y="794"/>
                </a:lnTo>
                <a:lnTo>
                  <a:pt x="3490" y="800"/>
                </a:lnTo>
                <a:lnTo>
                  <a:pt x="3490" y="800"/>
                </a:lnTo>
                <a:lnTo>
                  <a:pt x="3498" y="802"/>
                </a:lnTo>
                <a:lnTo>
                  <a:pt x="3508" y="806"/>
                </a:lnTo>
                <a:lnTo>
                  <a:pt x="3524" y="812"/>
                </a:lnTo>
                <a:lnTo>
                  <a:pt x="3532" y="814"/>
                </a:lnTo>
                <a:lnTo>
                  <a:pt x="3540" y="812"/>
                </a:lnTo>
                <a:lnTo>
                  <a:pt x="3550" y="808"/>
                </a:lnTo>
                <a:lnTo>
                  <a:pt x="3558" y="800"/>
                </a:lnTo>
                <a:lnTo>
                  <a:pt x="3558" y="800"/>
                </a:lnTo>
                <a:lnTo>
                  <a:pt x="3566" y="784"/>
                </a:lnTo>
                <a:lnTo>
                  <a:pt x="3576" y="762"/>
                </a:lnTo>
                <a:lnTo>
                  <a:pt x="3592" y="706"/>
                </a:lnTo>
                <a:lnTo>
                  <a:pt x="3610" y="652"/>
                </a:lnTo>
                <a:lnTo>
                  <a:pt x="3618" y="630"/>
                </a:lnTo>
                <a:lnTo>
                  <a:pt x="3626" y="618"/>
                </a:lnTo>
                <a:lnTo>
                  <a:pt x="3626" y="618"/>
                </a:lnTo>
                <a:lnTo>
                  <a:pt x="3632" y="612"/>
                </a:lnTo>
                <a:lnTo>
                  <a:pt x="3636" y="612"/>
                </a:lnTo>
                <a:lnTo>
                  <a:pt x="3638" y="612"/>
                </a:lnTo>
                <a:lnTo>
                  <a:pt x="3644" y="616"/>
                </a:lnTo>
                <a:lnTo>
                  <a:pt x="3650" y="622"/>
                </a:lnTo>
                <a:lnTo>
                  <a:pt x="3660" y="642"/>
                </a:lnTo>
                <a:lnTo>
                  <a:pt x="3670" y="664"/>
                </a:lnTo>
                <a:lnTo>
                  <a:pt x="3670" y="664"/>
                </a:lnTo>
                <a:lnTo>
                  <a:pt x="3676" y="674"/>
                </a:lnTo>
                <a:lnTo>
                  <a:pt x="3680" y="688"/>
                </a:lnTo>
                <a:lnTo>
                  <a:pt x="3690" y="722"/>
                </a:lnTo>
                <a:lnTo>
                  <a:pt x="3702" y="752"/>
                </a:lnTo>
                <a:lnTo>
                  <a:pt x="3708" y="766"/>
                </a:lnTo>
                <a:lnTo>
                  <a:pt x="3716" y="776"/>
                </a:lnTo>
                <a:lnTo>
                  <a:pt x="3716" y="776"/>
                </a:lnTo>
                <a:lnTo>
                  <a:pt x="3726" y="790"/>
                </a:lnTo>
                <a:lnTo>
                  <a:pt x="3736" y="808"/>
                </a:lnTo>
                <a:lnTo>
                  <a:pt x="3748" y="828"/>
                </a:lnTo>
                <a:lnTo>
                  <a:pt x="3762" y="844"/>
                </a:lnTo>
                <a:lnTo>
                  <a:pt x="3768" y="850"/>
                </a:lnTo>
                <a:lnTo>
                  <a:pt x="3774" y="854"/>
                </a:lnTo>
                <a:lnTo>
                  <a:pt x="3780" y="856"/>
                </a:lnTo>
                <a:lnTo>
                  <a:pt x="3786" y="854"/>
                </a:lnTo>
                <a:lnTo>
                  <a:pt x="3792" y="846"/>
                </a:lnTo>
                <a:lnTo>
                  <a:pt x="3796" y="836"/>
                </a:lnTo>
                <a:lnTo>
                  <a:pt x="3802" y="820"/>
                </a:lnTo>
                <a:lnTo>
                  <a:pt x="3806" y="800"/>
                </a:lnTo>
                <a:lnTo>
                  <a:pt x="3806" y="800"/>
                </a:lnTo>
                <a:lnTo>
                  <a:pt x="3810" y="770"/>
                </a:lnTo>
                <a:lnTo>
                  <a:pt x="3814" y="726"/>
                </a:lnTo>
                <a:lnTo>
                  <a:pt x="3820" y="616"/>
                </a:lnTo>
                <a:lnTo>
                  <a:pt x="3830" y="338"/>
                </a:lnTo>
                <a:lnTo>
                  <a:pt x="3836" y="204"/>
                </a:lnTo>
                <a:lnTo>
                  <a:pt x="3840" y="92"/>
                </a:lnTo>
                <a:lnTo>
                  <a:pt x="3846" y="22"/>
                </a:lnTo>
                <a:lnTo>
                  <a:pt x="3850" y="6"/>
                </a:lnTo>
                <a:lnTo>
                  <a:pt x="3850" y="4"/>
                </a:lnTo>
                <a:lnTo>
                  <a:pt x="3852" y="6"/>
                </a:lnTo>
                <a:lnTo>
                  <a:pt x="3852" y="6"/>
                </a:lnTo>
                <a:lnTo>
                  <a:pt x="3856" y="24"/>
                </a:lnTo>
                <a:lnTo>
                  <a:pt x="3860" y="58"/>
                </a:lnTo>
                <a:lnTo>
                  <a:pt x="3868" y="172"/>
                </a:lnTo>
                <a:lnTo>
                  <a:pt x="3878" y="326"/>
                </a:lnTo>
                <a:lnTo>
                  <a:pt x="3886" y="504"/>
                </a:lnTo>
                <a:lnTo>
                  <a:pt x="3904" y="854"/>
                </a:lnTo>
                <a:lnTo>
                  <a:pt x="3912" y="988"/>
                </a:lnTo>
                <a:lnTo>
                  <a:pt x="3916" y="1038"/>
                </a:lnTo>
                <a:lnTo>
                  <a:pt x="3920" y="1072"/>
                </a:lnTo>
                <a:lnTo>
                  <a:pt x="3920" y="1072"/>
                </a:lnTo>
                <a:lnTo>
                  <a:pt x="3924" y="1092"/>
                </a:lnTo>
                <a:lnTo>
                  <a:pt x="3928" y="1102"/>
                </a:lnTo>
                <a:lnTo>
                  <a:pt x="3928" y="1104"/>
                </a:lnTo>
                <a:lnTo>
                  <a:pt x="3930" y="1104"/>
                </a:lnTo>
                <a:lnTo>
                  <a:pt x="3932" y="1098"/>
                </a:lnTo>
                <a:lnTo>
                  <a:pt x="3938" y="1066"/>
                </a:lnTo>
                <a:lnTo>
                  <a:pt x="3942" y="1018"/>
                </a:lnTo>
                <a:lnTo>
                  <a:pt x="3954" y="902"/>
                </a:lnTo>
                <a:lnTo>
                  <a:pt x="3958" y="854"/>
                </a:lnTo>
                <a:lnTo>
                  <a:pt x="3962" y="834"/>
                </a:lnTo>
                <a:lnTo>
                  <a:pt x="3966" y="822"/>
                </a:lnTo>
                <a:lnTo>
                  <a:pt x="3966" y="822"/>
                </a:lnTo>
                <a:lnTo>
                  <a:pt x="3972" y="806"/>
                </a:lnTo>
                <a:lnTo>
                  <a:pt x="3982" y="796"/>
                </a:lnTo>
                <a:lnTo>
                  <a:pt x="3990" y="792"/>
                </a:lnTo>
                <a:lnTo>
                  <a:pt x="3998" y="790"/>
                </a:lnTo>
                <a:lnTo>
                  <a:pt x="4008" y="786"/>
                </a:lnTo>
                <a:lnTo>
                  <a:pt x="4016" y="780"/>
                </a:lnTo>
                <a:lnTo>
                  <a:pt x="4026" y="770"/>
                </a:lnTo>
                <a:lnTo>
                  <a:pt x="4034" y="754"/>
                </a:lnTo>
                <a:lnTo>
                  <a:pt x="4034" y="754"/>
                </a:lnTo>
                <a:lnTo>
                  <a:pt x="4040" y="726"/>
                </a:lnTo>
                <a:lnTo>
                  <a:pt x="4048" y="686"/>
                </a:lnTo>
                <a:lnTo>
                  <a:pt x="4060" y="592"/>
                </a:lnTo>
                <a:lnTo>
                  <a:pt x="4066" y="548"/>
                </a:lnTo>
                <a:lnTo>
                  <a:pt x="4074" y="510"/>
                </a:lnTo>
                <a:lnTo>
                  <a:pt x="4078" y="496"/>
                </a:lnTo>
                <a:lnTo>
                  <a:pt x="4082" y="486"/>
                </a:lnTo>
                <a:lnTo>
                  <a:pt x="4086" y="480"/>
                </a:lnTo>
                <a:lnTo>
                  <a:pt x="4088" y="478"/>
                </a:lnTo>
                <a:lnTo>
                  <a:pt x="4090" y="478"/>
                </a:lnTo>
                <a:lnTo>
                  <a:pt x="4090" y="478"/>
                </a:lnTo>
                <a:lnTo>
                  <a:pt x="4096" y="482"/>
                </a:lnTo>
                <a:lnTo>
                  <a:pt x="4100" y="492"/>
                </a:lnTo>
                <a:lnTo>
                  <a:pt x="4112" y="524"/>
                </a:lnTo>
                <a:lnTo>
                  <a:pt x="4126" y="570"/>
                </a:lnTo>
                <a:lnTo>
                  <a:pt x="4140" y="622"/>
                </a:lnTo>
                <a:lnTo>
                  <a:pt x="4166" y="728"/>
                </a:lnTo>
                <a:lnTo>
                  <a:pt x="4180" y="770"/>
                </a:lnTo>
                <a:lnTo>
                  <a:pt x="4186" y="788"/>
                </a:lnTo>
                <a:lnTo>
                  <a:pt x="4192" y="800"/>
                </a:lnTo>
                <a:lnTo>
                  <a:pt x="4192" y="800"/>
                </a:lnTo>
                <a:lnTo>
                  <a:pt x="4198" y="808"/>
                </a:lnTo>
                <a:lnTo>
                  <a:pt x="4204" y="814"/>
                </a:lnTo>
                <a:lnTo>
                  <a:pt x="4210" y="820"/>
                </a:lnTo>
                <a:lnTo>
                  <a:pt x="4216" y="822"/>
                </a:lnTo>
                <a:lnTo>
                  <a:pt x="4222" y="824"/>
                </a:lnTo>
                <a:lnTo>
                  <a:pt x="4228" y="822"/>
                </a:lnTo>
                <a:lnTo>
                  <a:pt x="4240" y="820"/>
                </a:lnTo>
                <a:lnTo>
                  <a:pt x="4252" y="814"/>
                </a:lnTo>
                <a:lnTo>
                  <a:pt x="4262" y="808"/>
                </a:lnTo>
                <a:lnTo>
                  <a:pt x="4274" y="802"/>
                </a:lnTo>
                <a:lnTo>
                  <a:pt x="4284" y="800"/>
                </a:lnTo>
                <a:lnTo>
                  <a:pt x="4284" y="800"/>
                </a:lnTo>
                <a:lnTo>
                  <a:pt x="4352" y="800"/>
                </a:lnTo>
                <a:lnTo>
                  <a:pt x="4352" y="800"/>
                </a:lnTo>
                <a:lnTo>
                  <a:pt x="4362" y="800"/>
                </a:lnTo>
                <a:lnTo>
                  <a:pt x="4372" y="804"/>
                </a:lnTo>
                <a:lnTo>
                  <a:pt x="4396" y="810"/>
                </a:lnTo>
                <a:lnTo>
                  <a:pt x="4408" y="810"/>
                </a:lnTo>
                <a:lnTo>
                  <a:pt x="4420" y="810"/>
                </a:lnTo>
                <a:lnTo>
                  <a:pt x="4432" y="808"/>
                </a:lnTo>
                <a:lnTo>
                  <a:pt x="4442" y="800"/>
                </a:lnTo>
                <a:lnTo>
                  <a:pt x="4442" y="800"/>
                </a:lnTo>
                <a:lnTo>
                  <a:pt x="4446" y="794"/>
                </a:lnTo>
                <a:lnTo>
                  <a:pt x="4450" y="786"/>
                </a:lnTo>
                <a:lnTo>
                  <a:pt x="4460" y="764"/>
                </a:lnTo>
                <a:lnTo>
                  <a:pt x="4476" y="712"/>
                </a:lnTo>
                <a:lnTo>
                  <a:pt x="4484" y="686"/>
                </a:lnTo>
                <a:lnTo>
                  <a:pt x="4492" y="664"/>
                </a:lnTo>
                <a:lnTo>
                  <a:pt x="4500" y="648"/>
                </a:lnTo>
                <a:lnTo>
                  <a:pt x="4506" y="642"/>
                </a:lnTo>
                <a:lnTo>
                  <a:pt x="4510" y="640"/>
                </a:lnTo>
                <a:lnTo>
                  <a:pt x="4510" y="640"/>
                </a:lnTo>
                <a:lnTo>
                  <a:pt x="4512" y="640"/>
                </a:lnTo>
                <a:lnTo>
                  <a:pt x="4516" y="642"/>
                </a:lnTo>
                <a:lnTo>
                  <a:pt x="4520" y="650"/>
                </a:lnTo>
                <a:lnTo>
                  <a:pt x="4526" y="660"/>
                </a:lnTo>
                <a:lnTo>
                  <a:pt x="4530" y="676"/>
                </a:lnTo>
                <a:lnTo>
                  <a:pt x="4552" y="746"/>
                </a:lnTo>
                <a:lnTo>
                  <a:pt x="4564" y="780"/>
                </a:lnTo>
                <a:lnTo>
                  <a:pt x="4570" y="792"/>
                </a:lnTo>
                <a:lnTo>
                  <a:pt x="4576" y="800"/>
                </a:lnTo>
                <a:lnTo>
                  <a:pt x="4582" y="804"/>
                </a:lnTo>
                <a:lnTo>
                  <a:pt x="4584" y="802"/>
                </a:lnTo>
                <a:lnTo>
                  <a:pt x="4588" y="800"/>
                </a:lnTo>
                <a:lnTo>
                  <a:pt x="4594" y="792"/>
                </a:lnTo>
                <a:lnTo>
                  <a:pt x="4600" y="776"/>
                </a:lnTo>
                <a:lnTo>
                  <a:pt x="4600" y="776"/>
                </a:lnTo>
                <a:lnTo>
                  <a:pt x="4606" y="750"/>
                </a:lnTo>
                <a:lnTo>
                  <a:pt x="4614" y="710"/>
                </a:lnTo>
                <a:lnTo>
                  <a:pt x="4628" y="604"/>
                </a:lnTo>
                <a:lnTo>
                  <a:pt x="4658" y="330"/>
                </a:lnTo>
                <a:lnTo>
                  <a:pt x="4674" y="196"/>
                </a:lnTo>
                <a:lnTo>
                  <a:pt x="4688" y="88"/>
                </a:lnTo>
                <a:lnTo>
                  <a:pt x="4696" y="46"/>
                </a:lnTo>
                <a:lnTo>
                  <a:pt x="4702" y="18"/>
                </a:lnTo>
                <a:lnTo>
                  <a:pt x="4706" y="10"/>
                </a:lnTo>
                <a:lnTo>
                  <a:pt x="4708" y="4"/>
                </a:lnTo>
                <a:lnTo>
                  <a:pt x="4712" y="2"/>
                </a:lnTo>
                <a:lnTo>
                  <a:pt x="4714" y="6"/>
                </a:lnTo>
                <a:lnTo>
                  <a:pt x="4714" y="6"/>
                </a:lnTo>
                <a:lnTo>
                  <a:pt x="4718" y="14"/>
                </a:lnTo>
                <a:lnTo>
                  <a:pt x="4720" y="26"/>
                </a:lnTo>
                <a:lnTo>
                  <a:pt x="4724" y="64"/>
                </a:lnTo>
                <a:lnTo>
                  <a:pt x="4730" y="118"/>
                </a:lnTo>
                <a:lnTo>
                  <a:pt x="4734" y="184"/>
                </a:lnTo>
                <a:lnTo>
                  <a:pt x="4744" y="348"/>
                </a:lnTo>
                <a:lnTo>
                  <a:pt x="4752" y="532"/>
                </a:lnTo>
                <a:lnTo>
                  <a:pt x="4768" y="896"/>
                </a:lnTo>
                <a:lnTo>
                  <a:pt x="4776" y="1034"/>
                </a:lnTo>
                <a:lnTo>
                  <a:pt x="4778" y="1082"/>
                </a:lnTo>
                <a:lnTo>
                  <a:pt x="4782" y="1116"/>
                </a:lnTo>
                <a:lnTo>
                  <a:pt x="4782" y="1116"/>
                </a:lnTo>
                <a:lnTo>
                  <a:pt x="4786" y="1136"/>
                </a:lnTo>
                <a:lnTo>
                  <a:pt x="4788" y="1144"/>
                </a:lnTo>
                <a:lnTo>
                  <a:pt x="4790" y="1144"/>
                </a:lnTo>
                <a:lnTo>
                  <a:pt x="4792" y="1142"/>
                </a:lnTo>
                <a:lnTo>
                  <a:pt x="4796" y="1132"/>
                </a:lnTo>
                <a:lnTo>
                  <a:pt x="4800" y="1092"/>
                </a:lnTo>
                <a:lnTo>
                  <a:pt x="4806" y="1032"/>
                </a:lnTo>
                <a:lnTo>
                  <a:pt x="4816" y="894"/>
                </a:lnTo>
                <a:lnTo>
                  <a:pt x="4822" y="836"/>
                </a:lnTo>
                <a:lnTo>
                  <a:pt x="4828" y="800"/>
                </a:lnTo>
                <a:lnTo>
                  <a:pt x="4828" y="800"/>
                </a:lnTo>
                <a:lnTo>
                  <a:pt x="4832" y="780"/>
                </a:lnTo>
                <a:lnTo>
                  <a:pt x="4838" y="768"/>
                </a:lnTo>
                <a:lnTo>
                  <a:pt x="4844" y="762"/>
                </a:lnTo>
                <a:lnTo>
                  <a:pt x="4848" y="760"/>
                </a:lnTo>
                <a:lnTo>
                  <a:pt x="4854" y="758"/>
                </a:lnTo>
                <a:lnTo>
                  <a:pt x="4860" y="754"/>
                </a:lnTo>
                <a:lnTo>
                  <a:pt x="4866" y="746"/>
                </a:lnTo>
                <a:lnTo>
                  <a:pt x="4872" y="732"/>
                </a:lnTo>
                <a:lnTo>
                  <a:pt x="4872" y="732"/>
                </a:lnTo>
                <a:lnTo>
                  <a:pt x="4880" y="708"/>
                </a:lnTo>
                <a:lnTo>
                  <a:pt x="4888" y="674"/>
                </a:lnTo>
                <a:lnTo>
                  <a:pt x="4904" y="598"/>
                </a:lnTo>
                <a:lnTo>
                  <a:pt x="4912" y="560"/>
                </a:lnTo>
                <a:lnTo>
                  <a:pt x="4922" y="530"/>
                </a:lnTo>
                <a:lnTo>
                  <a:pt x="4926" y="518"/>
                </a:lnTo>
                <a:lnTo>
                  <a:pt x="4930" y="510"/>
                </a:lnTo>
                <a:lnTo>
                  <a:pt x="4936" y="506"/>
                </a:lnTo>
                <a:lnTo>
                  <a:pt x="4940" y="504"/>
                </a:lnTo>
                <a:lnTo>
                  <a:pt x="4940" y="504"/>
                </a:lnTo>
                <a:lnTo>
                  <a:pt x="4946" y="508"/>
                </a:lnTo>
                <a:lnTo>
                  <a:pt x="4950" y="516"/>
                </a:lnTo>
                <a:lnTo>
                  <a:pt x="4962" y="544"/>
                </a:lnTo>
                <a:lnTo>
                  <a:pt x="4972" y="582"/>
                </a:lnTo>
                <a:lnTo>
                  <a:pt x="4984" y="628"/>
                </a:lnTo>
                <a:lnTo>
                  <a:pt x="5008" y="718"/>
                </a:lnTo>
                <a:lnTo>
                  <a:pt x="5020" y="754"/>
                </a:lnTo>
                <a:lnTo>
                  <a:pt x="5026" y="766"/>
                </a:lnTo>
                <a:lnTo>
                  <a:pt x="5032" y="776"/>
                </a:lnTo>
                <a:lnTo>
                  <a:pt x="5032" y="776"/>
                </a:lnTo>
                <a:lnTo>
                  <a:pt x="5036" y="784"/>
                </a:lnTo>
                <a:lnTo>
                  <a:pt x="5042" y="788"/>
                </a:lnTo>
                <a:lnTo>
                  <a:pt x="5048" y="790"/>
                </a:lnTo>
                <a:lnTo>
                  <a:pt x="5054" y="790"/>
                </a:lnTo>
                <a:lnTo>
                  <a:pt x="5058" y="790"/>
                </a:lnTo>
                <a:lnTo>
                  <a:pt x="5064" y="788"/>
                </a:lnTo>
                <a:lnTo>
                  <a:pt x="5076" y="780"/>
                </a:lnTo>
                <a:lnTo>
                  <a:pt x="5098" y="762"/>
                </a:lnTo>
                <a:lnTo>
                  <a:pt x="5110" y="756"/>
                </a:lnTo>
                <a:lnTo>
                  <a:pt x="5116" y="754"/>
                </a:lnTo>
                <a:lnTo>
                  <a:pt x="5122" y="754"/>
                </a:lnTo>
                <a:lnTo>
                  <a:pt x="5122" y="754"/>
                </a:lnTo>
                <a:lnTo>
                  <a:pt x="5150" y="756"/>
                </a:lnTo>
                <a:lnTo>
                  <a:pt x="5182" y="762"/>
                </a:lnTo>
                <a:lnTo>
                  <a:pt x="5212" y="770"/>
                </a:lnTo>
                <a:lnTo>
                  <a:pt x="5236" y="776"/>
                </a:lnTo>
              </a:path>
            </a:pathLst>
          </a:custGeom>
          <a:noFill/>
          <a:ln w="28575" cmpd="sng">
            <a:solidFill>
              <a:srgbClr val="FFFFEB"/>
            </a:solidFill>
            <a:prstDash val="solid"/>
            <a:round/>
            <a:headEnd/>
            <a:tailEnd/>
          </a:ln>
        </p:spPr>
        <p:txBody>
          <a:bodyPr/>
          <a:lstStyle/>
          <a:p>
            <a:pPr>
              <a:defRPr/>
            </a:pPr>
            <a:endParaRPr lang="en-US">
              <a:latin typeface="Arial" charset="0"/>
            </a:endParaRPr>
          </a:p>
        </p:txBody>
      </p:sp>
      <p:sp>
        <p:nvSpPr>
          <p:cNvPr id="5" name="Title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en-US"/>
              <a:t>Click to edit Master title style</a:t>
            </a:r>
          </a:p>
        </p:txBody>
      </p:sp>
      <p:sp>
        <p:nvSpPr>
          <p:cNvPr id="20" name="Subtitle 19"/>
          <p:cNvSpPr>
            <a:spLocks noGrp="1"/>
          </p:cNvSpPr>
          <p:nvPr>
            <p:ph type="subTitle" idx="1"/>
          </p:nvPr>
        </p:nvSpPr>
        <p:spPr>
          <a:xfrm>
            <a:off x="722376" y="3685032"/>
            <a:ext cx="7772400" cy="9144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en-US"/>
              <a:t>Click to edit Master subtitle style</a:t>
            </a:r>
          </a:p>
        </p:txBody>
      </p:sp>
      <p:sp>
        <p:nvSpPr>
          <p:cNvPr id="42" name="Date Placeholder 18">
            <a:extLst>
              <a:ext uri="{FF2B5EF4-FFF2-40B4-BE49-F238E27FC236}">
                <a16:creationId xmlns:a16="http://schemas.microsoft.com/office/drawing/2014/main" id="{2658A522-428D-4C02-9E9B-C1FBFB14E567}"/>
              </a:ext>
            </a:extLst>
          </p:cNvPr>
          <p:cNvSpPr>
            <a:spLocks noGrp="1"/>
          </p:cNvSpPr>
          <p:nvPr>
            <p:ph type="dt" sz="half" idx="10"/>
          </p:nvPr>
        </p:nvSpPr>
        <p:spPr/>
        <p:txBody>
          <a:bodyPr/>
          <a:lstStyle>
            <a:lvl1pPr>
              <a:defRPr/>
            </a:lvl1pPr>
          </a:lstStyle>
          <a:p>
            <a:pPr>
              <a:defRPr/>
            </a:pPr>
            <a:endParaRPr lang="en-US"/>
          </a:p>
        </p:txBody>
      </p:sp>
      <p:sp>
        <p:nvSpPr>
          <p:cNvPr id="43" name="Footer Placeholder 7">
            <a:extLst>
              <a:ext uri="{FF2B5EF4-FFF2-40B4-BE49-F238E27FC236}">
                <a16:creationId xmlns:a16="http://schemas.microsoft.com/office/drawing/2014/main" id="{5EEC22D6-097B-466E-8316-1BBBE22A4CA4}"/>
              </a:ext>
            </a:extLst>
          </p:cNvPr>
          <p:cNvSpPr>
            <a:spLocks noGrp="1"/>
          </p:cNvSpPr>
          <p:nvPr>
            <p:ph type="ftr" sz="quarter" idx="11"/>
          </p:nvPr>
        </p:nvSpPr>
        <p:spPr/>
        <p:txBody>
          <a:bodyPr/>
          <a:lstStyle>
            <a:lvl1pPr>
              <a:defRPr/>
            </a:lvl1pPr>
          </a:lstStyle>
          <a:p>
            <a:pPr>
              <a:defRPr/>
            </a:pPr>
            <a:endParaRPr lang="en-US"/>
          </a:p>
        </p:txBody>
      </p:sp>
      <p:sp>
        <p:nvSpPr>
          <p:cNvPr id="44" name="Slide Number Placeholder 10">
            <a:extLst>
              <a:ext uri="{FF2B5EF4-FFF2-40B4-BE49-F238E27FC236}">
                <a16:creationId xmlns:a16="http://schemas.microsoft.com/office/drawing/2014/main" id="{AADEEFB2-2D8D-4FBC-B00B-8119CE825917}"/>
              </a:ext>
            </a:extLst>
          </p:cNvPr>
          <p:cNvSpPr>
            <a:spLocks noGrp="1"/>
          </p:cNvSpPr>
          <p:nvPr>
            <p:ph type="sldNum" sz="quarter" idx="12"/>
          </p:nvPr>
        </p:nvSpPr>
        <p:spPr/>
        <p:txBody>
          <a:bodyPr/>
          <a:lstStyle>
            <a:lvl1pPr>
              <a:defRPr/>
            </a:lvl1pPr>
          </a:lstStyle>
          <a:p>
            <a:fld id="{60B37A46-98D4-4CDA-842A-A62A909CF8E3}" type="slidenum">
              <a:rPr lang="en-US" altLang="en-US"/>
              <a:pPr/>
              <a:t>‹#›</a:t>
            </a:fld>
            <a:endParaRPr lang="en-US" altLang="en-US"/>
          </a:p>
        </p:txBody>
      </p:sp>
    </p:spTree>
    <p:extLst>
      <p:ext uri="{BB962C8B-B14F-4D97-AF65-F5344CB8AC3E}">
        <p14:creationId xmlns:p14="http://schemas.microsoft.com/office/powerpoint/2010/main" val="18778682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left)">
                                      <p:cBhvr>
                                        <p:cTn id="7" dur="50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p>
            <a:r>
              <a:rPr lang="en-US"/>
              <a:t>Click to edit Master title style</a:t>
            </a:r>
          </a:p>
        </p:txBody>
      </p:sp>
      <p:sp>
        <p:nvSpPr>
          <p:cNvPr id="3" name="Vertical Text Placeholder 2"/>
          <p:cNvSpPr>
            <a:spLocks noGrp="1"/>
          </p:cNvSpPr>
          <p:nvPr>
            <p:ph type="body" orient="vert" idx="1"/>
          </p:nvPr>
        </p:nvSpPr>
        <p:spPr>
          <a:xfrm>
            <a:off x="502920" y="530352"/>
            <a:ext cx="8183880" cy="418795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4">
            <a:extLst>
              <a:ext uri="{FF2B5EF4-FFF2-40B4-BE49-F238E27FC236}">
                <a16:creationId xmlns:a16="http://schemas.microsoft.com/office/drawing/2014/main" id="{DA53B4FD-1140-4EFD-BC9A-40626E9D4C05}"/>
              </a:ext>
            </a:extLst>
          </p:cNvPr>
          <p:cNvSpPr>
            <a:spLocks noGrp="1"/>
          </p:cNvSpPr>
          <p:nvPr>
            <p:ph type="dt" sz="half" idx="10"/>
          </p:nvPr>
        </p:nvSpPr>
        <p:spPr/>
        <p:txBody>
          <a:bodyPr/>
          <a:lstStyle>
            <a:lvl1pPr>
              <a:defRPr/>
            </a:lvl1pPr>
          </a:lstStyle>
          <a:p>
            <a:pPr>
              <a:defRPr/>
            </a:pPr>
            <a:endParaRPr lang="en-US"/>
          </a:p>
        </p:txBody>
      </p:sp>
      <p:sp>
        <p:nvSpPr>
          <p:cNvPr id="5" name="Footer Placeholder 17">
            <a:extLst>
              <a:ext uri="{FF2B5EF4-FFF2-40B4-BE49-F238E27FC236}">
                <a16:creationId xmlns:a16="http://schemas.microsoft.com/office/drawing/2014/main" id="{48723331-D2BF-4DCA-AA68-BBFA874C2D95}"/>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7DA8034F-00D2-46B1-A03F-F0273652D3A2}"/>
              </a:ext>
            </a:extLst>
          </p:cNvPr>
          <p:cNvSpPr>
            <a:spLocks noGrp="1"/>
          </p:cNvSpPr>
          <p:nvPr>
            <p:ph type="sldNum" sz="quarter" idx="12"/>
          </p:nvPr>
        </p:nvSpPr>
        <p:spPr/>
        <p:txBody>
          <a:bodyPr/>
          <a:lstStyle>
            <a:lvl1pPr>
              <a:defRPr/>
            </a:lvl1pPr>
          </a:lstStyle>
          <a:p>
            <a:fld id="{FBF568A6-6CA2-448E-8362-C4767C2E6631}" type="slidenum">
              <a:rPr lang="en-US" altLang="en-US"/>
              <a:pPr/>
              <a:t>‹#›</a:t>
            </a:fld>
            <a:endParaRPr lang="en-US" altLang="en-US"/>
          </a:p>
        </p:txBody>
      </p:sp>
    </p:spTree>
    <p:extLst>
      <p:ext uri="{BB962C8B-B14F-4D97-AF65-F5344CB8AC3E}">
        <p14:creationId xmlns:p14="http://schemas.microsoft.com/office/powerpoint/2010/main" val="1693745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533404"/>
            <a:ext cx="1981200" cy="525779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33400" y="533402"/>
            <a:ext cx="5943600" cy="5257801"/>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4">
            <a:extLst>
              <a:ext uri="{FF2B5EF4-FFF2-40B4-BE49-F238E27FC236}">
                <a16:creationId xmlns:a16="http://schemas.microsoft.com/office/drawing/2014/main" id="{A5D7098F-D3CF-4715-A449-060F937C0F6A}"/>
              </a:ext>
            </a:extLst>
          </p:cNvPr>
          <p:cNvSpPr>
            <a:spLocks noGrp="1"/>
          </p:cNvSpPr>
          <p:nvPr>
            <p:ph type="dt" sz="half" idx="10"/>
          </p:nvPr>
        </p:nvSpPr>
        <p:spPr/>
        <p:txBody>
          <a:bodyPr/>
          <a:lstStyle>
            <a:lvl1pPr>
              <a:defRPr/>
            </a:lvl1pPr>
          </a:lstStyle>
          <a:p>
            <a:pPr>
              <a:defRPr/>
            </a:pPr>
            <a:endParaRPr lang="en-US"/>
          </a:p>
        </p:txBody>
      </p:sp>
      <p:sp>
        <p:nvSpPr>
          <p:cNvPr id="5" name="Footer Placeholder 17">
            <a:extLst>
              <a:ext uri="{FF2B5EF4-FFF2-40B4-BE49-F238E27FC236}">
                <a16:creationId xmlns:a16="http://schemas.microsoft.com/office/drawing/2014/main" id="{CF842E4A-DB8B-4362-A7FE-E30B99CC8E8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2AD7D4EF-D930-4DE0-AED2-2AB92C9BD1B7}"/>
              </a:ext>
            </a:extLst>
          </p:cNvPr>
          <p:cNvSpPr>
            <a:spLocks noGrp="1"/>
          </p:cNvSpPr>
          <p:nvPr>
            <p:ph type="sldNum" sz="quarter" idx="12"/>
          </p:nvPr>
        </p:nvSpPr>
        <p:spPr/>
        <p:txBody>
          <a:bodyPr/>
          <a:lstStyle>
            <a:lvl1pPr>
              <a:defRPr/>
            </a:lvl1pPr>
          </a:lstStyle>
          <a:p>
            <a:fld id="{6922ACD6-B7CF-4C29-9CCC-4DA7E7C9EB8A}" type="slidenum">
              <a:rPr lang="en-US" altLang="en-US"/>
              <a:pPr/>
              <a:t>‹#›</a:t>
            </a:fld>
            <a:endParaRPr lang="en-US" altLang="en-US"/>
          </a:p>
        </p:txBody>
      </p:sp>
    </p:spTree>
    <p:extLst>
      <p:ext uri="{BB962C8B-B14F-4D97-AF65-F5344CB8AC3E}">
        <p14:creationId xmlns:p14="http://schemas.microsoft.com/office/powerpoint/2010/main" val="42254741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p>
        </p:txBody>
      </p:sp>
      <p:sp>
        <p:nvSpPr>
          <p:cNvPr id="3" name="Chart Placeholder 2"/>
          <p:cNvSpPr>
            <a:spLocks noGrp="1"/>
          </p:cNvSpPr>
          <p:nvPr>
            <p:ph type="chart" idx="1"/>
          </p:nvPr>
        </p:nvSpPr>
        <p:spPr>
          <a:xfrm>
            <a:off x="457200" y="1600200"/>
            <a:ext cx="8229600" cy="4525963"/>
          </a:xfrm>
        </p:spPr>
        <p:txBody>
          <a:bodyPr>
            <a:normAutofit/>
          </a:bodyPr>
          <a:lstStyle/>
          <a:p>
            <a:pPr lvl="0"/>
            <a:endParaRPr lang="en-US" noProof="0"/>
          </a:p>
        </p:txBody>
      </p:sp>
      <p:sp>
        <p:nvSpPr>
          <p:cNvPr id="4" name="Rectangle 4">
            <a:extLst>
              <a:ext uri="{FF2B5EF4-FFF2-40B4-BE49-F238E27FC236}">
                <a16:creationId xmlns:a16="http://schemas.microsoft.com/office/drawing/2014/main" id="{0230FB88-2EE7-4609-A864-8FF2FE6F6F48}"/>
              </a:ext>
            </a:extLst>
          </p:cNvPr>
          <p:cNvSpPr>
            <a:spLocks noGrp="1" noChangeArrowheads="1"/>
          </p:cNvSpPr>
          <p:nvPr>
            <p:ph type="dt" sz="half" idx="10"/>
          </p:nvPr>
        </p:nvSpPr>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id="{0B4C8F69-AFF5-4B1D-8FE1-E050A9B43494}"/>
              </a:ext>
            </a:extLst>
          </p:cNvPr>
          <p:cNvSpPr>
            <a:spLocks noGrp="1" noChangeArrowheads="1"/>
          </p:cNvSpPr>
          <p:nvPr>
            <p:ph type="ftr" sz="quarter" idx="11"/>
          </p:nvPr>
        </p:nvSpPr>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id="{2C612A95-29B7-472B-A613-20F45E7B7E53}"/>
              </a:ext>
            </a:extLst>
          </p:cNvPr>
          <p:cNvSpPr>
            <a:spLocks noGrp="1" noChangeArrowheads="1"/>
          </p:cNvSpPr>
          <p:nvPr>
            <p:ph type="sldNum" sz="quarter" idx="12"/>
          </p:nvPr>
        </p:nvSpPr>
        <p:spPr/>
        <p:txBody>
          <a:bodyPr/>
          <a:lstStyle>
            <a:lvl1pPr>
              <a:defRPr/>
            </a:lvl1pPr>
          </a:lstStyle>
          <a:p>
            <a:fld id="{04E2DE29-8206-4391-8FDB-E10A8EFA8CA5}" type="slidenum">
              <a:rPr lang="en-US" altLang="en-US"/>
              <a:pPr/>
              <a:t>‹#›</a:t>
            </a:fld>
            <a:endParaRPr lang="en-US" altLang="en-US"/>
          </a:p>
        </p:txBody>
      </p:sp>
    </p:spTree>
    <p:extLst>
      <p:ext uri="{BB962C8B-B14F-4D97-AF65-F5344CB8AC3E}">
        <p14:creationId xmlns:p14="http://schemas.microsoft.com/office/powerpoint/2010/main" val="7999972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p>
            <a:r>
              <a:rPr lang="en-US"/>
              <a:t>Click to edit Master title style</a:t>
            </a:r>
          </a:p>
        </p:txBody>
      </p:sp>
      <p:sp>
        <p:nvSpPr>
          <p:cNvPr id="3" name="Content Placeholder 2"/>
          <p:cNvSpPr>
            <a:spLocks noGrp="1"/>
          </p:cNvSpPr>
          <p:nvPr>
            <p:ph idx="1"/>
          </p:nvPr>
        </p:nvSpPr>
        <p:spPr>
          <a:xfrm>
            <a:off x="502920" y="530352"/>
            <a:ext cx="8183880" cy="418795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24">
            <a:extLst>
              <a:ext uri="{FF2B5EF4-FFF2-40B4-BE49-F238E27FC236}">
                <a16:creationId xmlns:a16="http://schemas.microsoft.com/office/drawing/2014/main" id="{8C3F62EC-8BC6-410E-90F1-DD7F8C9F545E}"/>
              </a:ext>
            </a:extLst>
          </p:cNvPr>
          <p:cNvSpPr>
            <a:spLocks noGrp="1"/>
          </p:cNvSpPr>
          <p:nvPr>
            <p:ph type="dt" sz="half" idx="10"/>
          </p:nvPr>
        </p:nvSpPr>
        <p:spPr/>
        <p:txBody>
          <a:bodyPr/>
          <a:lstStyle>
            <a:lvl1pPr>
              <a:defRPr/>
            </a:lvl1pPr>
          </a:lstStyle>
          <a:p>
            <a:pPr>
              <a:defRPr/>
            </a:pPr>
            <a:endParaRPr lang="en-US"/>
          </a:p>
        </p:txBody>
      </p:sp>
      <p:sp>
        <p:nvSpPr>
          <p:cNvPr id="5" name="Footer Placeholder 17">
            <a:extLst>
              <a:ext uri="{FF2B5EF4-FFF2-40B4-BE49-F238E27FC236}">
                <a16:creationId xmlns:a16="http://schemas.microsoft.com/office/drawing/2014/main" id="{7857D268-8FB5-48EF-AAC7-E3A6E68527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4">
            <a:extLst>
              <a:ext uri="{FF2B5EF4-FFF2-40B4-BE49-F238E27FC236}">
                <a16:creationId xmlns:a16="http://schemas.microsoft.com/office/drawing/2014/main" id="{B105B14D-EECB-4922-B97A-BE3D965E76E6}"/>
              </a:ext>
            </a:extLst>
          </p:cNvPr>
          <p:cNvSpPr>
            <a:spLocks noGrp="1"/>
          </p:cNvSpPr>
          <p:nvPr>
            <p:ph type="sldNum" sz="quarter" idx="12"/>
          </p:nvPr>
        </p:nvSpPr>
        <p:spPr/>
        <p:txBody>
          <a:bodyPr/>
          <a:lstStyle>
            <a:lvl1pPr>
              <a:defRPr/>
            </a:lvl1pPr>
          </a:lstStyle>
          <a:p>
            <a:fld id="{75B76F83-F7A9-4320-AFF1-DAC5A5FC3A58}" type="slidenum">
              <a:rPr lang="en-US" altLang="en-US"/>
              <a:pPr/>
              <a:t>‹#›</a:t>
            </a:fld>
            <a:endParaRPr lang="en-US" altLang="en-US"/>
          </a:p>
        </p:txBody>
      </p:sp>
    </p:spTree>
    <p:extLst>
      <p:ext uri="{BB962C8B-B14F-4D97-AF65-F5344CB8AC3E}">
        <p14:creationId xmlns:p14="http://schemas.microsoft.com/office/powerpoint/2010/main" val="6762648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ounded Rectangle 46">
            <a:extLst>
              <a:ext uri="{FF2B5EF4-FFF2-40B4-BE49-F238E27FC236}">
                <a16:creationId xmlns:a16="http://schemas.microsoft.com/office/drawing/2014/main" id="{1949D092-658A-4095-A011-C874C45CD051}"/>
              </a:ext>
            </a:extLst>
          </p:cNvPr>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5" name="Rounded Rectangle 47">
            <a:extLst>
              <a:ext uri="{FF2B5EF4-FFF2-40B4-BE49-F238E27FC236}">
                <a16:creationId xmlns:a16="http://schemas.microsoft.com/office/drawing/2014/main" id="{FA0C46A3-1226-4383-811A-DC1A05136528}"/>
              </a:ext>
            </a:extLst>
          </p:cNvPr>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en-US"/>
              <a:t>Click to edit Master title style</a:t>
            </a:r>
          </a:p>
        </p:txBody>
      </p:sp>
      <p:sp>
        <p:nvSpPr>
          <p:cNvPr id="3" name="Text Placeholder 2"/>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en-US"/>
              <a:t>Click to edit Master text styles</a:t>
            </a:r>
          </a:p>
        </p:txBody>
      </p:sp>
      <p:sp>
        <p:nvSpPr>
          <p:cNvPr id="6" name="Date Placeholder 3">
            <a:extLst>
              <a:ext uri="{FF2B5EF4-FFF2-40B4-BE49-F238E27FC236}">
                <a16:creationId xmlns:a16="http://schemas.microsoft.com/office/drawing/2014/main" id="{7919FF52-5588-48E3-AE98-91FED6D4DD59}"/>
              </a:ext>
            </a:extLst>
          </p:cNvPr>
          <p:cNvSpPr>
            <a:spLocks noGrp="1"/>
          </p:cNvSpPr>
          <p:nvPr>
            <p:ph type="dt" sz="half" idx="10"/>
          </p:nvPr>
        </p:nvSpPr>
        <p:spPr/>
        <p:txBody>
          <a:bodyPr/>
          <a:lstStyle>
            <a:lvl1pPr>
              <a:defRPr/>
            </a:lvl1pPr>
          </a:lstStyle>
          <a:p>
            <a:pPr>
              <a:defRPr/>
            </a:pPr>
            <a:endParaRPr lang="en-US"/>
          </a:p>
        </p:txBody>
      </p:sp>
      <p:sp>
        <p:nvSpPr>
          <p:cNvPr id="7" name="Footer Placeholder 4">
            <a:extLst>
              <a:ext uri="{FF2B5EF4-FFF2-40B4-BE49-F238E27FC236}">
                <a16:creationId xmlns:a16="http://schemas.microsoft.com/office/drawing/2014/main" id="{2D9B77F7-D4BB-4DA4-8944-578216A5A1BA}"/>
              </a:ext>
            </a:extLst>
          </p:cNvPr>
          <p:cNvSpPr>
            <a:spLocks noGrp="1"/>
          </p:cNvSpPr>
          <p:nvPr>
            <p:ph type="ftr" sz="quarter" idx="11"/>
          </p:nvPr>
        </p:nvSpPr>
        <p:spPr/>
        <p:txBody>
          <a:bodyPr/>
          <a:lstStyle>
            <a:lvl1pPr>
              <a:defRPr/>
            </a:lvl1pPr>
          </a:lstStyle>
          <a:p>
            <a:pPr>
              <a:defRPr/>
            </a:pPr>
            <a:endParaRPr lang="en-US"/>
          </a:p>
        </p:txBody>
      </p:sp>
      <p:sp>
        <p:nvSpPr>
          <p:cNvPr id="8" name="Slide Number Placeholder 5">
            <a:extLst>
              <a:ext uri="{FF2B5EF4-FFF2-40B4-BE49-F238E27FC236}">
                <a16:creationId xmlns:a16="http://schemas.microsoft.com/office/drawing/2014/main" id="{44FDC08E-8034-4A19-945A-198CFF5C72EB}"/>
              </a:ext>
            </a:extLst>
          </p:cNvPr>
          <p:cNvSpPr>
            <a:spLocks noGrp="1"/>
          </p:cNvSpPr>
          <p:nvPr>
            <p:ph type="sldNum" sz="quarter" idx="12"/>
          </p:nvPr>
        </p:nvSpPr>
        <p:spPr/>
        <p:txBody>
          <a:bodyPr/>
          <a:lstStyle>
            <a:lvl1pPr>
              <a:defRPr/>
            </a:lvl1pPr>
          </a:lstStyle>
          <a:p>
            <a:fld id="{A5940E4F-4572-4C8D-BBD0-0B39CCCF3E5D}" type="slidenum">
              <a:rPr lang="en-US" altLang="en-US"/>
              <a:pPr/>
              <a:t>‹#›</a:t>
            </a:fld>
            <a:endParaRPr lang="en-US" altLang="en-US"/>
          </a:p>
        </p:txBody>
      </p:sp>
    </p:spTree>
    <p:extLst>
      <p:ext uri="{BB962C8B-B14F-4D97-AF65-F5344CB8AC3E}">
        <p14:creationId xmlns:p14="http://schemas.microsoft.com/office/powerpoint/2010/main" val="519252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24">
            <a:extLst>
              <a:ext uri="{FF2B5EF4-FFF2-40B4-BE49-F238E27FC236}">
                <a16:creationId xmlns:a16="http://schemas.microsoft.com/office/drawing/2014/main" id="{7390EBD3-33FE-4C9F-828D-2C19A3648756}"/>
              </a:ext>
            </a:extLst>
          </p:cNvPr>
          <p:cNvSpPr>
            <a:spLocks noGrp="1"/>
          </p:cNvSpPr>
          <p:nvPr>
            <p:ph type="dt" sz="half" idx="10"/>
          </p:nvPr>
        </p:nvSpPr>
        <p:spPr/>
        <p:txBody>
          <a:bodyPr/>
          <a:lstStyle>
            <a:lvl1pPr>
              <a:defRPr/>
            </a:lvl1pPr>
          </a:lstStyle>
          <a:p>
            <a:pPr>
              <a:defRPr/>
            </a:pPr>
            <a:endParaRPr lang="en-US"/>
          </a:p>
        </p:txBody>
      </p:sp>
      <p:sp>
        <p:nvSpPr>
          <p:cNvPr id="6" name="Footer Placeholder 17">
            <a:extLst>
              <a:ext uri="{FF2B5EF4-FFF2-40B4-BE49-F238E27FC236}">
                <a16:creationId xmlns:a16="http://schemas.microsoft.com/office/drawing/2014/main" id="{3BA82B81-791C-4071-8D03-6756A4D7D78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4">
            <a:extLst>
              <a:ext uri="{FF2B5EF4-FFF2-40B4-BE49-F238E27FC236}">
                <a16:creationId xmlns:a16="http://schemas.microsoft.com/office/drawing/2014/main" id="{4DA0F447-62C0-481D-AEE3-453F301975DA}"/>
              </a:ext>
            </a:extLst>
          </p:cNvPr>
          <p:cNvSpPr>
            <a:spLocks noGrp="1"/>
          </p:cNvSpPr>
          <p:nvPr>
            <p:ph type="sldNum" sz="quarter" idx="12"/>
          </p:nvPr>
        </p:nvSpPr>
        <p:spPr/>
        <p:txBody>
          <a:bodyPr/>
          <a:lstStyle>
            <a:lvl1pPr>
              <a:defRPr/>
            </a:lvl1pPr>
          </a:lstStyle>
          <a:p>
            <a:fld id="{257213EE-2513-4C28-BEA1-DBA0D6E7CF7C}" type="slidenum">
              <a:rPr lang="en-US" altLang="en-US"/>
              <a:pPr/>
              <a:t>‹#›</a:t>
            </a:fld>
            <a:endParaRPr lang="en-US" altLang="en-US"/>
          </a:p>
        </p:txBody>
      </p:sp>
    </p:spTree>
    <p:extLst>
      <p:ext uri="{BB962C8B-B14F-4D97-AF65-F5344CB8AC3E}">
        <p14:creationId xmlns:p14="http://schemas.microsoft.com/office/powerpoint/2010/main" val="33674826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02920" y="4983480"/>
            <a:ext cx="8183880" cy="1051560"/>
          </a:xfrm>
        </p:spPr>
        <p:txBody>
          <a:bodyPr/>
          <a:lstStyle>
            <a:lvl1pPr>
              <a:defRPr b="1"/>
            </a:lvl1pPr>
            <a:extLst/>
          </a:lstStyle>
          <a:p>
            <a:r>
              <a:rPr lang="en-US"/>
              <a:t>Click to edit Master title style</a:t>
            </a:r>
          </a:p>
        </p:txBody>
      </p:sp>
      <p:sp>
        <p:nvSpPr>
          <p:cNvPr id="3" name="Text Placeholder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4" name="Text Placeholder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en-US"/>
              <a:t>Click to edit Master text styles</a:t>
            </a:r>
          </a:p>
        </p:txBody>
      </p:sp>
      <p:sp>
        <p:nvSpPr>
          <p:cNvPr id="5" name="Content Placeholder 4"/>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52169"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24">
            <a:extLst>
              <a:ext uri="{FF2B5EF4-FFF2-40B4-BE49-F238E27FC236}">
                <a16:creationId xmlns:a16="http://schemas.microsoft.com/office/drawing/2014/main" id="{4D42666A-9426-4115-A5BD-FF57214F3F92}"/>
              </a:ext>
            </a:extLst>
          </p:cNvPr>
          <p:cNvSpPr>
            <a:spLocks noGrp="1"/>
          </p:cNvSpPr>
          <p:nvPr>
            <p:ph type="dt" sz="half" idx="10"/>
          </p:nvPr>
        </p:nvSpPr>
        <p:spPr/>
        <p:txBody>
          <a:bodyPr/>
          <a:lstStyle>
            <a:lvl1pPr>
              <a:defRPr/>
            </a:lvl1pPr>
          </a:lstStyle>
          <a:p>
            <a:pPr>
              <a:defRPr/>
            </a:pPr>
            <a:endParaRPr lang="en-US"/>
          </a:p>
        </p:txBody>
      </p:sp>
      <p:sp>
        <p:nvSpPr>
          <p:cNvPr id="8" name="Footer Placeholder 17">
            <a:extLst>
              <a:ext uri="{FF2B5EF4-FFF2-40B4-BE49-F238E27FC236}">
                <a16:creationId xmlns:a16="http://schemas.microsoft.com/office/drawing/2014/main" id="{4B957004-0553-408B-81E4-0329ABC2AD5B}"/>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4">
            <a:extLst>
              <a:ext uri="{FF2B5EF4-FFF2-40B4-BE49-F238E27FC236}">
                <a16:creationId xmlns:a16="http://schemas.microsoft.com/office/drawing/2014/main" id="{706CFF51-9C1A-492D-B692-A6D35A5943E8}"/>
              </a:ext>
            </a:extLst>
          </p:cNvPr>
          <p:cNvSpPr>
            <a:spLocks noGrp="1"/>
          </p:cNvSpPr>
          <p:nvPr>
            <p:ph type="sldNum" sz="quarter" idx="12"/>
          </p:nvPr>
        </p:nvSpPr>
        <p:spPr/>
        <p:txBody>
          <a:bodyPr/>
          <a:lstStyle>
            <a:lvl1pPr>
              <a:defRPr/>
            </a:lvl1pPr>
          </a:lstStyle>
          <a:p>
            <a:fld id="{F26DC603-80DC-4197-B419-86AC5073067B}" type="slidenum">
              <a:rPr lang="en-US" altLang="en-US"/>
              <a:pPr/>
              <a:t>‹#›</a:t>
            </a:fld>
            <a:endParaRPr lang="en-US" altLang="en-US"/>
          </a:p>
        </p:txBody>
      </p:sp>
    </p:spTree>
    <p:extLst>
      <p:ext uri="{BB962C8B-B14F-4D97-AF65-F5344CB8AC3E}">
        <p14:creationId xmlns:p14="http://schemas.microsoft.com/office/powerpoint/2010/main" val="2027889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4">
            <a:extLst>
              <a:ext uri="{FF2B5EF4-FFF2-40B4-BE49-F238E27FC236}">
                <a16:creationId xmlns:a16="http://schemas.microsoft.com/office/drawing/2014/main" id="{EF439BAE-8C7C-4E6D-B63A-1FB324140215}"/>
              </a:ext>
            </a:extLst>
          </p:cNvPr>
          <p:cNvSpPr>
            <a:spLocks noGrp="1"/>
          </p:cNvSpPr>
          <p:nvPr>
            <p:ph type="dt" sz="half" idx="10"/>
          </p:nvPr>
        </p:nvSpPr>
        <p:spPr/>
        <p:txBody>
          <a:bodyPr/>
          <a:lstStyle>
            <a:lvl1pPr>
              <a:defRPr/>
            </a:lvl1pPr>
          </a:lstStyle>
          <a:p>
            <a:pPr>
              <a:defRPr/>
            </a:pPr>
            <a:endParaRPr lang="en-US"/>
          </a:p>
        </p:txBody>
      </p:sp>
      <p:sp>
        <p:nvSpPr>
          <p:cNvPr id="4" name="Footer Placeholder 17">
            <a:extLst>
              <a:ext uri="{FF2B5EF4-FFF2-40B4-BE49-F238E27FC236}">
                <a16:creationId xmlns:a16="http://schemas.microsoft.com/office/drawing/2014/main" id="{D7206B00-436E-4D44-AB96-9876DE8E91A2}"/>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a16="http://schemas.microsoft.com/office/drawing/2014/main" id="{C26BF7B3-B7F2-4F4E-AB04-35F448CDA0C7}"/>
              </a:ext>
            </a:extLst>
          </p:cNvPr>
          <p:cNvSpPr>
            <a:spLocks noGrp="1"/>
          </p:cNvSpPr>
          <p:nvPr>
            <p:ph type="sldNum" sz="quarter" idx="12"/>
          </p:nvPr>
        </p:nvSpPr>
        <p:spPr/>
        <p:txBody>
          <a:bodyPr/>
          <a:lstStyle>
            <a:lvl1pPr>
              <a:defRPr/>
            </a:lvl1pPr>
          </a:lstStyle>
          <a:p>
            <a:fld id="{C6D26E73-E33B-4EA4-A01B-5A322BAD32A5}" type="slidenum">
              <a:rPr lang="en-US" altLang="en-US"/>
              <a:pPr/>
              <a:t>‹#›</a:t>
            </a:fld>
            <a:endParaRPr lang="en-US" altLang="en-US"/>
          </a:p>
        </p:txBody>
      </p:sp>
    </p:spTree>
    <p:extLst>
      <p:ext uri="{BB962C8B-B14F-4D97-AF65-F5344CB8AC3E}">
        <p14:creationId xmlns:p14="http://schemas.microsoft.com/office/powerpoint/2010/main" val="3173047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ounded Rectangle 46">
            <a:extLst>
              <a:ext uri="{FF2B5EF4-FFF2-40B4-BE49-F238E27FC236}">
                <a16:creationId xmlns:a16="http://schemas.microsoft.com/office/drawing/2014/main" id="{4A0F25E3-B5E8-4A8F-92D1-047B666F40FE}"/>
              </a:ext>
            </a:extLst>
          </p:cNvPr>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3" name="Date Placeholder 1">
            <a:extLst>
              <a:ext uri="{FF2B5EF4-FFF2-40B4-BE49-F238E27FC236}">
                <a16:creationId xmlns:a16="http://schemas.microsoft.com/office/drawing/2014/main" id="{0403B16B-6FBC-4E46-8AC7-1442F1A0CD39}"/>
              </a:ext>
            </a:extLst>
          </p:cNvPr>
          <p:cNvSpPr>
            <a:spLocks noGrp="1"/>
          </p:cNvSpPr>
          <p:nvPr>
            <p:ph type="dt" sz="half" idx="10"/>
          </p:nvPr>
        </p:nvSpPr>
        <p:spPr/>
        <p:txBody>
          <a:bodyPr/>
          <a:lstStyle>
            <a:lvl1pPr>
              <a:defRPr/>
            </a:lvl1pPr>
          </a:lstStyle>
          <a:p>
            <a:pPr>
              <a:defRPr/>
            </a:pPr>
            <a:endParaRPr lang="en-US"/>
          </a:p>
        </p:txBody>
      </p:sp>
      <p:sp>
        <p:nvSpPr>
          <p:cNvPr id="4" name="Footer Placeholder 2">
            <a:extLst>
              <a:ext uri="{FF2B5EF4-FFF2-40B4-BE49-F238E27FC236}">
                <a16:creationId xmlns:a16="http://schemas.microsoft.com/office/drawing/2014/main" id="{18371165-F386-4BAE-B954-2674A44B1B1C}"/>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3">
            <a:extLst>
              <a:ext uri="{FF2B5EF4-FFF2-40B4-BE49-F238E27FC236}">
                <a16:creationId xmlns:a16="http://schemas.microsoft.com/office/drawing/2014/main" id="{6C3BC84A-3707-49C7-97F8-5FAE1BB7A2B0}"/>
              </a:ext>
            </a:extLst>
          </p:cNvPr>
          <p:cNvSpPr>
            <a:spLocks noGrp="1"/>
          </p:cNvSpPr>
          <p:nvPr>
            <p:ph type="sldNum" sz="quarter" idx="12"/>
          </p:nvPr>
        </p:nvSpPr>
        <p:spPr/>
        <p:txBody>
          <a:bodyPr/>
          <a:lstStyle>
            <a:lvl1pPr>
              <a:defRPr/>
            </a:lvl1pPr>
          </a:lstStyle>
          <a:p>
            <a:fld id="{F2F8466D-FD11-49A4-A859-51737F28BBBA}" type="slidenum">
              <a:rPr lang="en-US" altLang="en-US"/>
              <a:pPr/>
              <a:t>‹#›</a:t>
            </a:fld>
            <a:endParaRPr lang="en-US" altLang="en-US"/>
          </a:p>
        </p:txBody>
      </p:sp>
    </p:spTree>
    <p:extLst>
      <p:ext uri="{BB962C8B-B14F-4D97-AF65-F5344CB8AC3E}">
        <p14:creationId xmlns:p14="http://schemas.microsoft.com/office/powerpoint/2010/main" val="2262845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en-US"/>
              <a:t>Click to edit Master title style</a:t>
            </a:r>
          </a:p>
        </p:txBody>
      </p:sp>
      <p:sp>
        <p:nvSpPr>
          <p:cNvPr id="3" name="Text Placeholder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24">
            <a:extLst>
              <a:ext uri="{FF2B5EF4-FFF2-40B4-BE49-F238E27FC236}">
                <a16:creationId xmlns:a16="http://schemas.microsoft.com/office/drawing/2014/main" id="{CDA22021-21AE-45B3-BD94-D259791A91D9}"/>
              </a:ext>
            </a:extLst>
          </p:cNvPr>
          <p:cNvSpPr>
            <a:spLocks noGrp="1"/>
          </p:cNvSpPr>
          <p:nvPr>
            <p:ph type="dt" sz="half" idx="10"/>
          </p:nvPr>
        </p:nvSpPr>
        <p:spPr/>
        <p:txBody>
          <a:bodyPr/>
          <a:lstStyle>
            <a:lvl1pPr>
              <a:defRPr/>
            </a:lvl1pPr>
          </a:lstStyle>
          <a:p>
            <a:pPr>
              <a:defRPr/>
            </a:pPr>
            <a:endParaRPr lang="en-US"/>
          </a:p>
        </p:txBody>
      </p:sp>
      <p:sp>
        <p:nvSpPr>
          <p:cNvPr id="6" name="Footer Placeholder 17">
            <a:extLst>
              <a:ext uri="{FF2B5EF4-FFF2-40B4-BE49-F238E27FC236}">
                <a16:creationId xmlns:a16="http://schemas.microsoft.com/office/drawing/2014/main" id="{30539C92-B9DB-44C9-B2B7-B5104219C42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4">
            <a:extLst>
              <a:ext uri="{FF2B5EF4-FFF2-40B4-BE49-F238E27FC236}">
                <a16:creationId xmlns:a16="http://schemas.microsoft.com/office/drawing/2014/main" id="{17C51B16-FA88-4D7A-B386-5E37C7B9E416}"/>
              </a:ext>
            </a:extLst>
          </p:cNvPr>
          <p:cNvSpPr>
            <a:spLocks noGrp="1"/>
          </p:cNvSpPr>
          <p:nvPr>
            <p:ph type="sldNum" sz="quarter" idx="12"/>
          </p:nvPr>
        </p:nvSpPr>
        <p:spPr/>
        <p:txBody>
          <a:bodyPr/>
          <a:lstStyle>
            <a:lvl1pPr>
              <a:defRPr/>
            </a:lvl1pPr>
          </a:lstStyle>
          <a:p>
            <a:fld id="{84CD3595-C5CF-413A-B110-55AFF670D815}" type="slidenum">
              <a:rPr lang="en-US" altLang="en-US"/>
              <a:pPr/>
              <a:t>‹#›</a:t>
            </a:fld>
            <a:endParaRPr lang="en-US" altLang="en-US"/>
          </a:p>
        </p:txBody>
      </p:sp>
    </p:spTree>
    <p:extLst>
      <p:ext uri="{BB962C8B-B14F-4D97-AF65-F5344CB8AC3E}">
        <p14:creationId xmlns:p14="http://schemas.microsoft.com/office/powerpoint/2010/main" val="33707172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ounded Rectangle 46">
            <a:extLst>
              <a:ext uri="{FF2B5EF4-FFF2-40B4-BE49-F238E27FC236}">
                <a16:creationId xmlns:a16="http://schemas.microsoft.com/office/drawing/2014/main" id="{E9E5D52B-7B77-44A5-987C-538DFBA09461}"/>
              </a:ext>
            </a:extLst>
          </p:cNvPr>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6" name="Round Single Corner Rectangle 47">
            <a:extLst>
              <a:ext uri="{FF2B5EF4-FFF2-40B4-BE49-F238E27FC236}">
                <a16:creationId xmlns:a16="http://schemas.microsoft.com/office/drawing/2014/main" id="{9EA238A6-7BDF-42AB-8C91-5696823AE2E2}"/>
              </a:ext>
            </a:extLst>
          </p:cNvPr>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2" name="Title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lang="en-US"/>
              <a:t>Click to edit Master title style</a:t>
            </a:r>
          </a:p>
        </p:txBody>
      </p:sp>
      <p:sp>
        <p:nvSpPr>
          <p:cNvPr id="4" name="Text Placeholder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Picture Placeholder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en-US" noProof="0"/>
              <a:t>Click icon to add picture</a:t>
            </a:r>
          </a:p>
        </p:txBody>
      </p:sp>
      <p:sp>
        <p:nvSpPr>
          <p:cNvPr id="7" name="Date Placeholder 4">
            <a:extLst>
              <a:ext uri="{FF2B5EF4-FFF2-40B4-BE49-F238E27FC236}">
                <a16:creationId xmlns:a16="http://schemas.microsoft.com/office/drawing/2014/main" id="{9EF5C11D-32EB-402E-B0D7-82A54208E7B4}"/>
              </a:ext>
            </a:extLst>
          </p:cNvPr>
          <p:cNvSpPr>
            <a:spLocks noGrp="1"/>
          </p:cNvSpPr>
          <p:nvPr>
            <p:ph type="dt" sz="half" idx="10"/>
          </p:nvPr>
        </p:nvSpPr>
        <p:spPr/>
        <p:txBody>
          <a:bodyPr/>
          <a:lstStyle>
            <a:lvl1pPr>
              <a:defRPr/>
            </a:lvl1pPr>
          </a:lstStyle>
          <a:p>
            <a:pPr>
              <a:defRPr/>
            </a:pPr>
            <a:endParaRPr lang="en-US"/>
          </a:p>
        </p:txBody>
      </p:sp>
      <p:sp>
        <p:nvSpPr>
          <p:cNvPr id="8" name="Footer Placeholder 5">
            <a:extLst>
              <a:ext uri="{FF2B5EF4-FFF2-40B4-BE49-F238E27FC236}">
                <a16:creationId xmlns:a16="http://schemas.microsoft.com/office/drawing/2014/main" id="{A8C77B41-193C-4644-8428-DFAF19F3CCE8}"/>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6">
            <a:extLst>
              <a:ext uri="{FF2B5EF4-FFF2-40B4-BE49-F238E27FC236}">
                <a16:creationId xmlns:a16="http://schemas.microsoft.com/office/drawing/2014/main" id="{3691D2F9-0C8D-4D63-82C1-F74C14641272}"/>
              </a:ext>
            </a:extLst>
          </p:cNvPr>
          <p:cNvSpPr>
            <a:spLocks noGrp="1"/>
          </p:cNvSpPr>
          <p:nvPr>
            <p:ph type="sldNum" sz="quarter" idx="12"/>
          </p:nvPr>
        </p:nvSpPr>
        <p:spPr/>
        <p:txBody>
          <a:bodyPr/>
          <a:lstStyle>
            <a:lvl1pPr>
              <a:defRPr/>
            </a:lvl1pPr>
          </a:lstStyle>
          <a:p>
            <a:fld id="{8981053A-A6B4-44DB-A2A0-CDD8B07A4639}" type="slidenum">
              <a:rPr lang="en-US" altLang="en-US"/>
              <a:pPr/>
              <a:t>‹#›</a:t>
            </a:fld>
            <a:endParaRPr lang="en-US" altLang="en-US"/>
          </a:p>
        </p:txBody>
      </p:sp>
    </p:spTree>
    <p:extLst>
      <p:ext uri="{BB962C8B-B14F-4D97-AF65-F5344CB8AC3E}">
        <p14:creationId xmlns:p14="http://schemas.microsoft.com/office/powerpoint/2010/main" val="40962796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ounded Rectangle 6">
            <a:extLst>
              <a:ext uri="{FF2B5EF4-FFF2-40B4-BE49-F238E27FC236}">
                <a16:creationId xmlns:a16="http://schemas.microsoft.com/office/drawing/2014/main" id="{0FDAD048-582B-4D77-A31D-7227DFC0FCEA}"/>
              </a:ext>
            </a:extLst>
          </p:cNvPr>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9" name="Rounded Rectangle 8">
            <a:extLst>
              <a:ext uri="{FF2B5EF4-FFF2-40B4-BE49-F238E27FC236}">
                <a16:creationId xmlns:a16="http://schemas.microsoft.com/office/drawing/2014/main" id="{19D39549-32A4-4AAA-B0AC-375A46312ED1}"/>
              </a:ext>
            </a:extLst>
          </p:cNvPr>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a:defRPr/>
            </a:pPr>
            <a:endParaRPr lang="en-US"/>
          </a:p>
        </p:txBody>
      </p:sp>
      <p:sp>
        <p:nvSpPr>
          <p:cNvPr id="13" name="Title Placeholder 12">
            <a:extLst>
              <a:ext uri="{FF2B5EF4-FFF2-40B4-BE49-F238E27FC236}">
                <a16:creationId xmlns:a16="http://schemas.microsoft.com/office/drawing/2014/main" id="{712C4368-A1E6-42D0-8145-F97EA1EF834F}"/>
              </a:ext>
            </a:extLst>
          </p:cNvPr>
          <p:cNvSpPr>
            <a:spLocks noGrp="1"/>
          </p:cNvSpPr>
          <p:nvPr>
            <p:ph type="title"/>
          </p:nvPr>
        </p:nvSpPr>
        <p:spPr>
          <a:xfrm>
            <a:off x="503238" y="4986338"/>
            <a:ext cx="8183562" cy="1050925"/>
          </a:xfrm>
          <a:prstGeom prst="rect">
            <a:avLst/>
          </a:prstGeom>
        </p:spPr>
        <p:txBody>
          <a:bodyPr vert="horz" anchor="b">
            <a:normAutofit/>
          </a:bodyPr>
          <a:lstStyle/>
          <a:p>
            <a:r>
              <a:rPr lang="en-US"/>
              <a:t>Click to edit Master title style</a:t>
            </a:r>
          </a:p>
        </p:txBody>
      </p:sp>
      <p:sp>
        <p:nvSpPr>
          <p:cNvPr id="1031" name="Text Placeholder 3">
            <a:extLst>
              <a:ext uri="{FF2B5EF4-FFF2-40B4-BE49-F238E27FC236}">
                <a16:creationId xmlns:a16="http://schemas.microsoft.com/office/drawing/2014/main" id="{EECBB611-8BF3-41BB-AC21-F707A6755858}"/>
              </a:ext>
            </a:extLst>
          </p:cNvPr>
          <p:cNvSpPr>
            <a:spLocks noGrp="1"/>
          </p:cNvSpPr>
          <p:nvPr>
            <p:ph type="body" idx="1"/>
          </p:nvPr>
        </p:nvSpPr>
        <p:spPr bwMode="auto">
          <a:xfrm>
            <a:off x="503238" y="530225"/>
            <a:ext cx="8183562" cy="4187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82880" tIns="9144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5" name="Date Placeholder 24">
            <a:extLst>
              <a:ext uri="{FF2B5EF4-FFF2-40B4-BE49-F238E27FC236}">
                <a16:creationId xmlns:a16="http://schemas.microsoft.com/office/drawing/2014/main" id="{71C09B5D-940B-4294-AE53-2F27AB77DF1A}"/>
              </a:ext>
            </a:extLst>
          </p:cNvPr>
          <p:cNvSpPr>
            <a:spLocks noGrp="1"/>
          </p:cNvSpPr>
          <p:nvPr>
            <p:ph type="dt" sz="half" idx="2"/>
          </p:nvPr>
        </p:nvSpPr>
        <p:spPr>
          <a:xfrm>
            <a:off x="3776663" y="6111875"/>
            <a:ext cx="2286000" cy="365125"/>
          </a:xfrm>
          <a:prstGeom prst="rect">
            <a:avLst/>
          </a:prstGeom>
        </p:spPr>
        <p:txBody>
          <a:bodyPr vert="horz" anchor="b"/>
          <a:lstStyle>
            <a:lvl1pPr algn="r" eaLnBrk="1" latinLnBrk="0" hangingPunct="1">
              <a:defRPr kumimoji="0" sz="1000">
                <a:solidFill>
                  <a:schemeClr val="bg2">
                    <a:shade val="50000"/>
                  </a:schemeClr>
                </a:solidFill>
                <a:latin typeface="Arial" charset="0"/>
              </a:defRPr>
            </a:lvl1pPr>
            <a:extLst/>
          </a:lstStyle>
          <a:p>
            <a:pPr>
              <a:defRPr/>
            </a:pPr>
            <a:endParaRPr lang="en-US"/>
          </a:p>
        </p:txBody>
      </p:sp>
      <p:sp>
        <p:nvSpPr>
          <p:cNvPr id="18" name="Footer Placeholder 17">
            <a:extLst>
              <a:ext uri="{FF2B5EF4-FFF2-40B4-BE49-F238E27FC236}">
                <a16:creationId xmlns:a16="http://schemas.microsoft.com/office/drawing/2014/main" id="{C9A69981-8562-41B3-B14C-BE947BBCDBAE}"/>
              </a:ext>
            </a:extLst>
          </p:cNvPr>
          <p:cNvSpPr>
            <a:spLocks noGrp="1"/>
          </p:cNvSpPr>
          <p:nvPr>
            <p:ph type="ftr" sz="quarter" idx="3"/>
          </p:nvPr>
        </p:nvSpPr>
        <p:spPr>
          <a:xfrm>
            <a:off x="6062663" y="6111875"/>
            <a:ext cx="2286000" cy="365125"/>
          </a:xfrm>
          <a:prstGeom prst="rect">
            <a:avLst/>
          </a:prstGeom>
        </p:spPr>
        <p:txBody>
          <a:bodyPr vert="horz" anchor="b"/>
          <a:lstStyle>
            <a:lvl1pPr algn="l" eaLnBrk="1" latinLnBrk="0" hangingPunct="1">
              <a:defRPr kumimoji="0" sz="1000">
                <a:solidFill>
                  <a:schemeClr val="bg2">
                    <a:shade val="50000"/>
                  </a:schemeClr>
                </a:solidFill>
                <a:latin typeface="Arial" charset="0"/>
              </a:defRPr>
            </a:lvl1pPr>
            <a:extLst/>
          </a:lstStyle>
          <a:p>
            <a:pPr>
              <a:defRPr/>
            </a:pPr>
            <a:endParaRPr lang="en-US"/>
          </a:p>
        </p:txBody>
      </p:sp>
      <p:sp>
        <p:nvSpPr>
          <p:cNvPr id="5" name="Slide Number Placeholder 4">
            <a:extLst>
              <a:ext uri="{FF2B5EF4-FFF2-40B4-BE49-F238E27FC236}">
                <a16:creationId xmlns:a16="http://schemas.microsoft.com/office/drawing/2014/main" id="{9FBD8366-B892-4503-BE9B-4A6575259C03}"/>
              </a:ext>
            </a:extLst>
          </p:cNvPr>
          <p:cNvSpPr>
            <a:spLocks noGrp="1"/>
          </p:cNvSpPr>
          <p:nvPr>
            <p:ph type="sldNum" sz="quarter" idx="4"/>
          </p:nvPr>
        </p:nvSpPr>
        <p:spPr>
          <a:xfrm>
            <a:off x="8348663" y="6111875"/>
            <a:ext cx="457200" cy="365125"/>
          </a:xfrm>
          <a:prstGeom prst="rect">
            <a:avLst/>
          </a:prstGeom>
        </p:spPr>
        <p:txBody>
          <a:bodyPr vert="horz" wrap="square" lIns="91440" tIns="45720" rIns="91440" bIns="45720" numCol="1" anchor="b" anchorCtr="0" compatLnSpc="1">
            <a:prstTxWarp prst="textNoShape">
              <a:avLst/>
            </a:prstTxWarp>
          </a:bodyPr>
          <a:lstStyle>
            <a:lvl1pPr algn="r">
              <a:defRPr sz="1000">
                <a:solidFill>
                  <a:srgbClr val="A7A399"/>
                </a:solidFill>
              </a:defRPr>
            </a:lvl1pPr>
          </a:lstStyle>
          <a:p>
            <a:fld id="{DBF77667-57E5-44BC-9BC6-AA95AFDCC02B}" type="slidenum">
              <a:rPr lang="en-US" altLang="en-US"/>
              <a:pPr/>
              <a:t>‹#›</a:t>
            </a:fld>
            <a:endParaRPr lang="en-US" altLang="en-US"/>
          </a:p>
        </p:txBody>
      </p:sp>
      <p:sp>
        <p:nvSpPr>
          <p:cNvPr id="10" name="Rectangle 38">
            <a:extLst>
              <a:ext uri="{FF2B5EF4-FFF2-40B4-BE49-F238E27FC236}">
                <a16:creationId xmlns:a16="http://schemas.microsoft.com/office/drawing/2014/main" id="{596BA006-A04F-4C0C-8826-424CE613C740}"/>
              </a:ext>
            </a:extLst>
          </p:cNvPr>
          <p:cNvSpPr>
            <a:spLocks noChangeArrowheads="1"/>
          </p:cNvSpPr>
          <p:nvPr userDrawn="1"/>
        </p:nvSpPr>
        <p:spPr bwMode="auto">
          <a:xfrm>
            <a:off x="0" y="-15875"/>
            <a:ext cx="9164638" cy="6873875"/>
          </a:xfrm>
          <a:prstGeom prst="rect">
            <a:avLst/>
          </a:prstGeom>
          <a:solidFill>
            <a:srgbClr val="006600"/>
          </a:solidFill>
          <a:ln w="9525">
            <a:noFill/>
            <a:miter lim="800000"/>
            <a:headEnd/>
            <a:tailEnd/>
          </a:ln>
          <a:effectLst/>
        </p:spPr>
        <p:txBody>
          <a:bodyPr wrap="none" anchor="ctr"/>
          <a:lstStyle/>
          <a:p>
            <a:pPr>
              <a:defRPr/>
            </a:pPr>
            <a:endParaRPr lang="en-US">
              <a:latin typeface="Arial" charset="0"/>
            </a:endParaRPr>
          </a:p>
        </p:txBody>
      </p:sp>
      <p:sp>
        <p:nvSpPr>
          <p:cNvPr id="11" name="Line 7">
            <a:extLst>
              <a:ext uri="{FF2B5EF4-FFF2-40B4-BE49-F238E27FC236}">
                <a16:creationId xmlns:a16="http://schemas.microsoft.com/office/drawing/2014/main" id="{72F187AC-E322-481C-BE2D-AB53C90ADBD8}"/>
              </a:ext>
            </a:extLst>
          </p:cNvPr>
          <p:cNvSpPr>
            <a:spLocks noChangeShapeType="1"/>
          </p:cNvSpPr>
          <p:nvPr userDrawn="1"/>
        </p:nvSpPr>
        <p:spPr bwMode="auto">
          <a:xfrm>
            <a:off x="0"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2" name="Line 8">
            <a:extLst>
              <a:ext uri="{FF2B5EF4-FFF2-40B4-BE49-F238E27FC236}">
                <a16:creationId xmlns:a16="http://schemas.microsoft.com/office/drawing/2014/main" id="{58FC8583-68B7-4E6B-A1A2-1D22628BAEC7}"/>
              </a:ext>
            </a:extLst>
          </p:cNvPr>
          <p:cNvSpPr>
            <a:spLocks noChangeShapeType="1"/>
          </p:cNvSpPr>
          <p:nvPr userDrawn="1"/>
        </p:nvSpPr>
        <p:spPr bwMode="auto">
          <a:xfrm>
            <a:off x="53816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4" name="Line 9">
            <a:extLst>
              <a:ext uri="{FF2B5EF4-FFF2-40B4-BE49-F238E27FC236}">
                <a16:creationId xmlns:a16="http://schemas.microsoft.com/office/drawing/2014/main" id="{72D74A53-59E6-418E-9C26-1949C4BEF026}"/>
              </a:ext>
            </a:extLst>
          </p:cNvPr>
          <p:cNvSpPr>
            <a:spLocks noChangeShapeType="1"/>
          </p:cNvSpPr>
          <p:nvPr userDrawn="1"/>
        </p:nvSpPr>
        <p:spPr bwMode="auto">
          <a:xfrm>
            <a:off x="107791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5" name="Line 10">
            <a:extLst>
              <a:ext uri="{FF2B5EF4-FFF2-40B4-BE49-F238E27FC236}">
                <a16:creationId xmlns:a16="http://schemas.microsoft.com/office/drawing/2014/main" id="{E5FDD636-CD0F-45E5-88FD-98515DE68613}"/>
              </a:ext>
            </a:extLst>
          </p:cNvPr>
          <p:cNvSpPr>
            <a:spLocks noChangeShapeType="1"/>
          </p:cNvSpPr>
          <p:nvPr userDrawn="1"/>
        </p:nvSpPr>
        <p:spPr bwMode="auto">
          <a:xfrm>
            <a:off x="161607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6" name="Line 11">
            <a:extLst>
              <a:ext uri="{FF2B5EF4-FFF2-40B4-BE49-F238E27FC236}">
                <a16:creationId xmlns:a16="http://schemas.microsoft.com/office/drawing/2014/main" id="{C7C5779D-11ED-4378-AABB-3B933CFA599D}"/>
              </a:ext>
            </a:extLst>
          </p:cNvPr>
          <p:cNvSpPr>
            <a:spLocks noChangeShapeType="1"/>
          </p:cNvSpPr>
          <p:nvPr userDrawn="1"/>
        </p:nvSpPr>
        <p:spPr bwMode="auto">
          <a:xfrm>
            <a:off x="215582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7" name="Line 12">
            <a:extLst>
              <a:ext uri="{FF2B5EF4-FFF2-40B4-BE49-F238E27FC236}">
                <a16:creationId xmlns:a16="http://schemas.microsoft.com/office/drawing/2014/main" id="{3FA72121-6832-4131-BA6A-982B15EE9DC1}"/>
              </a:ext>
            </a:extLst>
          </p:cNvPr>
          <p:cNvSpPr>
            <a:spLocks noChangeShapeType="1"/>
          </p:cNvSpPr>
          <p:nvPr userDrawn="1"/>
        </p:nvSpPr>
        <p:spPr bwMode="auto">
          <a:xfrm>
            <a:off x="269398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19" name="Line 13">
            <a:extLst>
              <a:ext uri="{FF2B5EF4-FFF2-40B4-BE49-F238E27FC236}">
                <a16:creationId xmlns:a16="http://schemas.microsoft.com/office/drawing/2014/main" id="{3F3647B9-7831-4161-BB1D-2A04FFB708E0}"/>
              </a:ext>
            </a:extLst>
          </p:cNvPr>
          <p:cNvSpPr>
            <a:spLocks noChangeShapeType="1"/>
          </p:cNvSpPr>
          <p:nvPr userDrawn="1"/>
        </p:nvSpPr>
        <p:spPr bwMode="auto">
          <a:xfrm>
            <a:off x="323373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0" name="Line 14">
            <a:extLst>
              <a:ext uri="{FF2B5EF4-FFF2-40B4-BE49-F238E27FC236}">
                <a16:creationId xmlns:a16="http://schemas.microsoft.com/office/drawing/2014/main" id="{E6E5D28C-0A26-4560-9C55-06CB590110FC}"/>
              </a:ext>
            </a:extLst>
          </p:cNvPr>
          <p:cNvSpPr>
            <a:spLocks noChangeShapeType="1"/>
          </p:cNvSpPr>
          <p:nvPr userDrawn="1"/>
        </p:nvSpPr>
        <p:spPr bwMode="auto">
          <a:xfrm>
            <a:off x="377348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1" name="Line 15">
            <a:extLst>
              <a:ext uri="{FF2B5EF4-FFF2-40B4-BE49-F238E27FC236}">
                <a16:creationId xmlns:a16="http://schemas.microsoft.com/office/drawing/2014/main" id="{4C4D9BD9-C98E-414F-B94D-C0F7525B791D}"/>
              </a:ext>
            </a:extLst>
          </p:cNvPr>
          <p:cNvSpPr>
            <a:spLocks noChangeShapeType="1"/>
          </p:cNvSpPr>
          <p:nvPr userDrawn="1"/>
        </p:nvSpPr>
        <p:spPr bwMode="auto">
          <a:xfrm>
            <a:off x="4311650"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2" name="Line 16">
            <a:extLst>
              <a:ext uri="{FF2B5EF4-FFF2-40B4-BE49-F238E27FC236}">
                <a16:creationId xmlns:a16="http://schemas.microsoft.com/office/drawing/2014/main" id="{D48B0779-2358-4739-8C5B-810086292088}"/>
              </a:ext>
            </a:extLst>
          </p:cNvPr>
          <p:cNvSpPr>
            <a:spLocks noChangeShapeType="1"/>
          </p:cNvSpPr>
          <p:nvPr userDrawn="1"/>
        </p:nvSpPr>
        <p:spPr bwMode="auto">
          <a:xfrm>
            <a:off x="4851400"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3" name="Line 17">
            <a:extLst>
              <a:ext uri="{FF2B5EF4-FFF2-40B4-BE49-F238E27FC236}">
                <a16:creationId xmlns:a16="http://schemas.microsoft.com/office/drawing/2014/main" id="{DFA68C0A-B285-42B0-BC31-BFB7D5ABE66B}"/>
              </a:ext>
            </a:extLst>
          </p:cNvPr>
          <p:cNvSpPr>
            <a:spLocks noChangeShapeType="1"/>
          </p:cNvSpPr>
          <p:nvPr userDrawn="1"/>
        </p:nvSpPr>
        <p:spPr bwMode="auto">
          <a:xfrm>
            <a:off x="538956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4" name="Line 18">
            <a:extLst>
              <a:ext uri="{FF2B5EF4-FFF2-40B4-BE49-F238E27FC236}">
                <a16:creationId xmlns:a16="http://schemas.microsoft.com/office/drawing/2014/main" id="{EC910089-F74D-4D35-AE51-67C7992BA516}"/>
              </a:ext>
            </a:extLst>
          </p:cNvPr>
          <p:cNvSpPr>
            <a:spLocks noChangeShapeType="1"/>
          </p:cNvSpPr>
          <p:nvPr userDrawn="1"/>
        </p:nvSpPr>
        <p:spPr bwMode="auto">
          <a:xfrm>
            <a:off x="592931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6" name="Line 19">
            <a:extLst>
              <a:ext uri="{FF2B5EF4-FFF2-40B4-BE49-F238E27FC236}">
                <a16:creationId xmlns:a16="http://schemas.microsoft.com/office/drawing/2014/main" id="{991E686D-B1C6-4190-B104-65E46C69FEED}"/>
              </a:ext>
            </a:extLst>
          </p:cNvPr>
          <p:cNvSpPr>
            <a:spLocks noChangeShapeType="1"/>
          </p:cNvSpPr>
          <p:nvPr userDrawn="1"/>
        </p:nvSpPr>
        <p:spPr bwMode="auto">
          <a:xfrm>
            <a:off x="6469063"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7" name="Line 20">
            <a:extLst>
              <a:ext uri="{FF2B5EF4-FFF2-40B4-BE49-F238E27FC236}">
                <a16:creationId xmlns:a16="http://schemas.microsoft.com/office/drawing/2014/main" id="{58C1172D-047C-4A35-A5C4-7E8C6B48D444}"/>
              </a:ext>
            </a:extLst>
          </p:cNvPr>
          <p:cNvSpPr>
            <a:spLocks noChangeShapeType="1"/>
          </p:cNvSpPr>
          <p:nvPr userDrawn="1"/>
        </p:nvSpPr>
        <p:spPr bwMode="auto">
          <a:xfrm>
            <a:off x="700722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8" name="Line 21">
            <a:extLst>
              <a:ext uri="{FF2B5EF4-FFF2-40B4-BE49-F238E27FC236}">
                <a16:creationId xmlns:a16="http://schemas.microsoft.com/office/drawing/2014/main" id="{11CC5759-EFB8-4E0A-9880-C252E7E2C3D4}"/>
              </a:ext>
            </a:extLst>
          </p:cNvPr>
          <p:cNvSpPr>
            <a:spLocks noChangeShapeType="1"/>
          </p:cNvSpPr>
          <p:nvPr userDrawn="1"/>
        </p:nvSpPr>
        <p:spPr bwMode="auto">
          <a:xfrm>
            <a:off x="7546975"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29" name="Line 22">
            <a:extLst>
              <a:ext uri="{FF2B5EF4-FFF2-40B4-BE49-F238E27FC236}">
                <a16:creationId xmlns:a16="http://schemas.microsoft.com/office/drawing/2014/main" id="{51890FB0-BFB1-4C42-B4E8-492DB20C85A5}"/>
              </a:ext>
            </a:extLst>
          </p:cNvPr>
          <p:cNvSpPr>
            <a:spLocks noChangeShapeType="1"/>
          </p:cNvSpPr>
          <p:nvPr userDrawn="1"/>
        </p:nvSpPr>
        <p:spPr bwMode="auto">
          <a:xfrm>
            <a:off x="808513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0" name="Line 23">
            <a:extLst>
              <a:ext uri="{FF2B5EF4-FFF2-40B4-BE49-F238E27FC236}">
                <a16:creationId xmlns:a16="http://schemas.microsoft.com/office/drawing/2014/main" id="{484BB624-23AD-4884-BEEF-98FF09D26CD7}"/>
              </a:ext>
            </a:extLst>
          </p:cNvPr>
          <p:cNvSpPr>
            <a:spLocks noChangeShapeType="1"/>
          </p:cNvSpPr>
          <p:nvPr userDrawn="1"/>
        </p:nvSpPr>
        <p:spPr bwMode="auto">
          <a:xfrm>
            <a:off x="862488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1" name="Line 24">
            <a:extLst>
              <a:ext uri="{FF2B5EF4-FFF2-40B4-BE49-F238E27FC236}">
                <a16:creationId xmlns:a16="http://schemas.microsoft.com/office/drawing/2014/main" id="{BA424FF8-1966-4041-8A96-C42DF07EC544}"/>
              </a:ext>
            </a:extLst>
          </p:cNvPr>
          <p:cNvSpPr>
            <a:spLocks noChangeShapeType="1"/>
          </p:cNvSpPr>
          <p:nvPr userDrawn="1"/>
        </p:nvSpPr>
        <p:spPr bwMode="auto">
          <a:xfrm>
            <a:off x="9164638" y="-15875"/>
            <a:ext cx="0" cy="685800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2" name="Line 25">
            <a:extLst>
              <a:ext uri="{FF2B5EF4-FFF2-40B4-BE49-F238E27FC236}">
                <a16:creationId xmlns:a16="http://schemas.microsoft.com/office/drawing/2014/main" id="{B2560D0F-3D12-4FD2-A72F-00BF1D436634}"/>
              </a:ext>
            </a:extLst>
          </p:cNvPr>
          <p:cNvSpPr>
            <a:spLocks noChangeShapeType="1"/>
          </p:cNvSpPr>
          <p:nvPr userDrawn="1"/>
        </p:nvSpPr>
        <p:spPr bwMode="auto">
          <a:xfrm>
            <a:off x="20638" y="89535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3" name="Line 26">
            <a:extLst>
              <a:ext uri="{FF2B5EF4-FFF2-40B4-BE49-F238E27FC236}">
                <a16:creationId xmlns:a16="http://schemas.microsoft.com/office/drawing/2014/main" id="{D6A1C571-1128-4AFE-879B-6D63324BFA2F}"/>
              </a:ext>
            </a:extLst>
          </p:cNvPr>
          <p:cNvSpPr>
            <a:spLocks noChangeShapeType="1"/>
          </p:cNvSpPr>
          <p:nvPr userDrawn="1"/>
        </p:nvSpPr>
        <p:spPr bwMode="auto">
          <a:xfrm>
            <a:off x="20638" y="142398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4" name="Line 27">
            <a:extLst>
              <a:ext uri="{FF2B5EF4-FFF2-40B4-BE49-F238E27FC236}">
                <a16:creationId xmlns:a16="http://schemas.microsoft.com/office/drawing/2014/main" id="{AB3424A9-8F3B-42E2-A133-E783ADE586C5}"/>
              </a:ext>
            </a:extLst>
          </p:cNvPr>
          <p:cNvSpPr>
            <a:spLocks noChangeShapeType="1"/>
          </p:cNvSpPr>
          <p:nvPr userDrawn="1"/>
        </p:nvSpPr>
        <p:spPr bwMode="auto">
          <a:xfrm>
            <a:off x="20638" y="195103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5" name="Line 28">
            <a:extLst>
              <a:ext uri="{FF2B5EF4-FFF2-40B4-BE49-F238E27FC236}">
                <a16:creationId xmlns:a16="http://schemas.microsoft.com/office/drawing/2014/main" id="{97C5F1AE-D2EE-4726-BE8E-519C281307D3}"/>
              </a:ext>
            </a:extLst>
          </p:cNvPr>
          <p:cNvSpPr>
            <a:spLocks noChangeShapeType="1"/>
          </p:cNvSpPr>
          <p:nvPr userDrawn="1"/>
        </p:nvSpPr>
        <p:spPr bwMode="auto">
          <a:xfrm>
            <a:off x="20638" y="2479675"/>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6" name="Line 29">
            <a:extLst>
              <a:ext uri="{FF2B5EF4-FFF2-40B4-BE49-F238E27FC236}">
                <a16:creationId xmlns:a16="http://schemas.microsoft.com/office/drawing/2014/main" id="{1DB01691-C39C-4693-B94A-66E7681D3602}"/>
              </a:ext>
            </a:extLst>
          </p:cNvPr>
          <p:cNvSpPr>
            <a:spLocks noChangeShapeType="1"/>
          </p:cNvSpPr>
          <p:nvPr userDrawn="1"/>
        </p:nvSpPr>
        <p:spPr bwMode="auto">
          <a:xfrm>
            <a:off x="20638" y="3006725"/>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7" name="Line 30">
            <a:extLst>
              <a:ext uri="{FF2B5EF4-FFF2-40B4-BE49-F238E27FC236}">
                <a16:creationId xmlns:a16="http://schemas.microsoft.com/office/drawing/2014/main" id="{48A6F308-F66B-481A-9505-0A2A0E323408}"/>
              </a:ext>
            </a:extLst>
          </p:cNvPr>
          <p:cNvSpPr>
            <a:spLocks noChangeShapeType="1"/>
          </p:cNvSpPr>
          <p:nvPr userDrawn="1"/>
        </p:nvSpPr>
        <p:spPr bwMode="auto">
          <a:xfrm>
            <a:off x="20638" y="3535363"/>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8" name="Line 31">
            <a:extLst>
              <a:ext uri="{FF2B5EF4-FFF2-40B4-BE49-F238E27FC236}">
                <a16:creationId xmlns:a16="http://schemas.microsoft.com/office/drawing/2014/main" id="{55903804-A8DE-45B0-BDCF-2E14BA043C05}"/>
              </a:ext>
            </a:extLst>
          </p:cNvPr>
          <p:cNvSpPr>
            <a:spLocks noChangeShapeType="1"/>
          </p:cNvSpPr>
          <p:nvPr userDrawn="1"/>
        </p:nvSpPr>
        <p:spPr bwMode="auto">
          <a:xfrm>
            <a:off x="20638" y="4062413"/>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39" name="Line 32">
            <a:extLst>
              <a:ext uri="{FF2B5EF4-FFF2-40B4-BE49-F238E27FC236}">
                <a16:creationId xmlns:a16="http://schemas.microsoft.com/office/drawing/2014/main" id="{40B0A7CA-93A2-4470-993F-AD9706199572}"/>
              </a:ext>
            </a:extLst>
          </p:cNvPr>
          <p:cNvSpPr>
            <a:spLocks noChangeShapeType="1"/>
          </p:cNvSpPr>
          <p:nvPr userDrawn="1"/>
        </p:nvSpPr>
        <p:spPr bwMode="auto">
          <a:xfrm>
            <a:off x="20638" y="564673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40" name="Line 33">
            <a:extLst>
              <a:ext uri="{FF2B5EF4-FFF2-40B4-BE49-F238E27FC236}">
                <a16:creationId xmlns:a16="http://schemas.microsoft.com/office/drawing/2014/main" id="{9055D189-7FF4-4E85-BDBB-448102B83FA4}"/>
              </a:ext>
            </a:extLst>
          </p:cNvPr>
          <p:cNvSpPr>
            <a:spLocks noChangeShapeType="1"/>
          </p:cNvSpPr>
          <p:nvPr userDrawn="1"/>
        </p:nvSpPr>
        <p:spPr bwMode="auto">
          <a:xfrm>
            <a:off x="20638" y="6702425"/>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41" name="Line 34">
            <a:extLst>
              <a:ext uri="{FF2B5EF4-FFF2-40B4-BE49-F238E27FC236}">
                <a16:creationId xmlns:a16="http://schemas.microsoft.com/office/drawing/2014/main" id="{ED92C481-D77E-4A05-ADE2-772074C30B7A}"/>
              </a:ext>
            </a:extLst>
          </p:cNvPr>
          <p:cNvSpPr>
            <a:spLocks noChangeShapeType="1"/>
          </p:cNvSpPr>
          <p:nvPr userDrawn="1"/>
        </p:nvSpPr>
        <p:spPr bwMode="auto">
          <a:xfrm>
            <a:off x="20638" y="459105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42" name="Line 35">
            <a:extLst>
              <a:ext uri="{FF2B5EF4-FFF2-40B4-BE49-F238E27FC236}">
                <a16:creationId xmlns:a16="http://schemas.microsoft.com/office/drawing/2014/main" id="{79D1EAE5-6275-436C-9926-C75348ED0EB8}"/>
              </a:ext>
            </a:extLst>
          </p:cNvPr>
          <p:cNvSpPr>
            <a:spLocks noChangeShapeType="1"/>
          </p:cNvSpPr>
          <p:nvPr userDrawn="1"/>
        </p:nvSpPr>
        <p:spPr bwMode="auto">
          <a:xfrm>
            <a:off x="20638" y="511810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43" name="Line 36">
            <a:extLst>
              <a:ext uri="{FF2B5EF4-FFF2-40B4-BE49-F238E27FC236}">
                <a16:creationId xmlns:a16="http://schemas.microsoft.com/office/drawing/2014/main" id="{5096E3BF-106C-4274-9549-4B7AD4EA3BAD}"/>
              </a:ext>
            </a:extLst>
          </p:cNvPr>
          <p:cNvSpPr>
            <a:spLocks noChangeShapeType="1"/>
          </p:cNvSpPr>
          <p:nvPr userDrawn="1"/>
        </p:nvSpPr>
        <p:spPr bwMode="auto">
          <a:xfrm>
            <a:off x="20638" y="6173788"/>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44" name="Line 37">
            <a:extLst>
              <a:ext uri="{FF2B5EF4-FFF2-40B4-BE49-F238E27FC236}">
                <a16:creationId xmlns:a16="http://schemas.microsoft.com/office/drawing/2014/main" id="{7694018A-6C69-489D-BFA2-7EFE867E66B7}"/>
              </a:ext>
            </a:extLst>
          </p:cNvPr>
          <p:cNvSpPr>
            <a:spLocks noChangeShapeType="1"/>
          </p:cNvSpPr>
          <p:nvPr userDrawn="1"/>
        </p:nvSpPr>
        <p:spPr bwMode="auto">
          <a:xfrm>
            <a:off x="20638" y="368300"/>
            <a:ext cx="9144000" cy="0"/>
          </a:xfrm>
          <a:prstGeom prst="line">
            <a:avLst/>
          </a:prstGeom>
          <a:noFill/>
          <a:ln w="9525">
            <a:solidFill>
              <a:srgbClr val="FFFFFF">
                <a:alpha val="50000"/>
              </a:srgbClr>
            </a:solidFill>
            <a:round/>
            <a:headEnd/>
            <a:tailEnd/>
          </a:ln>
          <a:effectLst/>
        </p:spPr>
        <p:txBody>
          <a:bodyPr/>
          <a:lstStyle/>
          <a:p>
            <a:pPr>
              <a:defRPr/>
            </a:pPr>
            <a:endParaRPr lang="en-US">
              <a:latin typeface="Arial" charset="0"/>
            </a:endParaRPr>
          </a:p>
        </p:txBody>
      </p:sp>
      <p:sp>
        <p:nvSpPr>
          <p:cNvPr id="45" name="Rectangle 39">
            <a:extLst>
              <a:ext uri="{FF2B5EF4-FFF2-40B4-BE49-F238E27FC236}">
                <a16:creationId xmlns:a16="http://schemas.microsoft.com/office/drawing/2014/main" id="{C93DE3C8-244C-460A-83A1-4BB1016FC8A7}"/>
              </a:ext>
            </a:extLst>
          </p:cNvPr>
          <p:cNvSpPr>
            <a:spLocks noChangeArrowheads="1"/>
          </p:cNvSpPr>
          <p:nvPr userDrawn="1"/>
        </p:nvSpPr>
        <p:spPr bwMode="auto">
          <a:xfrm>
            <a:off x="0" y="0"/>
            <a:ext cx="9144000" cy="6858000"/>
          </a:xfrm>
          <a:prstGeom prst="rect">
            <a:avLst/>
          </a:prstGeom>
          <a:gradFill rotWithShape="1">
            <a:gsLst>
              <a:gs pos="0">
                <a:srgbClr val="006600"/>
              </a:gs>
              <a:gs pos="100000">
                <a:srgbClr val="006600">
                  <a:alpha val="87000"/>
                </a:srgbClr>
              </a:gs>
            </a:gsLst>
            <a:lin ang="5400000" scaled="1"/>
          </a:gradFill>
          <a:ln w="9525">
            <a:solidFill>
              <a:schemeClr val="tx1"/>
            </a:solidFill>
            <a:miter lim="800000"/>
            <a:headEnd/>
            <a:tailEnd/>
          </a:ln>
          <a:effectLst/>
        </p:spPr>
        <p:txBody>
          <a:bodyPr wrap="none" anchor="ctr"/>
          <a:lstStyle/>
          <a:p>
            <a:pPr>
              <a:defRPr/>
            </a:pPr>
            <a:endParaRPr lang="en-US">
              <a:latin typeface="Arial" charset="0"/>
            </a:endParaRPr>
          </a:p>
        </p:txBody>
      </p:sp>
      <p:sp>
        <p:nvSpPr>
          <p:cNvPr id="46" name="Freeform 40">
            <a:extLst>
              <a:ext uri="{FF2B5EF4-FFF2-40B4-BE49-F238E27FC236}">
                <a16:creationId xmlns:a16="http://schemas.microsoft.com/office/drawing/2014/main" id="{AE2781FD-16B6-47C9-AB48-00112697E9D0}"/>
              </a:ext>
            </a:extLst>
          </p:cNvPr>
          <p:cNvSpPr>
            <a:spLocks/>
          </p:cNvSpPr>
          <p:nvPr userDrawn="1"/>
        </p:nvSpPr>
        <p:spPr bwMode="auto">
          <a:xfrm>
            <a:off x="0" y="5949950"/>
            <a:ext cx="9144000" cy="827088"/>
          </a:xfrm>
          <a:custGeom>
            <a:avLst/>
            <a:gdLst/>
            <a:ahLst/>
            <a:cxnLst>
              <a:cxn ang="0">
                <a:pos x="112" y="730"/>
              </a:cxn>
              <a:cxn ang="0">
                <a:pos x="166" y="712"/>
              </a:cxn>
              <a:cxn ang="0">
                <a:pos x="260" y="848"/>
              </a:cxn>
              <a:cxn ang="0">
                <a:pos x="352" y="130"/>
              </a:cxn>
              <a:cxn ang="0">
                <a:pos x="408" y="662"/>
              </a:cxn>
              <a:cxn ang="0">
                <a:pos x="428" y="1026"/>
              </a:cxn>
              <a:cxn ang="0">
                <a:pos x="498" y="776"/>
              </a:cxn>
              <a:cxn ang="0">
                <a:pos x="572" y="546"/>
              </a:cxn>
              <a:cxn ang="0">
                <a:pos x="656" y="764"/>
              </a:cxn>
              <a:cxn ang="0">
                <a:pos x="748" y="798"/>
              </a:cxn>
              <a:cxn ang="0">
                <a:pos x="898" y="830"/>
              </a:cxn>
              <a:cxn ang="0">
                <a:pos x="988" y="634"/>
              </a:cxn>
              <a:cxn ang="0">
                <a:pos x="1066" y="798"/>
              </a:cxn>
              <a:cxn ang="0">
                <a:pos x="1156" y="822"/>
              </a:cxn>
              <a:cxn ang="0">
                <a:pos x="1202" y="28"/>
              </a:cxn>
              <a:cxn ang="0">
                <a:pos x="1276" y="1124"/>
              </a:cxn>
              <a:cxn ang="0">
                <a:pos x="1330" y="818"/>
              </a:cxn>
              <a:cxn ang="0">
                <a:pos x="1422" y="532"/>
              </a:cxn>
              <a:cxn ang="0">
                <a:pos x="1516" y="750"/>
              </a:cxn>
              <a:cxn ang="0">
                <a:pos x="1600" y="836"/>
              </a:cxn>
              <a:cxn ang="0">
                <a:pos x="1780" y="828"/>
              </a:cxn>
              <a:cxn ang="0">
                <a:pos x="1860" y="662"/>
              </a:cxn>
              <a:cxn ang="0">
                <a:pos x="1936" y="822"/>
              </a:cxn>
              <a:cxn ang="0">
                <a:pos x="2054" y="30"/>
              </a:cxn>
              <a:cxn ang="0">
                <a:pos x="2118" y="918"/>
              </a:cxn>
              <a:cxn ang="0">
                <a:pos x="2166" y="916"/>
              </a:cxn>
              <a:cxn ang="0">
                <a:pos x="2222" y="754"/>
              </a:cxn>
              <a:cxn ang="0">
                <a:pos x="2300" y="538"/>
              </a:cxn>
              <a:cxn ang="0">
                <a:pos x="2402" y="812"/>
              </a:cxn>
              <a:cxn ang="0">
                <a:pos x="2584" y="798"/>
              </a:cxn>
              <a:cxn ang="0">
                <a:pos x="2764" y="708"/>
              </a:cxn>
              <a:cxn ang="0">
                <a:pos x="2818" y="690"/>
              </a:cxn>
              <a:cxn ang="0">
                <a:pos x="2910" y="826"/>
              </a:cxn>
              <a:cxn ang="0">
                <a:pos x="3004" y="108"/>
              </a:cxn>
              <a:cxn ang="0">
                <a:pos x="3058" y="640"/>
              </a:cxn>
              <a:cxn ang="0">
                <a:pos x="3078" y="1004"/>
              </a:cxn>
              <a:cxn ang="0">
                <a:pos x="3150" y="754"/>
              </a:cxn>
              <a:cxn ang="0">
                <a:pos x="3222" y="524"/>
              </a:cxn>
              <a:cxn ang="0">
                <a:pos x="3306" y="742"/>
              </a:cxn>
              <a:cxn ang="0">
                <a:pos x="3398" y="776"/>
              </a:cxn>
              <a:cxn ang="0">
                <a:pos x="3550" y="808"/>
              </a:cxn>
              <a:cxn ang="0">
                <a:pos x="3638" y="612"/>
              </a:cxn>
              <a:cxn ang="0">
                <a:pos x="3716" y="776"/>
              </a:cxn>
              <a:cxn ang="0">
                <a:pos x="3806" y="800"/>
              </a:cxn>
              <a:cxn ang="0">
                <a:pos x="3852" y="6"/>
              </a:cxn>
              <a:cxn ang="0">
                <a:pos x="3928" y="1102"/>
              </a:cxn>
              <a:cxn ang="0">
                <a:pos x="3982" y="796"/>
              </a:cxn>
              <a:cxn ang="0">
                <a:pos x="4074" y="510"/>
              </a:cxn>
              <a:cxn ang="0">
                <a:pos x="4166" y="728"/>
              </a:cxn>
              <a:cxn ang="0">
                <a:pos x="4252" y="814"/>
              </a:cxn>
              <a:cxn ang="0">
                <a:pos x="4432" y="808"/>
              </a:cxn>
              <a:cxn ang="0">
                <a:pos x="4510" y="640"/>
              </a:cxn>
              <a:cxn ang="0">
                <a:pos x="4588" y="800"/>
              </a:cxn>
              <a:cxn ang="0">
                <a:pos x="4706" y="10"/>
              </a:cxn>
              <a:cxn ang="0">
                <a:pos x="4768" y="896"/>
              </a:cxn>
              <a:cxn ang="0">
                <a:pos x="4816" y="894"/>
              </a:cxn>
              <a:cxn ang="0">
                <a:pos x="4872" y="732"/>
              </a:cxn>
              <a:cxn ang="0">
                <a:pos x="4950" y="516"/>
              </a:cxn>
              <a:cxn ang="0">
                <a:pos x="5054" y="790"/>
              </a:cxn>
              <a:cxn ang="0">
                <a:pos x="5236" y="776"/>
              </a:cxn>
            </a:cxnLst>
            <a:rect l="0" t="0" r="r" b="b"/>
            <a:pathLst>
              <a:path w="5236" h="1166">
                <a:moveTo>
                  <a:pt x="0" y="822"/>
                </a:moveTo>
                <a:lnTo>
                  <a:pt x="0" y="822"/>
                </a:lnTo>
                <a:lnTo>
                  <a:pt x="18" y="818"/>
                </a:lnTo>
                <a:lnTo>
                  <a:pt x="36" y="814"/>
                </a:lnTo>
                <a:lnTo>
                  <a:pt x="52" y="808"/>
                </a:lnTo>
                <a:lnTo>
                  <a:pt x="68" y="798"/>
                </a:lnTo>
                <a:lnTo>
                  <a:pt x="68" y="798"/>
                </a:lnTo>
                <a:lnTo>
                  <a:pt x="82" y="786"/>
                </a:lnTo>
                <a:lnTo>
                  <a:pt x="94" y="768"/>
                </a:lnTo>
                <a:lnTo>
                  <a:pt x="104" y="750"/>
                </a:lnTo>
                <a:lnTo>
                  <a:pt x="112" y="730"/>
                </a:lnTo>
                <a:lnTo>
                  <a:pt x="112" y="730"/>
                </a:lnTo>
                <a:lnTo>
                  <a:pt x="116" y="718"/>
                </a:lnTo>
                <a:lnTo>
                  <a:pt x="120" y="704"/>
                </a:lnTo>
                <a:lnTo>
                  <a:pt x="122" y="670"/>
                </a:lnTo>
                <a:lnTo>
                  <a:pt x="126" y="656"/>
                </a:lnTo>
                <a:lnTo>
                  <a:pt x="128" y="646"/>
                </a:lnTo>
                <a:lnTo>
                  <a:pt x="132" y="640"/>
                </a:lnTo>
                <a:lnTo>
                  <a:pt x="134" y="638"/>
                </a:lnTo>
                <a:lnTo>
                  <a:pt x="136" y="640"/>
                </a:lnTo>
                <a:lnTo>
                  <a:pt x="136" y="640"/>
                </a:lnTo>
                <a:lnTo>
                  <a:pt x="142" y="648"/>
                </a:lnTo>
                <a:lnTo>
                  <a:pt x="150" y="664"/>
                </a:lnTo>
                <a:lnTo>
                  <a:pt x="166" y="712"/>
                </a:lnTo>
                <a:lnTo>
                  <a:pt x="186" y="762"/>
                </a:lnTo>
                <a:lnTo>
                  <a:pt x="196" y="784"/>
                </a:lnTo>
                <a:lnTo>
                  <a:pt x="204" y="798"/>
                </a:lnTo>
                <a:lnTo>
                  <a:pt x="204" y="798"/>
                </a:lnTo>
                <a:lnTo>
                  <a:pt x="222" y="824"/>
                </a:lnTo>
                <a:lnTo>
                  <a:pt x="230" y="838"/>
                </a:lnTo>
                <a:lnTo>
                  <a:pt x="238" y="848"/>
                </a:lnTo>
                <a:lnTo>
                  <a:pt x="242" y="852"/>
                </a:lnTo>
                <a:lnTo>
                  <a:pt x="246" y="854"/>
                </a:lnTo>
                <a:lnTo>
                  <a:pt x="250" y="854"/>
                </a:lnTo>
                <a:lnTo>
                  <a:pt x="254" y="852"/>
                </a:lnTo>
                <a:lnTo>
                  <a:pt x="260" y="848"/>
                </a:lnTo>
                <a:lnTo>
                  <a:pt x="264" y="842"/>
                </a:lnTo>
                <a:lnTo>
                  <a:pt x="272" y="822"/>
                </a:lnTo>
                <a:lnTo>
                  <a:pt x="272" y="822"/>
                </a:lnTo>
                <a:lnTo>
                  <a:pt x="280" y="786"/>
                </a:lnTo>
                <a:lnTo>
                  <a:pt x="290" y="738"/>
                </a:lnTo>
                <a:lnTo>
                  <a:pt x="308" y="616"/>
                </a:lnTo>
                <a:lnTo>
                  <a:pt x="326" y="484"/>
                </a:lnTo>
                <a:lnTo>
                  <a:pt x="340" y="368"/>
                </a:lnTo>
                <a:lnTo>
                  <a:pt x="340" y="368"/>
                </a:lnTo>
                <a:lnTo>
                  <a:pt x="344" y="312"/>
                </a:lnTo>
                <a:lnTo>
                  <a:pt x="348" y="252"/>
                </a:lnTo>
                <a:lnTo>
                  <a:pt x="352" y="130"/>
                </a:lnTo>
                <a:lnTo>
                  <a:pt x="356" y="42"/>
                </a:lnTo>
                <a:lnTo>
                  <a:pt x="360" y="22"/>
                </a:lnTo>
                <a:lnTo>
                  <a:pt x="360" y="22"/>
                </a:lnTo>
                <a:lnTo>
                  <a:pt x="362" y="22"/>
                </a:lnTo>
                <a:lnTo>
                  <a:pt x="362" y="28"/>
                </a:lnTo>
                <a:lnTo>
                  <a:pt x="362" y="28"/>
                </a:lnTo>
                <a:lnTo>
                  <a:pt x="368" y="62"/>
                </a:lnTo>
                <a:lnTo>
                  <a:pt x="374" y="120"/>
                </a:lnTo>
                <a:lnTo>
                  <a:pt x="386" y="292"/>
                </a:lnTo>
                <a:lnTo>
                  <a:pt x="400" y="490"/>
                </a:lnTo>
                <a:lnTo>
                  <a:pt x="408" y="662"/>
                </a:lnTo>
                <a:lnTo>
                  <a:pt x="408" y="662"/>
                </a:lnTo>
                <a:lnTo>
                  <a:pt x="410" y="738"/>
                </a:lnTo>
                <a:lnTo>
                  <a:pt x="410" y="816"/>
                </a:lnTo>
                <a:lnTo>
                  <a:pt x="408" y="974"/>
                </a:lnTo>
                <a:lnTo>
                  <a:pt x="406" y="1100"/>
                </a:lnTo>
                <a:lnTo>
                  <a:pt x="406" y="1140"/>
                </a:lnTo>
                <a:lnTo>
                  <a:pt x="408" y="1162"/>
                </a:lnTo>
                <a:lnTo>
                  <a:pt x="408" y="1162"/>
                </a:lnTo>
                <a:lnTo>
                  <a:pt x="408" y="1162"/>
                </a:lnTo>
                <a:lnTo>
                  <a:pt x="410" y="1162"/>
                </a:lnTo>
                <a:lnTo>
                  <a:pt x="412" y="1156"/>
                </a:lnTo>
                <a:lnTo>
                  <a:pt x="416" y="1128"/>
                </a:lnTo>
                <a:lnTo>
                  <a:pt x="428" y="1026"/>
                </a:lnTo>
                <a:lnTo>
                  <a:pt x="440" y="906"/>
                </a:lnTo>
                <a:lnTo>
                  <a:pt x="446" y="856"/>
                </a:lnTo>
                <a:lnTo>
                  <a:pt x="452" y="822"/>
                </a:lnTo>
                <a:lnTo>
                  <a:pt x="452" y="822"/>
                </a:lnTo>
                <a:lnTo>
                  <a:pt x="458" y="802"/>
                </a:lnTo>
                <a:lnTo>
                  <a:pt x="464" y="792"/>
                </a:lnTo>
                <a:lnTo>
                  <a:pt x="470" y="788"/>
                </a:lnTo>
                <a:lnTo>
                  <a:pt x="476" y="788"/>
                </a:lnTo>
                <a:lnTo>
                  <a:pt x="482" y="790"/>
                </a:lnTo>
                <a:lnTo>
                  <a:pt x="488" y="790"/>
                </a:lnTo>
                <a:lnTo>
                  <a:pt x="494" y="786"/>
                </a:lnTo>
                <a:lnTo>
                  <a:pt x="498" y="776"/>
                </a:lnTo>
                <a:lnTo>
                  <a:pt x="498" y="776"/>
                </a:lnTo>
                <a:lnTo>
                  <a:pt x="504" y="758"/>
                </a:lnTo>
                <a:lnTo>
                  <a:pt x="510" y="736"/>
                </a:lnTo>
                <a:lnTo>
                  <a:pt x="522" y="684"/>
                </a:lnTo>
                <a:lnTo>
                  <a:pt x="532" y="634"/>
                </a:lnTo>
                <a:lnTo>
                  <a:pt x="538" y="612"/>
                </a:lnTo>
                <a:lnTo>
                  <a:pt x="544" y="594"/>
                </a:lnTo>
                <a:lnTo>
                  <a:pt x="544" y="594"/>
                </a:lnTo>
                <a:lnTo>
                  <a:pt x="556" y="570"/>
                </a:lnTo>
                <a:lnTo>
                  <a:pt x="560" y="560"/>
                </a:lnTo>
                <a:lnTo>
                  <a:pt x="566" y="552"/>
                </a:lnTo>
                <a:lnTo>
                  <a:pt x="572" y="546"/>
                </a:lnTo>
                <a:lnTo>
                  <a:pt x="578" y="544"/>
                </a:lnTo>
                <a:lnTo>
                  <a:pt x="584" y="544"/>
                </a:lnTo>
                <a:lnTo>
                  <a:pt x="588" y="548"/>
                </a:lnTo>
                <a:lnTo>
                  <a:pt x="588" y="548"/>
                </a:lnTo>
                <a:lnTo>
                  <a:pt x="594" y="556"/>
                </a:lnTo>
                <a:lnTo>
                  <a:pt x="600" y="570"/>
                </a:lnTo>
                <a:lnTo>
                  <a:pt x="612" y="606"/>
                </a:lnTo>
                <a:lnTo>
                  <a:pt x="624" y="648"/>
                </a:lnTo>
                <a:lnTo>
                  <a:pt x="634" y="686"/>
                </a:lnTo>
                <a:lnTo>
                  <a:pt x="634" y="686"/>
                </a:lnTo>
                <a:lnTo>
                  <a:pt x="646" y="722"/>
                </a:lnTo>
                <a:lnTo>
                  <a:pt x="656" y="764"/>
                </a:lnTo>
                <a:lnTo>
                  <a:pt x="666" y="798"/>
                </a:lnTo>
                <a:lnTo>
                  <a:pt x="674" y="812"/>
                </a:lnTo>
                <a:lnTo>
                  <a:pt x="680" y="822"/>
                </a:lnTo>
                <a:lnTo>
                  <a:pt x="680" y="822"/>
                </a:lnTo>
                <a:lnTo>
                  <a:pt x="688" y="826"/>
                </a:lnTo>
                <a:lnTo>
                  <a:pt x="694" y="826"/>
                </a:lnTo>
                <a:lnTo>
                  <a:pt x="702" y="822"/>
                </a:lnTo>
                <a:lnTo>
                  <a:pt x="712" y="818"/>
                </a:lnTo>
                <a:lnTo>
                  <a:pt x="728" y="804"/>
                </a:lnTo>
                <a:lnTo>
                  <a:pt x="738" y="800"/>
                </a:lnTo>
                <a:lnTo>
                  <a:pt x="748" y="798"/>
                </a:lnTo>
                <a:lnTo>
                  <a:pt x="748" y="798"/>
                </a:lnTo>
                <a:lnTo>
                  <a:pt x="758" y="800"/>
                </a:lnTo>
                <a:lnTo>
                  <a:pt x="770" y="802"/>
                </a:lnTo>
                <a:lnTo>
                  <a:pt x="794" y="808"/>
                </a:lnTo>
                <a:lnTo>
                  <a:pt x="818" y="816"/>
                </a:lnTo>
                <a:lnTo>
                  <a:pt x="838" y="822"/>
                </a:lnTo>
                <a:lnTo>
                  <a:pt x="838" y="822"/>
                </a:lnTo>
                <a:lnTo>
                  <a:pt x="848" y="824"/>
                </a:lnTo>
                <a:lnTo>
                  <a:pt x="858" y="828"/>
                </a:lnTo>
                <a:lnTo>
                  <a:pt x="874" y="834"/>
                </a:lnTo>
                <a:lnTo>
                  <a:pt x="882" y="836"/>
                </a:lnTo>
                <a:lnTo>
                  <a:pt x="890" y="834"/>
                </a:lnTo>
                <a:lnTo>
                  <a:pt x="898" y="830"/>
                </a:lnTo>
                <a:lnTo>
                  <a:pt x="906" y="822"/>
                </a:lnTo>
                <a:lnTo>
                  <a:pt x="906" y="822"/>
                </a:lnTo>
                <a:lnTo>
                  <a:pt x="916" y="806"/>
                </a:lnTo>
                <a:lnTo>
                  <a:pt x="924" y="784"/>
                </a:lnTo>
                <a:lnTo>
                  <a:pt x="942" y="728"/>
                </a:lnTo>
                <a:lnTo>
                  <a:pt x="960" y="674"/>
                </a:lnTo>
                <a:lnTo>
                  <a:pt x="968" y="652"/>
                </a:lnTo>
                <a:lnTo>
                  <a:pt x="974" y="640"/>
                </a:lnTo>
                <a:lnTo>
                  <a:pt x="974" y="640"/>
                </a:lnTo>
                <a:lnTo>
                  <a:pt x="982" y="634"/>
                </a:lnTo>
                <a:lnTo>
                  <a:pt x="984" y="632"/>
                </a:lnTo>
                <a:lnTo>
                  <a:pt x="988" y="634"/>
                </a:lnTo>
                <a:lnTo>
                  <a:pt x="994" y="638"/>
                </a:lnTo>
                <a:lnTo>
                  <a:pt x="998" y="644"/>
                </a:lnTo>
                <a:lnTo>
                  <a:pt x="1010" y="664"/>
                </a:lnTo>
                <a:lnTo>
                  <a:pt x="1020" y="686"/>
                </a:lnTo>
                <a:lnTo>
                  <a:pt x="1020" y="686"/>
                </a:lnTo>
                <a:lnTo>
                  <a:pt x="1026" y="696"/>
                </a:lnTo>
                <a:lnTo>
                  <a:pt x="1030" y="710"/>
                </a:lnTo>
                <a:lnTo>
                  <a:pt x="1040" y="744"/>
                </a:lnTo>
                <a:lnTo>
                  <a:pt x="1050" y="774"/>
                </a:lnTo>
                <a:lnTo>
                  <a:pt x="1058" y="788"/>
                </a:lnTo>
                <a:lnTo>
                  <a:pt x="1066" y="798"/>
                </a:lnTo>
                <a:lnTo>
                  <a:pt x="1066" y="798"/>
                </a:lnTo>
                <a:lnTo>
                  <a:pt x="1076" y="812"/>
                </a:lnTo>
                <a:lnTo>
                  <a:pt x="1086" y="830"/>
                </a:lnTo>
                <a:lnTo>
                  <a:pt x="1098" y="850"/>
                </a:lnTo>
                <a:lnTo>
                  <a:pt x="1110" y="866"/>
                </a:lnTo>
                <a:lnTo>
                  <a:pt x="1118" y="872"/>
                </a:lnTo>
                <a:lnTo>
                  <a:pt x="1124" y="876"/>
                </a:lnTo>
                <a:lnTo>
                  <a:pt x="1130" y="878"/>
                </a:lnTo>
                <a:lnTo>
                  <a:pt x="1136" y="876"/>
                </a:lnTo>
                <a:lnTo>
                  <a:pt x="1140" y="868"/>
                </a:lnTo>
                <a:lnTo>
                  <a:pt x="1146" y="858"/>
                </a:lnTo>
                <a:lnTo>
                  <a:pt x="1152" y="842"/>
                </a:lnTo>
                <a:lnTo>
                  <a:pt x="1156" y="822"/>
                </a:lnTo>
                <a:lnTo>
                  <a:pt x="1156" y="822"/>
                </a:lnTo>
                <a:lnTo>
                  <a:pt x="1160" y="790"/>
                </a:lnTo>
                <a:lnTo>
                  <a:pt x="1164" y="748"/>
                </a:lnTo>
                <a:lnTo>
                  <a:pt x="1170" y="638"/>
                </a:lnTo>
                <a:lnTo>
                  <a:pt x="1180" y="360"/>
                </a:lnTo>
                <a:lnTo>
                  <a:pt x="1184" y="226"/>
                </a:lnTo>
                <a:lnTo>
                  <a:pt x="1190" y="114"/>
                </a:lnTo>
                <a:lnTo>
                  <a:pt x="1196" y="44"/>
                </a:lnTo>
                <a:lnTo>
                  <a:pt x="1198" y="28"/>
                </a:lnTo>
                <a:lnTo>
                  <a:pt x="1200" y="26"/>
                </a:lnTo>
                <a:lnTo>
                  <a:pt x="1202" y="28"/>
                </a:lnTo>
                <a:lnTo>
                  <a:pt x="1202" y="28"/>
                </a:lnTo>
                <a:lnTo>
                  <a:pt x="1206" y="46"/>
                </a:lnTo>
                <a:lnTo>
                  <a:pt x="1210" y="80"/>
                </a:lnTo>
                <a:lnTo>
                  <a:pt x="1218" y="194"/>
                </a:lnTo>
                <a:lnTo>
                  <a:pt x="1226" y="348"/>
                </a:lnTo>
                <a:lnTo>
                  <a:pt x="1236" y="526"/>
                </a:lnTo>
                <a:lnTo>
                  <a:pt x="1254" y="876"/>
                </a:lnTo>
                <a:lnTo>
                  <a:pt x="1262" y="1010"/>
                </a:lnTo>
                <a:lnTo>
                  <a:pt x="1266" y="1060"/>
                </a:lnTo>
                <a:lnTo>
                  <a:pt x="1270" y="1094"/>
                </a:lnTo>
                <a:lnTo>
                  <a:pt x="1270" y="1094"/>
                </a:lnTo>
                <a:lnTo>
                  <a:pt x="1274" y="1114"/>
                </a:lnTo>
                <a:lnTo>
                  <a:pt x="1276" y="1124"/>
                </a:lnTo>
                <a:lnTo>
                  <a:pt x="1278" y="1126"/>
                </a:lnTo>
                <a:lnTo>
                  <a:pt x="1280" y="1126"/>
                </a:lnTo>
                <a:lnTo>
                  <a:pt x="1282" y="1120"/>
                </a:lnTo>
                <a:lnTo>
                  <a:pt x="1288" y="1088"/>
                </a:lnTo>
                <a:lnTo>
                  <a:pt x="1292" y="1040"/>
                </a:lnTo>
                <a:lnTo>
                  <a:pt x="1302" y="924"/>
                </a:lnTo>
                <a:lnTo>
                  <a:pt x="1308" y="874"/>
                </a:lnTo>
                <a:lnTo>
                  <a:pt x="1312" y="856"/>
                </a:lnTo>
                <a:lnTo>
                  <a:pt x="1314" y="844"/>
                </a:lnTo>
                <a:lnTo>
                  <a:pt x="1314" y="844"/>
                </a:lnTo>
                <a:lnTo>
                  <a:pt x="1322" y="828"/>
                </a:lnTo>
                <a:lnTo>
                  <a:pt x="1330" y="818"/>
                </a:lnTo>
                <a:lnTo>
                  <a:pt x="1340" y="814"/>
                </a:lnTo>
                <a:lnTo>
                  <a:pt x="1348" y="810"/>
                </a:lnTo>
                <a:lnTo>
                  <a:pt x="1356" y="808"/>
                </a:lnTo>
                <a:lnTo>
                  <a:pt x="1366" y="802"/>
                </a:lnTo>
                <a:lnTo>
                  <a:pt x="1374" y="792"/>
                </a:lnTo>
                <a:lnTo>
                  <a:pt x="1382" y="776"/>
                </a:lnTo>
                <a:lnTo>
                  <a:pt x="1382" y="776"/>
                </a:lnTo>
                <a:lnTo>
                  <a:pt x="1390" y="746"/>
                </a:lnTo>
                <a:lnTo>
                  <a:pt x="1396" y="708"/>
                </a:lnTo>
                <a:lnTo>
                  <a:pt x="1410" y="614"/>
                </a:lnTo>
                <a:lnTo>
                  <a:pt x="1416" y="568"/>
                </a:lnTo>
                <a:lnTo>
                  <a:pt x="1422" y="532"/>
                </a:lnTo>
                <a:lnTo>
                  <a:pt x="1426" y="518"/>
                </a:lnTo>
                <a:lnTo>
                  <a:pt x="1430" y="508"/>
                </a:lnTo>
                <a:lnTo>
                  <a:pt x="1434" y="502"/>
                </a:lnTo>
                <a:lnTo>
                  <a:pt x="1438" y="500"/>
                </a:lnTo>
                <a:lnTo>
                  <a:pt x="1440" y="500"/>
                </a:lnTo>
                <a:lnTo>
                  <a:pt x="1440" y="500"/>
                </a:lnTo>
                <a:lnTo>
                  <a:pt x="1444" y="504"/>
                </a:lnTo>
                <a:lnTo>
                  <a:pt x="1450" y="514"/>
                </a:lnTo>
                <a:lnTo>
                  <a:pt x="1462" y="546"/>
                </a:lnTo>
                <a:lnTo>
                  <a:pt x="1474" y="592"/>
                </a:lnTo>
                <a:lnTo>
                  <a:pt x="1488" y="644"/>
                </a:lnTo>
                <a:lnTo>
                  <a:pt x="1516" y="750"/>
                </a:lnTo>
                <a:lnTo>
                  <a:pt x="1530" y="792"/>
                </a:lnTo>
                <a:lnTo>
                  <a:pt x="1536" y="810"/>
                </a:lnTo>
                <a:lnTo>
                  <a:pt x="1542" y="822"/>
                </a:lnTo>
                <a:lnTo>
                  <a:pt x="1542" y="822"/>
                </a:lnTo>
                <a:lnTo>
                  <a:pt x="1548" y="830"/>
                </a:lnTo>
                <a:lnTo>
                  <a:pt x="1554" y="836"/>
                </a:lnTo>
                <a:lnTo>
                  <a:pt x="1560" y="842"/>
                </a:lnTo>
                <a:lnTo>
                  <a:pt x="1566" y="844"/>
                </a:lnTo>
                <a:lnTo>
                  <a:pt x="1572" y="844"/>
                </a:lnTo>
                <a:lnTo>
                  <a:pt x="1578" y="844"/>
                </a:lnTo>
                <a:lnTo>
                  <a:pt x="1590" y="842"/>
                </a:lnTo>
                <a:lnTo>
                  <a:pt x="1600" y="836"/>
                </a:lnTo>
                <a:lnTo>
                  <a:pt x="1612" y="828"/>
                </a:lnTo>
                <a:lnTo>
                  <a:pt x="1622" y="824"/>
                </a:lnTo>
                <a:lnTo>
                  <a:pt x="1632" y="822"/>
                </a:lnTo>
                <a:lnTo>
                  <a:pt x="1632" y="822"/>
                </a:lnTo>
                <a:lnTo>
                  <a:pt x="1700" y="822"/>
                </a:lnTo>
                <a:lnTo>
                  <a:pt x="1700" y="822"/>
                </a:lnTo>
                <a:lnTo>
                  <a:pt x="1710" y="822"/>
                </a:lnTo>
                <a:lnTo>
                  <a:pt x="1722" y="826"/>
                </a:lnTo>
                <a:lnTo>
                  <a:pt x="1746" y="832"/>
                </a:lnTo>
                <a:lnTo>
                  <a:pt x="1758" y="832"/>
                </a:lnTo>
                <a:lnTo>
                  <a:pt x="1770" y="832"/>
                </a:lnTo>
                <a:lnTo>
                  <a:pt x="1780" y="828"/>
                </a:lnTo>
                <a:lnTo>
                  <a:pt x="1790" y="822"/>
                </a:lnTo>
                <a:lnTo>
                  <a:pt x="1790" y="822"/>
                </a:lnTo>
                <a:lnTo>
                  <a:pt x="1796" y="816"/>
                </a:lnTo>
                <a:lnTo>
                  <a:pt x="1800" y="808"/>
                </a:lnTo>
                <a:lnTo>
                  <a:pt x="1808" y="786"/>
                </a:lnTo>
                <a:lnTo>
                  <a:pt x="1826" y="734"/>
                </a:lnTo>
                <a:lnTo>
                  <a:pt x="1834" y="708"/>
                </a:lnTo>
                <a:lnTo>
                  <a:pt x="1842" y="686"/>
                </a:lnTo>
                <a:lnTo>
                  <a:pt x="1850" y="670"/>
                </a:lnTo>
                <a:lnTo>
                  <a:pt x="1854" y="664"/>
                </a:lnTo>
                <a:lnTo>
                  <a:pt x="1860" y="662"/>
                </a:lnTo>
                <a:lnTo>
                  <a:pt x="1860" y="662"/>
                </a:lnTo>
                <a:lnTo>
                  <a:pt x="1862" y="662"/>
                </a:lnTo>
                <a:lnTo>
                  <a:pt x="1864" y="664"/>
                </a:lnTo>
                <a:lnTo>
                  <a:pt x="1870" y="672"/>
                </a:lnTo>
                <a:lnTo>
                  <a:pt x="1874" y="682"/>
                </a:lnTo>
                <a:lnTo>
                  <a:pt x="1880" y="696"/>
                </a:lnTo>
                <a:lnTo>
                  <a:pt x="1902" y="768"/>
                </a:lnTo>
                <a:lnTo>
                  <a:pt x="1914" y="800"/>
                </a:lnTo>
                <a:lnTo>
                  <a:pt x="1918" y="814"/>
                </a:lnTo>
                <a:lnTo>
                  <a:pt x="1924" y="822"/>
                </a:lnTo>
                <a:lnTo>
                  <a:pt x="1930" y="824"/>
                </a:lnTo>
                <a:lnTo>
                  <a:pt x="1934" y="824"/>
                </a:lnTo>
                <a:lnTo>
                  <a:pt x="1936" y="822"/>
                </a:lnTo>
                <a:lnTo>
                  <a:pt x="1944" y="814"/>
                </a:lnTo>
                <a:lnTo>
                  <a:pt x="1950" y="798"/>
                </a:lnTo>
                <a:lnTo>
                  <a:pt x="1950" y="798"/>
                </a:lnTo>
                <a:lnTo>
                  <a:pt x="1956" y="772"/>
                </a:lnTo>
                <a:lnTo>
                  <a:pt x="1962" y="732"/>
                </a:lnTo>
                <a:lnTo>
                  <a:pt x="1978" y="626"/>
                </a:lnTo>
                <a:lnTo>
                  <a:pt x="2008" y="352"/>
                </a:lnTo>
                <a:lnTo>
                  <a:pt x="2024" y="218"/>
                </a:lnTo>
                <a:lnTo>
                  <a:pt x="2038" y="110"/>
                </a:lnTo>
                <a:lnTo>
                  <a:pt x="2044" y="68"/>
                </a:lnTo>
                <a:lnTo>
                  <a:pt x="2052" y="40"/>
                </a:lnTo>
                <a:lnTo>
                  <a:pt x="2054" y="30"/>
                </a:lnTo>
                <a:lnTo>
                  <a:pt x="2058" y="26"/>
                </a:lnTo>
                <a:lnTo>
                  <a:pt x="2060" y="24"/>
                </a:lnTo>
                <a:lnTo>
                  <a:pt x="2064" y="28"/>
                </a:lnTo>
                <a:lnTo>
                  <a:pt x="2064" y="28"/>
                </a:lnTo>
                <a:lnTo>
                  <a:pt x="2066" y="36"/>
                </a:lnTo>
                <a:lnTo>
                  <a:pt x="2070" y="48"/>
                </a:lnTo>
                <a:lnTo>
                  <a:pt x="2074" y="86"/>
                </a:lnTo>
                <a:lnTo>
                  <a:pt x="2080" y="140"/>
                </a:lnTo>
                <a:lnTo>
                  <a:pt x="2084" y="206"/>
                </a:lnTo>
                <a:lnTo>
                  <a:pt x="2094" y="370"/>
                </a:lnTo>
                <a:lnTo>
                  <a:pt x="2102" y="554"/>
                </a:lnTo>
                <a:lnTo>
                  <a:pt x="2118" y="918"/>
                </a:lnTo>
                <a:lnTo>
                  <a:pt x="2124" y="1056"/>
                </a:lnTo>
                <a:lnTo>
                  <a:pt x="2128" y="1104"/>
                </a:lnTo>
                <a:lnTo>
                  <a:pt x="2132" y="1138"/>
                </a:lnTo>
                <a:lnTo>
                  <a:pt x="2132" y="1138"/>
                </a:lnTo>
                <a:lnTo>
                  <a:pt x="2134" y="1158"/>
                </a:lnTo>
                <a:lnTo>
                  <a:pt x="2138" y="1166"/>
                </a:lnTo>
                <a:lnTo>
                  <a:pt x="2140" y="1166"/>
                </a:lnTo>
                <a:lnTo>
                  <a:pt x="2142" y="1164"/>
                </a:lnTo>
                <a:lnTo>
                  <a:pt x="2144" y="1154"/>
                </a:lnTo>
                <a:lnTo>
                  <a:pt x="2150" y="1112"/>
                </a:lnTo>
                <a:lnTo>
                  <a:pt x="2156" y="1054"/>
                </a:lnTo>
                <a:lnTo>
                  <a:pt x="2166" y="916"/>
                </a:lnTo>
                <a:lnTo>
                  <a:pt x="2172" y="858"/>
                </a:lnTo>
                <a:lnTo>
                  <a:pt x="2176" y="822"/>
                </a:lnTo>
                <a:lnTo>
                  <a:pt x="2176" y="822"/>
                </a:lnTo>
                <a:lnTo>
                  <a:pt x="2182" y="802"/>
                </a:lnTo>
                <a:lnTo>
                  <a:pt x="2188" y="790"/>
                </a:lnTo>
                <a:lnTo>
                  <a:pt x="2192" y="784"/>
                </a:lnTo>
                <a:lnTo>
                  <a:pt x="2198" y="782"/>
                </a:lnTo>
                <a:lnTo>
                  <a:pt x="2202" y="780"/>
                </a:lnTo>
                <a:lnTo>
                  <a:pt x="2208" y="776"/>
                </a:lnTo>
                <a:lnTo>
                  <a:pt x="2214" y="768"/>
                </a:lnTo>
                <a:lnTo>
                  <a:pt x="2222" y="754"/>
                </a:lnTo>
                <a:lnTo>
                  <a:pt x="2222" y="754"/>
                </a:lnTo>
                <a:lnTo>
                  <a:pt x="2228" y="730"/>
                </a:lnTo>
                <a:lnTo>
                  <a:pt x="2236" y="696"/>
                </a:lnTo>
                <a:lnTo>
                  <a:pt x="2252" y="618"/>
                </a:lnTo>
                <a:lnTo>
                  <a:pt x="2262" y="582"/>
                </a:lnTo>
                <a:lnTo>
                  <a:pt x="2270" y="552"/>
                </a:lnTo>
                <a:lnTo>
                  <a:pt x="2276" y="540"/>
                </a:lnTo>
                <a:lnTo>
                  <a:pt x="2280" y="532"/>
                </a:lnTo>
                <a:lnTo>
                  <a:pt x="2284" y="528"/>
                </a:lnTo>
                <a:lnTo>
                  <a:pt x="2290" y="526"/>
                </a:lnTo>
                <a:lnTo>
                  <a:pt x="2290" y="526"/>
                </a:lnTo>
                <a:lnTo>
                  <a:pt x="2294" y="530"/>
                </a:lnTo>
                <a:lnTo>
                  <a:pt x="2300" y="538"/>
                </a:lnTo>
                <a:lnTo>
                  <a:pt x="2310" y="566"/>
                </a:lnTo>
                <a:lnTo>
                  <a:pt x="2322" y="604"/>
                </a:lnTo>
                <a:lnTo>
                  <a:pt x="2334" y="650"/>
                </a:lnTo>
                <a:lnTo>
                  <a:pt x="2358" y="740"/>
                </a:lnTo>
                <a:lnTo>
                  <a:pt x="2368" y="776"/>
                </a:lnTo>
                <a:lnTo>
                  <a:pt x="2374" y="788"/>
                </a:lnTo>
                <a:lnTo>
                  <a:pt x="2380" y="798"/>
                </a:lnTo>
                <a:lnTo>
                  <a:pt x="2380" y="798"/>
                </a:lnTo>
                <a:lnTo>
                  <a:pt x="2386" y="804"/>
                </a:lnTo>
                <a:lnTo>
                  <a:pt x="2392" y="810"/>
                </a:lnTo>
                <a:lnTo>
                  <a:pt x="2398" y="812"/>
                </a:lnTo>
                <a:lnTo>
                  <a:pt x="2402" y="812"/>
                </a:lnTo>
                <a:lnTo>
                  <a:pt x="2408" y="812"/>
                </a:lnTo>
                <a:lnTo>
                  <a:pt x="2414" y="810"/>
                </a:lnTo>
                <a:lnTo>
                  <a:pt x="2424" y="802"/>
                </a:lnTo>
                <a:lnTo>
                  <a:pt x="2448" y="784"/>
                </a:lnTo>
                <a:lnTo>
                  <a:pt x="2458" y="778"/>
                </a:lnTo>
                <a:lnTo>
                  <a:pt x="2466" y="776"/>
                </a:lnTo>
                <a:lnTo>
                  <a:pt x="2472" y="776"/>
                </a:lnTo>
                <a:lnTo>
                  <a:pt x="2472" y="776"/>
                </a:lnTo>
                <a:lnTo>
                  <a:pt x="2486" y="776"/>
                </a:lnTo>
                <a:lnTo>
                  <a:pt x="2504" y="780"/>
                </a:lnTo>
                <a:lnTo>
                  <a:pt x="2540" y="786"/>
                </a:lnTo>
                <a:lnTo>
                  <a:pt x="2584" y="798"/>
                </a:lnTo>
                <a:lnTo>
                  <a:pt x="2648" y="798"/>
                </a:lnTo>
                <a:lnTo>
                  <a:pt x="2674" y="800"/>
                </a:lnTo>
                <a:lnTo>
                  <a:pt x="2674" y="800"/>
                </a:lnTo>
                <a:lnTo>
                  <a:pt x="2688" y="794"/>
                </a:lnTo>
                <a:lnTo>
                  <a:pt x="2704" y="786"/>
                </a:lnTo>
                <a:lnTo>
                  <a:pt x="2718" y="776"/>
                </a:lnTo>
                <a:lnTo>
                  <a:pt x="2718" y="776"/>
                </a:lnTo>
                <a:lnTo>
                  <a:pt x="2732" y="764"/>
                </a:lnTo>
                <a:lnTo>
                  <a:pt x="2744" y="748"/>
                </a:lnTo>
                <a:lnTo>
                  <a:pt x="2754" y="728"/>
                </a:lnTo>
                <a:lnTo>
                  <a:pt x="2764" y="708"/>
                </a:lnTo>
                <a:lnTo>
                  <a:pt x="2764" y="708"/>
                </a:lnTo>
                <a:lnTo>
                  <a:pt x="2768" y="696"/>
                </a:lnTo>
                <a:lnTo>
                  <a:pt x="2770" y="682"/>
                </a:lnTo>
                <a:lnTo>
                  <a:pt x="2774" y="648"/>
                </a:lnTo>
                <a:lnTo>
                  <a:pt x="2776" y="634"/>
                </a:lnTo>
                <a:lnTo>
                  <a:pt x="2778" y="624"/>
                </a:lnTo>
                <a:lnTo>
                  <a:pt x="2782" y="618"/>
                </a:lnTo>
                <a:lnTo>
                  <a:pt x="2784" y="616"/>
                </a:lnTo>
                <a:lnTo>
                  <a:pt x="2786" y="618"/>
                </a:lnTo>
                <a:lnTo>
                  <a:pt x="2786" y="618"/>
                </a:lnTo>
                <a:lnTo>
                  <a:pt x="2792" y="626"/>
                </a:lnTo>
                <a:lnTo>
                  <a:pt x="2800" y="642"/>
                </a:lnTo>
                <a:lnTo>
                  <a:pt x="2818" y="690"/>
                </a:lnTo>
                <a:lnTo>
                  <a:pt x="2836" y="740"/>
                </a:lnTo>
                <a:lnTo>
                  <a:pt x="2846" y="762"/>
                </a:lnTo>
                <a:lnTo>
                  <a:pt x="2854" y="776"/>
                </a:lnTo>
                <a:lnTo>
                  <a:pt x="2854" y="776"/>
                </a:lnTo>
                <a:lnTo>
                  <a:pt x="2872" y="802"/>
                </a:lnTo>
                <a:lnTo>
                  <a:pt x="2880" y="816"/>
                </a:lnTo>
                <a:lnTo>
                  <a:pt x="2888" y="826"/>
                </a:lnTo>
                <a:lnTo>
                  <a:pt x="2892" y="830"/>
                </a:lnTo>
                <a:lnTo>
                  <a:pt x="2898" y="832"/>
                </a:lnTo>
                <a:lnTo>
                  <a:pt x="2902" y="832"/>
                </a:lnTo>
                <a:lnTo>
                  <a:pt x="2906" y="830"/>
                </a:lnTo>
                <a:lnTo>
                  <a:pt x="2910" y="826"/>
                </a:lnTo>
                <a:lnTo>
                  <a:pt x="2914" y="820"/>
                </a:lnTo>
                <a:lnTo>
                  <a:pt x="2922" y="800"/>
                </a:lnTo>
                <a:lnTo>
                  <a:pt x="2922" y="800"/>
                </a:lnTo>
                <a:lnTo>
                  <a:pt x="2932" y="764"/>
                </a:lnTo>
                <a:lnTo>
                  <a:pt x="2940" y="716"/>
                </a:lnTo>
                <a:lnTo>
                  <a:pt x="2960" y="596"/>
                </a:lnTo>
                <a:lnTo>
                  <a:pt x="2976" y="462"/>
                </a:lnTo>
                <a:lnTo>
                  <a:pt x="2990" y="346"/>
                </a:lnTo>
                <a:lnTo>
                  <a:pt x="2990" y="346"/>
                </a:lnTo>
                <a:lnTo>
                  <a:pt x="2996" y="292"/>
                </a:lnTo>
                <a:lnTo>
                  <a:pt x="3000" y="230"/>
                </a:lnTo>
                <a:lnTo>
                  <a:pt x="3004" y="108"/>
                </a:lnTo>
                <a:lnTo>
                  <a:pt x="3008" y="20"/>
                </a:lnTo>
                <a:lnTo>
                  <a:pt x="3010" y="0"/>
                </a:lnTo>
                <a:lnTo>
                  <a:pt x="3010" y="0"/>
                </a:lnTo>
                <a:lnTo>
                  <a:pt x="3012" y="0"/>
                </a:lnTo>
                <a:lnTo>
                  <a:pt x="3014" y="6"/>
                </a:lnTo>
                <a:lnTo>
                  <a:pt x="3014" y="6"/>
                </a:lnTo>
                <a:lnTo>
                  <a:pt x="3018" y="40"/>
                </a:lnTo>
                <a:lnTo>
                  <a:pt x="3024" y="98"/>
                </a:lnTo>
                <a:lnTo>
                  <a:pt x="3038" y="270"/>
                </a:lnTo>
                <a:lnTo>
                  <a:pt x="3050" y="468"/>
                </a:lnTo>
                <a:lnTo>
                  <a:pt x="3058" y="640"/>
                </a:lnTo>
                <a:lnTo>
                  <a:pt x="3058" y="640"/>
                </a:lnTo>
                <a:lnTo>
                  <a:pt x="3060" y="716"/>
                </a:lnTo>
                <a:lnTo>
                  <a:pt x="3060" y="794"/>
                </a:lnTo>
                <a:lnTo>
                  <a:pt x="3058" y="952"/>
                </a:lnTo>
                <a:lnTo>
                  <a:pt x="3056" y="1078"/>
                </a:lnTo>
                <a:lnTo>
                  <a:pt x="3056" y="1118"/>
                </a:lnTo>
                <a:lnTo>
                  <a:pt x="3058" y="1140"/>
                </a:lnTo>
                <a:lnTo>
                  <a:pt x="3058" y="1140"/>
                </a:lnTo>
                <a:lnTo>
                  <a:pt x="3060" y="1140"/>
                </a:lnTo>
                <a:lnTo>
                  <a:pt x="3060" y="1140"/>
                </a:lnTo>
                <a:lnTo>
                  <a:pt x="3062" y="1134"/>
                </a:lnTo>
                <a:lnTo>
                  <a:pt x="3066" y="1106"/>
                </a:lnTo>
                <a:lnTo>
                  <a:pt x="3078" y="1004"/>
                </a:lnTo>
                <a:lnTo>
                  <a:pt x="3092" y="884"/>
                </a:lnTo>
                <a:lnTo>
                  <a:pt x="3098" y="834"/>
                </a:lnTo>
                <a:lnTo>
                  <a:pt x="3104" y="800"/>
                </a:lnTo>
                <a:lnTo>
                  <a:pt x="3104" y="800"/>
                </a:lnTo>
                <a:lnTo>
                  <a:pt x="3110" y="780"/>
                </a:lnTo>
                <a:lnTo>
                  <a:pt x="3116" y="770"/>
                </a:lnTo>
                <a:lnTo>
                  <a:pt x="3120" y="766"/>
                </a:lnTo>
                <a:lnTo>
                  <a:pt x="3126" y="766"/>
                </a:lnTo>
                <a:lnTo>
                  <a:pt x="3132" y="768"/>
                </a:lnTo>
                <a:lnTo>
                  <a:pt x="3138" y="768"/>
                </a:lnTo>
                <a:lnTo>
                  <a:pt x="3144" y="764"/>
                </a:lnTo>
                <a:lnTo>
                  <a:pt x="3150" y="754"/>
                </a:lnTo>
                <a:lnTo>
                  <a:pt x="3150" y="754"/>
                </a:lnTo>
                <a:lnTo>
                  <a:pt x="3156" y="736"/>
                </a:lnTo>
                <a:lnTo>
                  <a:pt x="3160" y="714"/>
                </a:lnTo>
                <a:lnTo>
                  <a:pt x="3172" y="664"/>
                </a:lnTo>
                <a:lnTo>
                  <a:pt x="3184" y="612"/>
                </a:lnTo>
                <a:lnTo>
                  <a:pt x="3188" y="590"/>
                </a:lnTo>
                <a:lnTo>
                  <a:pt x="3194" y="572"/>
                </a:lnTo>
                <a:lnTo>
                  <a:pt x="3194" y="572"/>
                </a:lnTo>
                <a:lnTo>
                  <a:pt x="3206" y="548"/>
                </a:lnTo>
                <a:lnTo>
                  <a:pt x="3212" y="538"/>
                </a:lnTo>
                <a:lnTo>
                  <a:pt x="3218" y="530"/>
                </a:lnTo>
                <a:lnTo>
                  <a:pt x="3222" y="524"/>
                </a:lnTo>
                <a:lnTo>
                  <a:pt x="3228" y="522"/>
                </a:lnTo>
                <a:lnTo>
                  <a:pt x="3234" y="522"/>
                </a:lnTo>
                <a:lnTo>
                  <a:pt x="3240" y="526"/>
                </a:lnTo>
                <a:lnTo>
                  <a:pt x="3240" y="526"/>
                </a:lnTo>
                <a:lnTo>
                  <a:pt x="3246" y="534"/>
                </a:lnTo>
                <a:lnTo>
                  <a:pt x="3250" y="548"/>
                </a:lnTo>
                <a:lnTo>
                  <a:pt x="3262" y="584"/>
                </a:lnTo>
                <a:lnTo>
                  <a:pt x="3274" y="626"/>
                </a:lnTo>
                <a:lnTo>
                  <a:pt x="3286" y="664"/>
                </a:lnTo>
                <a:lnTo>
                  <a:pt x="3286" y="664"/>
                </a:lnTo>
                <a:lnTo>
                  <a:pt x="3296" y="702"/>
                </a:lnTo>
                <a:lnTo>
                  <a:pt x="3306" y="742"/>
                </a:lnTo>
                <a:lnTo>
                  <a:pt x="3318" y="776"/>
                </a:lnTo>
                <a:lnTo>
                  <a:pt x="3324" y="790"/>
                </a:lnTo>
                <a:lnTo>
                  <a:pt x="3330" y="800"/>
                </a:lnTo>
                <a:lnTo>
                  <a:pt x="3330" y="800"/>
                </a:lnTo>
                <a:lnTo>
                  <a:pt x="3338" y="804"/>
                </a:lnTo>
                <a:lnTo>
                  <a:pt x="3346" y="804"/>
                </a:lnTo>
                <a:lnTo>
                  <a:pt x="3354" y="800"/>
                </a:lnTo>
                <a:lnTo>
                  <a:pt x="3362" y="796"/>
                </a:lnTo>
                <a:lnTo>
                  <a:pt x="3380" y="782"/>
                </a:lnTo>
                <a:lnTo>
                  <a:pt x="3388" y="778"/>
                </a:lnTo>
                <a:lnTo>
                  <a:pt x="3398" y="776"/>
                </a:lnTo>
                <a:lnTo>
                  <a:pt x="3398" y="776"/>
                </a:lnTo>
                <a:lnTo>
                  <a:pt x="3408" y="778"/>
                </a:lnTo>
                <a:lnTo>
                  <a:pt x="3420" y="780"/>
                </a:lnTo>
                <a:lnTo>
                  <a:pt x="3444" y="786"/>
                </a:lnTo>
                <a:lnTo>
                  <a:pt x="3468" y="794"/>
                </a:lnTo>
                <a:lnTo>
                  <a:pt x="3490" y="800"/>
                </a:lnTo>
                <a:lnTo>
                  <a:pt x="3490" y="800"/>
                </a:lnTo>
                <a:lnTo>
                  <a:pt x="3498" y="802"/>
                </a:lnTo>
                <a:lnTo>
                  <a:pt x="3508" y="806"/>
                </a:lnTo>
                <a:lnTo>
                  <a:pt x="3524" y="812"/>
                </a:lnTo>
                <a:lnTo>
                  <a:pt x="3532" y="814"/>
                </a:lnTo>
                <a:lnTo>
                  <a:pt x="3540" y="812"/>
                </a:lnTo>
                <a:lnTo>
                  <a:pt x="3550" y="808"/>
                </a:lnTo>
                <a:lnTo>
                  <a:pt x="3558" y="800"/>
                </a:lnTo>
                <a:lnTo>
                  <a:pt x="3558" y="800"/>
                </a:lnTo>
                <a:lnTo>
                  <a:pt x="3566" y="784"/>
                </a:lnTo>
                <a:lnTo>
                  <a:pt x="3576" y="762"/>
                </a:lnTo>
                <a:lnTo>
                  <a:pt x="3592" y="706"/>
                </a:lnTo>
                <a:lnTo>
                  <a:pt x="3610" y="652"/>
                </a:lnTo>
                <a:lnTo>
                  <a:pt x="3618" y="630"/>
                </a:lnTo>
                <a:lnTo>
                  <a:pt x="3626" y="618"/>
                </a:lnTo>
                <a:lnTo>
                  <a:pt x="3626" y="618"/>
                </a:lnTo>
                <a:lnTo>
                  <a:pt x="3632" y="612"/>
                </a:lnTo>
                <a:lnTo>
                  <a:pt x="3636" y="612"/>
                </a:lnTo>
                <a:lnTo>
                  <a:pt x="3638" y="612"/>
                </a:lnTo>
                <a:lnTo>
                  <a:pt x="3644" y="616"/>
                </a:lnTo>
                <a:lnTo>
                  <a:pt x="3650" y="622"/>
                </a:lnTo>
                <a:lnTo>
                  <a:pt x="3660" y="642"/>
                </a:lnTo>
                <a:lnTo>
                  <a:pt x="3670" y="664"/>
                </a:lnTo>
                <a:lnTo>
                  <a:pt x="3670" y="664"/>
                </a:lnTo>
                <a:lnTo>
                  <a:pt x="3676" y="674"/>
                </a:lnTo>
                <a:lnTo>
                  <a:pt x="3680" y="688"/>
                </a:lnTo>
                <a:lnTo>
                  <a:pt x="3690" y="722"/>
                </a:lnTo>
                <a:lnTo>
                  <a:pt x="3702" y="752"/>
                </a:lnTo>
                <a:lnTo>
                  <a:pt x="3708" y="766"/>
                </a:lnTo>
                <a:lnTo>
                  <a:pt x="3716" y="776"/>
                </a:lnTo>
                <a:lnTo>
                  <a:pt x="3716" y="776"/>
                </a:lnTo>
                <a:lnTo>
                  <a:pt x="3726" y="790"/>
                </a:lnTo>
                <a:lnTo>
                  <a:pt x="3736" y="808"/>
                </a:lnTo>
                <a:lnTo>
                  <a:pt x="3748" y="828"/>
                </a:lnTo>
                <a:lnTo>
                  <a:pt x="3762" y="844"/>
                </a:lnTo>
                <a:lnTo>
                  <a:pt x="3768" y="850"/>
                </a:lnTo>
                <a:lnTo>
                  <a:pt x="3774" y="854"/>
                </a:lnTo>
                <a:lnTo>
                  <a:pt x="3780" y="856"/>
                </a:lnTo>
                <a:lnTo>
                  <a:pt x="3786" y="854"/>
                </a:lnTo>
                <a:lnTo>
                  <a:pt x="3792" y="846"/>
                </a:lnTo>
                <a:lnTo>
                  <a:pt x="3796" y="836"/>
                </a:lnTo>
                <a:lnTo>
                  <a:pt x="3802" y="820"/>
                </a:lnTo>
                <a:lnTo>
                  <a:pt x="3806" y="800"/>
                </a:lnTo>
                <a:lnTo>
                  <a:pt x="3806" y="800"/>
                </a:lnTo>
                <a:lnTo>
                  <a:pt x="3810" y="770"/>
                </a:lnTo>
                <a:lnTo>
                  <a:pt x="3814" y="726"/>
                </a:lnTo>
                <a:lnTo>
                  <a:pt x="3820" y="616"/>
                </a:lnTo>
                <a:lnTo>
                  <a:pt x="3830" y="338"/>
                </a:lnTo>
                <a:lnTo>
                  <a:pt x="3836" y="204"/>
                </a:lnTo>
                <a:lnTo>
                  <a:pt x="3840" y="92"/>
                </a:lnTo>
                <a:lnTo>
                  <a:pt x="3846" y="22"/>
                </a:lnTo>
                <a:lnTo>
                  <a:pt x="3850" y="6"/>
                </a:lnTo>
                <a:lnTo>
                  <a:pt x="3850" y="4"/>
                </a:lnTo>
                <a:lnTo>
                  <a:pt x="3852" y="6"/>
                </a:lnTo>
                <a:lnTo>
                  <a:pt x="3852" y="6"/>
                </a:lnTo>
                <a:lnTo>
                  <a:pt x="3856" y="24"/>
                </a:lnTo>
                <a:lnTo>
                  <a:pt x="3860" y="58"/>
                </a:lnTo>
                <a:lnTo>
                  <a:pt x="3868" y="172"/>
                </a:lnTo>
                <a:lnTo>
                  <a:pt x="3878" y="326"/>
                </a:lnTo>
                <a:lnTo>
                  <a:pt x="3886" y="504"/>
                </a:lnTo>
                <a:lnTo>
                  <a:pt x="3904" y="854"/>
                </a:lnTo>
                <a:lnTo>
                  <a:pt x="3912" y="988"/>
                </a:lnTo>
                <a:lnTo>
                  <a:pt x="3916" y="1038"/>
                </a:lnTo>
                <a:lnTo>
                  <a:pt x="3920" y="1072"/>
                </a:lnTo>
                <a:lnTo>
                  <a:pt x="3920" y="1072"/>
                </a:lnTo>
                <a:lnTo>
                  <a:pt x="3924" y="1092"/>
                </a:lnTo>
                <a:lnTo>
                  <a:pt x="3928" y="1102"/>
                </a:lnTo>
                <a:lnTo>
                  <a:pt x="3928" y="1104"/>
                </a:lnTo>
                <a:lnTo>
                  <a:pt x="3930" y="1104"/>
                </a:lnTo>
                <a:lnTo>
                  <a:pt x="3932" y="1098"/>
                </a:lnTo>
                <a:lnTo>
                  <a:pt x="3938" y="1066"/>
                </a:lnTo>
                <a:lnTo>
                  <a:pt x="3942" y="1018"/>
                </a:lnTo>
                <a:lnTo>
                  <a:pt x="3954" y="902"/>
                </a:lnTo>
                <a:lnTo>
                  <a:pt x="3958" y="854"/>
                </a:lnTo>
                <a:lnTo>
                  <a:pt x="3962" y="834"/>
                </a:lnTo>
                <a:lnTo>
                  <a:pt x="3966" y="822"/>
                </a:lnTo>
                <a:lnTo>
                  <a:pt x="3966" y="822"/>
                </a:lnTo>
                <a:lnTo>
                  <a:pt x="3972" y="806"/>
                </a:lnTo>
                <a:lnTo>
                  <a:pt x="3982" y="796"/>
                </a:lnTo>
                <a:lnTo>
                  <a:pt x="3990" y="792"/>
                </a:lnTo>
                <a:lnTo>
                  <a:pt x="3998" y="790"/>
                </a:lnTo>
                <a:lnTo>
                  <a:pt x="4008" y="786"/>
                </a:lnTo>
                <a:lnTo>
                  <a:pt x="4016" y="780"/>
                </a:lnTo>
                <a:lnTo>
                  <a:pt x="4026" y="770"/>
                </a:lnTo>
                <a:lnTo>
                  <a:pt x="4034" y="754"/>
                </a:lnTo>
                <a:lnTo>
                  <a:pt x="4034" y="754"/>
                </a:lnTo>
                <a:lnTo>
                  <a:pt x="4040" y="726"/>
                </a:lnTo>
                <a:lnTo>
                  <a:pt x="4048" y="686"/>
                </a:lnTo>
                <a:lnTo>
                  <a:pt x="4060" y="592"/>
                </a:lnTo>
                <a:lnTo>
                  <a:pt x="4066" y="548"/>
                </a:lnTo>
                <a:lnTo>
                  <a:pt x="4074" y="510"/>
                </a:lnTo>
                <a:lnTo>
                  <a:pt x="4078" y="496"/>
                </a:lnTo>
                <a:lnTo>
                  <a:pt x="4082" y="486"/>
                </a:lnTo>
                <a:lnTo>
                  <a:pt x="4086" y="480"/>
                </a:lnTo>
                <a:lnTo>
                  <a:pt x="4088" y="478"/>
                </a:lnTo>
                <a:lnTo>
                  <a:pt x="4090" y="478"/>
                </a:lnTo>
                <a:lnTo>
                  <a:pt x="4090" y="478"/>
                </a:lnTo>
                <a:lnTo>
                  <a:pt x="4096" y="482"/>
                </a:lnTo>
                <a:lnTo>
                  <a:pt x="4100" y="492"/>
                </a:lnTo>
                <a:lnTo>
                  <a:pt x="4112" y="524"/>
                </a:lnTo>
                <a:lnTo>
                  <a:pt x="4126" y="570"/>
                </a:lnTo>
                <a:lnTo>
                  <a:pt x="4140" y="622"/>
                </a:lnTo>
                <a:lnTo>
                  <a:pt x="4166" y="728"/>
                </a:lnTo>
                <a:lnTo>
                  <a:pt x="4180" y="770"/>
                </a:lnTo>
                <a:lnTo>
                  <a:pt x="4186" y="788"/>
                </a:lnTo>
                <a:lnTo>
                  <a:pt x="4192" y="800"/>
                </a:lnTo>
                <a:lnTo>
                  <a:pt x="4192" y="800"/>
                </a:lnTo>
                <a:lnTo>
                  <a:pt x="4198" y="808"/>
                </a:lnTo>
                <a:lnTo>
                  <a:pt x="4204" y="814"/>
                </a:lnTo>
                <a:lnTo>
                  <a:pt x="4210" y="820"/>
                </a:lnTo>
                <a:lnTo>
                  <a:pt x="4216" y="822"/>
                </a:lnTo>
                <a:lnTo>
                  <a:pt x="4222" y="824"/>
                </a:lnTo>
                <a:lnTo>
                  <a:pt x="4228" y="822"/>
                </a:lnTo>
                <a:lnTo>
                  <a:pt x="4240" y="820"/>
                </a:lnTo>
                <a:lnTo>
                  <a:pt x="4252" y="814"/>
                </a:lnTo>
                <a:lnTo>
                  <a:pt x="4262" y="808"/>
                </a:lnTo>
                <a:lnTo>
                  <a:pt x="4274" y="802"/>
                </a:lnTo>
                <a:lnTo>
                  <a:pt x="4284" y="800"/>
                </a:lnTo>
                <a:lnTo>
                  <a:pt x="4284" y="800"/>
                </a:lnTo>
                <a:lnTo>
                  <a:pt x="4352" y="800"/>
                </a:lnTo>
                <a:lnTo>
                  <a:pt x="4352" y="800"/>
                </a:lnTo>
                <a:lnTo>
                  <a:pt x="4362" y="800"/>
                </a:lnTo>
                <a:lnTo>
                  <a:pt x="4372" y="804"/>
                </a:lnTo>
                <a:lnTo>
                  <a:pt x="4396" y="810"/>
                </a:lnTo>
                <a:lnTo>
                  <a:pt x="4408" y="810"/>
                </a:lnTo>
                <a:lnTo>
                  <a:pt x="4420" y="810"/>
                </a:lnTo>
                <a:lnTo>
                  <a:pt x="4432" y="808"/>
                </a:lnTo>
                <a:lnTo>
                  <a:pt x="4442" y="800"/>
                </a:lnTo>
                <a:lnTo>
                  <a:pt x="4442" y="800"/>
                </a:lnTo>
                <a:lnTo>
                  <a:pt x="4446" y="794"/>
                </a:lnTo>
                <a:lnTo>
                  <a:pt x="4450" y="786"/>
                </a:lnTo>
                <a:lnTo>
                  <a:pt x="4460" y="764"/>
                </a:lnTo>
                <a:lnTo>
                  <a:pt x="4476" y="712"/>
                </a:lnTo>
                <a:lnTo>
                  <a:pt x="4484" y="686"/>
                </a:lnTo>
                <a:lnTo>
                  <a:pt x="4492" y="664"/>
                </a:lnTo>
                <a:lnTo>
                  <a:pt x="4500" y="648"/>
                </a:lnTo>
                <a:lnTo>
                  <a:pt x="4506" y="642"/>
                </a:lnTo>
                <a:lnTo>
                  <a:pt x="4510" y="640"/>
                </a:lnTo>
                <a:lnTo>
                  <a:pt x="4510" y="640"/>
                </a:lnTo>
                <a:lnTo>
                  <a:pt x="4512" y="640"/>
                </a:lnTo>
                <a:lnTo>
                  <a:pt x="4516" y="642"/>
                </a:lnTo>
                <a:lnTo>
                  <a:pt x="4520" y="650"/>
                </a:lnTo>
                <a:lnTo>
                  <a:pt x="4526" y="660"/>
                </a:lnTo>
                <a:lnTo>
                  <a:pt x="4530" y="676"/>
                </a:lnTo>
                <a:lnTo>
                  <a:pt x="4552" y="746"/>
                </a:lnTo>
                <a:lnTo>
                  <a:pt x="4564" y="780"/>
                </a:lnTo>
                <a:lnTo>
                  <a:pt x="4570" y="792"/>
                </a:lnTo>
                <a:lnTo>
                  <a:pt x="4576" y="800"/>
                </a:lnTo>
                <a:lnTo>
                  <a:pt x="4582" y="804"/>
                </a:lnTo>
                <a:lnTo>
                  <a:pt x="4584" y="802"/>
                </a:lnTo>
                <a:lnTo>
                  <a:pt x="4588" y="800"/>
                </a:lnTo>
                <a:lnTo>
                  <a:pt x="4594" y="792"/>
                </a:lnTo>
                <a:lnTo>
                  <a:pt x="4600" y="776"/>
                </a:lnTo>
                <a:lnTo>
                  <a:pt x="4600" y="776"/>
                </a:lnTo>
                <a:lnTo>
                  <a:pt x="4606" y="750"/>
                </a:lnTo>
                <a:lnTo>
                  <a:pt x="4614" y="710"/>
                </a:lnTo>
                <a:lnTo>
                  <a:pt x="4628" y="604"/>
                </a:lnTo>
                <a:lnTo>
                  <a:pt x="4658" y="330"/>
                </a:lnTo>
                <a:lnTo>
                  <a:pt x="4674" y="196"/>
                </a:lnTo>
                <a:lnTo>
                  <a:pt x="4688" y="88"/>
                </a:lnTo>
                <a:lnTo>
                  <a:pt x="4696" y="46"/>
                </a:lnTo>
                <a:lnTo>
                  <a:pt x="4702" y="18"/>
                </a:lnTo>
                <a:lnTo>
                  <a:pt x="4706" y="10"/>
                </a:lnTo>
                <a:lnTo>
                  <a:pt x="4708" y="4"/>
                </a:lnTo>
                <a:lnTo>
                  <a:pt x="4712" y="2"/>
                </a:lnTo>
                <a:lnTo>
                  <a:pt x="4714" y="6"/>
                </a:lnTo>
                <a:lnTo>
                  <a:pt x="4714" y="6"/>
                </a:lnTo>
                <a:lnTo>
                  <a:pt x="4718" y="14"/>
                </a:lnTo>
                <a:lnTo>
                  <a:pt x="4720" y="26"/>
                </a:lnTo>
                <a:lnTo>
                  <a:pt x="4724" y="64"/>
                </a:lnTo>
                <a:lnTo>
                  <a:pt x="4730" y="118"/>
                </a:lnTo>
                <a:lnTo>
                  <a:pt x="4734" y="184"/>
                </a:lnTo>
                <a:lnTo>
                  <a:pt x="4744" y="348"/>
                </a:lnTo>
                <a:lnTo>
                  <a:pt x="4752" y="532"/>
                </a:lnTo>
                <a:lnTo>
                  <a:pt x="4768" y="896"/>
                </a:lnTo>
                <a:lnTo>
                  <a:pt x="4776" y="1034"/>
                </a:lnTo>
                <a:lnTo>
                  <a:pt x="4778" y="1082"/>
                </a:lnTo>
                <a:lnTo>
                  <a:pt x="4782" y="1116"/>
                </a:lnTo>
                <a:lnTo>
                  <a:pt x="4782" y="1116"/>
                </a:lnTo>
                <a:lnTo>
                  <a:pt x="4786" y="1136"/>
                </a:lnTo>
                <a:lnTo>
                  <a:pt x="4788" y="1144"/>
                </a:lnTo>
                <a:lnTo>
                  <a:pt x="4790" y="1144"/>
                </a:lnTo>
                <a:lnTo>
                  <a:pt x="4792" y="1142"/>
                </a:lnTo>
                <a:lnTo>
                  <a:pt x="4796" y="1132"/>
                </a:lnTo>
                <a:lnTo>
                  <a:pt x="4800" y="1092"/>
                </a:lnTo>
                <a:lnTo>
                  <a:pt x="4806" y="1032"/>
                </a:lnTo>
                <a:lnTo>
                  <a:pt x="4816" y="894"/>
                </a:lnTo>
                <a:lnTo>
                  <a:pt x="4822" y="836"/>
                </a:lnTo>
                <a:lnTo>
                  <a:pt x="4828" y="800"/>
                </a:lnTo>
                <a:lnTo>
                  <a:pt x="4828" y="800"/>
                </a:lnTo>
                <a:lnTo>
                  <a:pt x="4832" y="780"/>
                </a:lnTo>
                <a:lnTo>
                  <a:pt x="4838" y="768"/>
                </a:lnTo>
                <a:lnTo>
                  <a:pt x="4844" y="762"/>
                </a:lnTo>
                <a:lnTo>
                  <a:pt x="4848" y="760"/>
                </a:lnTo>
                <a:lnTo>
                  <a:pt x="4854" y="758"/>
                </a:lnTo>
                <a:lnTo>
                  <a:pt x="4860" y="754"/>
                </a:lnTo>
                <a:lnTo>
                  <a:pt x="4866" y="746"/>
                </a:lnTo>
                <a:lnTo>
                  <a:pt x="4872" y="732"/>
                </a:lnTo>
                <a:lnTo>
                  <a:pt x="4872" y="732"/>
                </a:lnTo>
                <a:lnTo>
                  <a:pt x="4880" y="708"/>
                </a:lnTo>
                <a:lnTo>
                  <a:pt x="4888" y="674"/>
                </a:lnTo>
                <a:lnTo>
                  <a:pt x="4904" y="598"/>
                </a:lnTo>
                <a:lnTo>
                  <a:pt x="4912" y="560"/>
                </a:lnTo>
                <a:lnTo>
                  <a:pt x="4922" y="530"/>
                </a:lnTo>
                <a:lnTo>
                  <a:pt x="4926" y="518"/>
                </a:lnTo>
                <a:lnTo>
                  <a:pt x="4930" y="510"/>
                </a:lnTo>
                <a:lnTo>
                  <a:pt x="4936" y="506"/>
                </a:lnTo>
                <a:lnTo>
                  <a:pt x="4940" y="504"/>
                </a:lnTo>
                <a:lnTo>
                  <a:pt x="4940" y="504"/>
                </a:lnTo>
                <a:lnTo>
                  <a:pt x="4946" y="508"/>
                </a:lnTo>
                <a:lnTo>
                  <a:pt x="4950" y="516"/>
                </a:lnTo>
                <a:lnTo>
                  <a:pt x="4962" y="544"/>
                </a:lnTo>
                <a:lnTo>
                  <a:pt x="4972" y="582"/>
                </a:lnTo>
                <a:lnTo>
                  <a:pt x="4984" y="628"/>
                </a:lnTo>
                <a:lnTo>
                  <a:pt x="5008" y="718"/>
                </a:lnTo>
                <a:lnTo>
                  <a:pt x="5020" y="754"/>
                </a:lnTo>
                <a:lnTo>
                  <a:pt x="5026" y="766"/>
                </a:lnTo>
                <a:lnTo>
                  <a:pt x="5032" y="776"/>
                </a:lnTo>
                <a:lnTo>
                  <a:pt x="5032" y="776"/>
                </a:lnTo>
                <a:lnTo>
                  <a:pt x="5036" y="784"/>
                </a:lnTo>
                <a:lnTo>
                  <a:pt x="5042" y="788"/>
                </a:lnTo>
                <a:lnTo>
                  <a:pt x="5048" y="790"/>
                </a:lnTo>
                <a:lnTo>
                  <a:pt x="5054" y="790"/>
                </a:lnTo>
                <a:lnTo>
                  <a:pt x="5058" y="790"/>
                </a:lnTo>
                <a:lnTo>
                  <a:pt x="5064" y="788"/>
                </a:lnTo>
                <a:lnTo>
                  <a:pt x="5076" y="780"/>
                </a:lnTo>
                <a:lnTo>
                  <a:pt x="5098" y="762"/>
                </a:lnTo>
                <a:lnTo>
                  <a:pt x="5110" y="756"/>
                </a:lnTo>
                <a:lnTo>
                  <a:pt x="5116" y="754"/>
                </a:lnTo>
                <a:lnTo>
                  <a:pt x="5122" y="754"/>
                </a:lnTo>
                <a:lnTo>
                  <a:pt x="5122" y="754"/>
                </a:lnTo>
                <a:lnTo>
                  <a:pt x="5150" y="756"/>
                </a:lnTo>
                <a:lnTo>
                  <a:pt x="5182" y="762"/>
                </a:lnTo>
                <a:lnTo>
                  <a:pt x="5212" y="770"/>
                </a:lnTo>
                <a:lnTo>
                  <a:pt x="5236" y="776"/>
                </a:lnTo>
              </a:path>
            </a:pathLst>
          </a:custGeom>
          <a:noFill/>
          <a:ln w="28575" cmpd="sng">
            <a:solidFill>
              <a:srgbClr val="FFFFEB"/>
            </a:solidFill>
            <a:prstDash val="solid"/>
            <a:round/>
            <a:headEnd/>
            <a:tailEnd/>
          </a:ln>
        </p:spPr>
        <p:txBody>
          <a:bodyPr/>
          <a:lstStyle/>
          <a:p>
            <a:pPr>
              <a:defRPr/>
            </a:pPr>
            <a:endParaRPr lang="en-US">
              <a:latin typeface="Arial" charset="0"/>
            </a:endParaRPr>
          </a:p>
        </p:txBody>
      </p:sp>
    </p:spTree>
  </p:cSld>
  <p:clrMap bg1="lt1" tx1="dk1" bg2="lt2" tx2="dk2" accent1="accent1" accent2="accent2" accent3="accent3" accent4="accent4" accent5="accent5" accent6="accent6" hlink="hlink" folHlink="folHlink"/>
  <p:sldLayoutIdLst>
    <p:sldLayoutId id="2147483829" r:id="rId1"/>
    <p:sldLayoutId id="2147483822" r:id="rId2"/>
    <p:sldLayoutId id="2147483830" r:id="rId3"/>
    <p:sldLayoutId id="2147483823" r:id="rId4"/>
    <p:sldLayoutId id="2147483824" r:id="rId5"/>
    <p:sldLayoutId id="2147483825" r:id="rId6"/>
    <p:sldLayoutId id="2147483831" r:id="rId7"/>
    <p:sldLayoutId id="2147483826" r:id="rId8"/>
    <p:sldLayoutId id="2147483832" r:id="rId9"/>
    <p:sldLayoutId id="2147483827" r:id="rId10"/>
    <p:sldLayoutId id="2147483828" r:id="rId11"/>
    <p:sldLayoutId id="2147483833" r:id="rId12"/>
  </p:sldLayoutIdLs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l" rtl="0" fontAlgn="base">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mj-ea"/>
          <a:cs typeface="+mj-cs"/>
        </a:defRPr>
      </a:lvl1pPr>
      <a:lvl2pPr algn="l" rtl="0" fontAlgn="base">
        <a:spcBef>
          <a:spcPct val="0"/>
        </a:spcBef>
        <a:spcAft>
          <a:spcPct val="0"/>
        </a:spcAft>
        <a:defRPr sz="3600" b="1">
          <a:solidFill>
            <a:srgbClr val="FF8D3E"/>
          </a:solidFill>
          <a:latin typeface="Verdana" panose="020B0604030504040204" pitchFamily="34" charset="0"/>
        </a:defRPr>
      </a:lvl2pPr>
      <a:lvl3pPr algn="l" rtl="0" fontAlgn="base">
        <a:spcBef>
          <a:spcPct val="0"/>
        </a:spcBef>
        <a:spcAft>
          <a:spcPct val="0"/>
        </a:spcAft>
        <a:defRPr sz="3600" b="1">
          <a:solidFill>
            <a:srgbClr val="FF8D3E"/>
          </a:solidFill>
          <a:latin typeface="Verdana" panose="020B0604030504040204" pitchFamily="34" charset="0"/>
        </a:defRPr>
      </a:lvl3pPr>
      <a:lvl4pPr algn="l" rtl="0" fontAlgn="base">
        <a:spcBef>
          <a:spcPct val="0"/>
        </a:spcBef>
        <a:spcAft>
          <a:spcPct val="0"/>
        </a:spcAft>
        <a:defRPr sz="3600" b="1">
          <a:solidFill>
            <a:srgbClr val="FF8D3E"/>
          </a:solidFill>
          <a:latin typeface="Verdana" panose="020B0604030504040204" pitchFamily="34" charset="0"/>
        </a:defRPr>
      </a:lvl4pPr>
      <a:lvl5pPr algn="l" rtl="0" fontAlgn="base">
        <a:spcBef>
          <a:spcPct val="0"/>
        </a:spcBef>
        <a:spcAft>
          <a:spcPct val="0"/>
        </a:spcAft>
        <a:defRPr sz="3600" b="1">
          <a:solidFill>
            <a:srgbClr val="FF8D3E"/>
          </a:solidFill>
          <a:latin typeface="Verdana" panose="020B0604030504040204" pitchFamily="34" charset="0"/>
        </a:defRPr>
      </a:lvl5pPr>
      <a:lvl6pPr marL="457200" algn="l" rtl="0" fontAlgn="base">
        <a:spcBef>
          <a:spcPct val="0"/>
        </a:spcBef>
        <a:spcAft>
          <a:spcPct val="0"/>
        </a:spcAft>
        <a:defRPr sz="3600" b="1">
          <a:solidFill>
            <a:srgbClr val="FF8D3E"/>
          </a:solidFill>
          <a:latin typeface="Verdana" panose="020B0604030504040204" pitchFamily="34" charset="0"/>
        </a:defRPr>
      </a:lvl6pPr>
      <a:lvl7pPr marL="914400" algn="l" rtl="0" fontAlgn="base">
        <a:spcBef>
          <a:spcPct val="0"/>
        </a:spcBef>
        <a:spcAft>
          <a:spcPct val="0"/>
        </a:spcAft>
        <a:defRPr sz="3600" b="1">
          <a:solidFill>
            <a:srgbClr val="FF8D3E"/>
          </a:solidFill>
          <a:latin typeface="Verdana" panose="020B0604030504040204" pitchFamily="34" charset="0"/>
        </a:defRPr>
      </a:lvl7pPr>
      <a:lvl8pPr marL="1371600" algn="l" rtl="0" fontAlgn="base">
        <a:spcBef>
          <a:spcPct val="0"/>
        </a:spcBef>
        <a:spcAft>
          <a:spcPct val="0"/>
        </a:spcAft>
        <a:defRPr sz="3600" b="1">
          <a:solidFill>
            <a:srgbClr val="FF8D3E"/>
          </a:solidFill>
          <a:latin typeface="Verdana" panose="020B0604030504040204" pitchFamily="34" charset="0"/>
        </a:defRPr>
      </a:lvl8pPr>
      <a:lvl9pPr marL="1828800" algn="l" rtl="0" fontAlgn="base">
        <a:spcBef>
          <a:spcPct val="0"/>
        </a:spcBef>
        <a:spcAft>
          <a:spcPct val="0"/>
        </a:spcAft>
        <a:defRPr sz="3600" b="1">
          <a:solidFill>
            <a:srgbClr val="FF8D3E"/>
          </a:solidFill>
          <a:latin typeface="Verdana" panose="020B0604030504040204" pitchFamily="34" charset="0"/>
        </a:defRPr>
      </a:lvl9pPr>
      <a:extLst/>
    </p:titleStyle>
    <p:bodyStyle>
      <a:lvl1pPr marL="265113" indent="-265113" algn="l" rtl="0" fontAlgn="base">
        <a:spcBef>
          <a:spcPts val="250"/>
        </a:spcBef>
        <a:spcAft>
          <a:spcPct val="0"/>
        </a:spcAft>
        <a:buClr>
          <a:schemeClr val="accent1"/>
        </a:buClr>
        <a:buSzPct val="80000"/>
        <a:buFont typeface="Wingdings 2" panose="05020102010507070707" pitchFamily="18" charset="2"/>
        <a:buChar char=""/>
        <a:defRPr sz="2800" kern="1200">
          <a:solidFill>
            <a:schemeClr val="tx1"/>
          </a:solidFill>
          <a:latin typeface="+mn-lt"/>
          <a:ea typeface="+mn-ea"/>
          <a:cs typeface="+mn-cs"/>
        </a:defRPr>
      </a:lvl1pPr>
      <a:lvl2pPr marL="547688" indent="-200025" algn="l" rtl="0" fontAlgn="base">
        <a:spcBef>
          <a:spcPts val="250"/>
        </a:spcBef>
        <a:spcAft>
          <a:spcPct val="0"/>
        </a:spcAft>
        <a:buClr>
          <a:schemeClr val="accent1"/>
        </a:buClr>
        <a:buSzPct val="100000"/>
        <a:buFont typeface="Verdana" panose="020B0604030504040204" pitchFamily="34" charset="0"/>
        <a:buChar char="◦"/>
        <a:defRPr sz="2400" kern="1200">
          <a:solidFill>
            <a:schemeClr val="tx1"/>
          </a:solidFill>
          <a:latin typeface="+mn-lt"/>
          <a:ea typeface="+mn-ea"/>
          <a:cs typeface="+mn-cs"/>
        </a:defRPr>
      </a:lvl2pPr>
      <a:lvl3pPr marL="785813" indent="-182563" algn="l" rtl="0" fontAlgn="base">
        <a:spcBef>
          <a:spcPts val="250"/>
        </a:spcBef>
        <a:spcAft>
          <a:spcPct val="0"/>
        </a:spcAft>
        <a:buClr>
          <a:srgbClr val="ED3742"/>
        </a:buClr>
        <a:buSzPct val="100000"/>
        <a:buFont typeface="Wingdings 2" panose="05020102010507070707" pitchFamily="18" charset="2"/>
        <a:buChar char=""/>
        <a:defRPr sz="2200" kern="1200">
          <a:solidFill>
            <a:schemeClr val="tx1"/>
          </a:solidFill>
          <a:latin typeface="+mn-lt"/>
          <a:ea typeface="+mn-ea"/>
          <a:cs typeface="+mn-cs"/>
        </a:defRPr>
      </a:lvl3pPr>
      <a:lvl4pPr marL="1023938" indent="-182563" algn="l" rtl="0" fontAlgn="base">
        <a:spcBef>
          <a:spcPts val="225"/>
        </a:spcBef>
        <a:spcAft>
          <a:spcPct val="0"/>
        </a:spcAft>
        <a:buClr>
          <a:srgbClr val="ED3742"/>
        </a:buClr>
        <a:buSzPct val="112000"/>
        <a:buFont typeface="Verdana" panose="020B0604030504040204" pitchFamily="34" charset="0"/>
        <a:buChar char="◦"/>
        <a:defRPr sz="1900" kern="1200">
          <a:solidFill>
            <a:schemeClr val="tx1"/>
          </a:solidFill>
          <a:latin typeface="+mn-lt"/>
          <a:ea typeface="+mn-ea"/>
          <a:cs typeface="+mn-cs"/>
        </a:defRPr>
      </a:lvl4pPr>
      <a:lvl5pPr marL="1279525" indent="-182563" algn="l" rtl="0" fontAlgn="base">
        <a:spcBef>
          <a:spcPts val="250"/>
        </a:spcBef>
        <a:spcAft>
          <a:spcPct val="0"/>
        </a:spcAft>
        <a:buClr>
          <a:srgbClr val="4A85BF"/>
        </a:buClr>
        <a:buSzPct val="100000"/>
        <a:buFont typeface="Wingdings 2" panose="05020102010507070707" pitchFamily="18" charset="2"/>
        <a:buChar char=""/>
        <a:defRPr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385CF1CE-80D0-476F-8A10-452ADDC6FC91}"/>
              </a:ext>
            </a:extLst>
          </p:cNvPr>
          <p:cNvSpPr>
            <a:spLocks noGrp="1" noChangeArrowheads="1"/>
          </p:cNvSpPr>
          <p:nvPr>
            <p:ph type="ctrTitle"/>
          </p:nvPr>
        </p:nvSpPr>
        <p:spPr>
          <a:xfrm>
            <a:off x="722313" y="1820863"/>
            <a:ext cx="7772400" cy="1828800"/>
          </a:xfrm>
        </p:spPr>
        <p:txBody>
          <a:bodyPr vert="horz" lIns="45720" tIns="45720" rIns="45720" bIns="45720" anchor="b">
            <a:normAutofit fontScale="90000"/>
          </a:bodyPr>
          <a:lstStyle/>
          <a:p>
            <a:pPr fontAlgn="auto">
              <a:spcAft>
                <a:spcPts val="0"/>
              </a:spcAft>
              <a:defRPr/>
            </a:pPr>
            <a:br>
              <a:rPr lang="en-US" dirty="0">
                <a:solidFill>
                  <a:srgbClr val="FFFFFF"/>
                </a:solidFill>
              </a:rPr>
            </a:br>
            <a:r>
              <a:rPr lang="en-US" dirty="0">
                <a:solidFill>
                  <a:srgbClr val="FFFFFF"/>
                </a:solidFill>
              </a:rPr>
              <a:t>MA114 Assisting Lab </a:t>
            </a:r>
            <a:br>
              <a:rPr lang="en-US" dirty="0">
                <a:solidFill>
                  <a:srgbClr val="FFFFFF"/>
                </a:solidFill>
              </a:rPr>
            </a:br>
            <a:r>
              <a:rPr lang="en-US" dirty="0">
                <a:solidFill>
                  <a:srgbClr val="FFFFFF"/>
                </a:solidFill>
              </a:rPr>
              <a:t>Diseases Medical and Disorders of the Heart</a:t>
            </a:r>
          </a:p>
        </p:txBody>
      </p:sp>
      <p:sp>
        <p:nvSpPr>
          <p:cNvPr id="3075" name="Rectangle 3">
            <a:extLst>
              <a:ext uri="{FF2B5EF4-FFF2-40B4-BE49-F238E27FC236}">
                <a16:creationId xmlns:a16="http://schemas.microsoft.com/office/drawing/2014/main" id="{F47974AB-9EDB-42E1-A240-1DBA900754FF}"/>
              </a:ext>
            </a:extLst>
          </p:cNvPr>
          <p:cNvSpPr>
            <a:spLocks noGrp="1" noChangeArrowheads="1"/>
          </p:cNvSpPr>
          <p:nvPr>
            <p:ph type="subTitle" idx="1"/>
          </p:nvPr>
        </p:nvSpPr>
        <p:spPr>
          <a:xfrm>
            <a:off x="722313" y="4598988"/>
            <a:ext cx="7772400" cy="914400"/>
          </a:xfrm>
        </p:spPr>
        <p:txBody>
          <a:bodyPr>
            <a:normAutofit/>
          </a:bodyPr>
          <a:lstStyle/>
          <a:p>
            <a:pPr marL="36195" fontAlgn="auto">
              <a:spcAft>
                <a:spcPts val="0"/>
              </a:spcAft>
              <a:buFont typeface="Wingdings 2"/>
              <a:buNone/>
              <a:defRPr/>
            </a:pPr>
            <a:r>
              <a:rPr lang="en-US" sz="3600" b="1" dirty="0"/>
              <a:t>Week 5</a:t>
            </a:r>
            <a:endParaRPr 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E437C466-4519-4654-8DE4-2F956ADC96AD}"/>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EKG</a:t>
            </a:r>
          </a:p>
        </p:txBody>
      </p:sp>
      <p:sp>
        <p:nvSpPr>
          <p:cNvPr id="16387" name="Rectangle 3">
            <a:extLst>
              <a:ext uri="{FF2B5EF4-FFF2-40B4-BE49-F238E27FC236}">
                <a16:creationId xmlns:a16="http://schemas.microsoft.com/office/drawing/2014/main" id="{CAE9DC0D-E59D-4D0B-93FC-5E260082E4C4}"/>
              </a:ext>
            </a:extLst>
          </p:cNvPr>
          <p:cNvSpPr>
            <a:spLocks noGrp="1" noChangeArrowheads="1"/>
          </p:cNvSpPr>
          <p:nvPr>
            <p:ph idx="1"/>
          </p:nvPr>
        </p:nvSpPr>
        <p:spPr>
          <a:xfrm>
            <a:off x="503238" y="530225"/>
            <a:ext cx="8183562" cy="4187825"/>
          </a:xfrm>
        </p:spPr>
        <p:txBody>
          <a:bodyPr/>
          <a:lstStyle/>
          <a:p>
            <a:endParaRPr lang="en-US" altLang="en-US"/>
          </a:p>
        </p:txBody>
      </p:sp>
      <p:pic>
        <p:nvPicPr>
          <p:cNvPr id="16388" name="Picture 2" descr="http://cdn.channel.aol.com/body/hv/102284">
            <a:extLst>
              <a:ext uri="{FF2B5EF4-FFF2-40B4-BE49-F238E27FC236}">
                <a16:creationId xmlns:a16="http://schemas.microsoft.com/office/drawing/2014/main" id="{2844325C-2A93-4134-BEAE-E0B30E3E6B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417638"/>
            <a:ext cx="8229600" cy="470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2836A155-8357-4A2C-A197-0CF600E7C103}"/>
              </a:ext>
            </a:extLst>
          </p:cNvPr>
          <p:cNvSpPr>
            <a:spLocks noGrp="1" noChangeArrowheads="1"/>
          </p:cNvSpPr>
          <p:nvPr>
            <p:ph type="title"/>
          </p:nvPr>
        </p:nvSpPr>
        <p:spPr>
          <a:xfrm>
            <a:off x="503238" y="4983163"/>
            <a:ext cx="8183562" cy="1052512"/>
          </a:xfrm>
        </p:spPr>
        <p:txBody>
          <a:bodyPr>
            <a:normAutofit fontScale="90000"/>
          </a:bodyPr>
          <a:lstStyle/>
          <a:p>
            <a:pPr fontAlgn="auto">
              <a:spcAft>
                <a:spcPts val="0"/>
              </a:spcAft>
              <a:defRPr/>
            </a:pPr>
            <a:r>
              <a:rPr lang="en-US">
                <a:solidFill>
                  <a:schemeClr val="accent1">
                    <a:tint val="88000"/>
                    <a:satMod val="150000"/>
                  </a:schemeClr>
                </a:solidFill>
              </a:rPr>
              <a:t>Congestive Heart Failure</a:t>
            </a:r>
            <a:br>
              <a:rPr lang="en-US">
                <a:solidFill>
                  <a:schemeClr val="accent1">
                    <a:tint val="88000"/>
                    <a:satMod val="150000"/>
                  </a:schemeClr>
                </a:solidFill>
              </a:rPr>
            </a:br>
            <a:endParaRPr lang="en-US">
              <a:solidFill>
                <a:schemeClr val="accent1">
                  <a:tint val="88000"/>
                  <a:satMod val="150000"/>
                </a:schemeClr>
              </a:solidFill>
            </a:endParaRPr>
          </a:p>
        </p:txBody>
      </p:sp>
      <p:sp>
        <p:nvSpPr>
          <p:cNvPr id="17411" name="Rectangle 3">
            <a:extLst>
              <a:ext uri="{FF2B5EF4-FFF2-40B4-BE49-F238E27FC236}">
                <a16:creationId xmlns:a16="http://schemas.microsoft.com/office/drawing/2014/main" id="{59084549-6AD5-4139-B365-5D70EAD448E4}"/>
              </a:ext>
            </a:extLst>
          </p:cNvPr>
          <p:cNvSpPr>
            <a:spLocks noGrp="1" noChangeArrowheads="1"/>
          </p:cNvSpPr>
          <p:nvPr>
            <p:ph idx="1"/>
          </p:nvPr>
        </p:nvSpPr>
        <p:spPr>
          <a:xfrm>
            <a:off x="503238" y="530225"/>
            <a:ext cx="8183562" cy="4187825"/>
          </a:xfrm>
        </p:spPr>
        <p:txBody>
          <a:bodyPr/>
          <a:lstStyle/>
          <a:p>
            <a:r>
              <a:rPr lang="en-US" altLang="en-US" sz="2400"/>
              <a:t>Congestive Heart Failure (CHF), or heart failure, is a condition in which the heart cannot pump enough blood to the body’s other organs. </a:t>
            </a:r>
          </a:p>
          <a:p>
            <a:pPr>
              <a:buFontTx/>
              <a:buNone/>
            </a:pPr>
            <a:endParaRPr lang="en-US" altLang="en-US" sz="2400"/>
          </a:p>
        </p:txBody>
      </p:sp>
      <p:pic>
        <p:nvPicPr>
          <p:cNvPr id="17412" name="Picture 5" descr="http://www.sciosinc.com/sciosinc/images/heartfailure_image.gif">
            <a:extLst>
              <a:ext uri="{FF2B5EF4-FFF2-40B4-BE49-F238E27FC236}">
                <a16:creationId xmlns:a16="http://schemas.microsoft.com/office/drawing/2014/main" id="{A14DF776-BC9A-475B-A317-1AEEB4380F5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2819400"/>
            <a:ext cx="4740275"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a:extLst>
              <a:ext uri="{FF2B5EF4-FFF2-40B4-BE49-F238E27FC236}">
                <a16:creationId xmlns:a16="http://schemas.microsoft.com/office/drawing/2014/main" id="{F1283308-4F9B-4C18-A762-68EADFA023CF}"/>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Diagnosis of Heart Failure</a:t>
            </a:r>
          </a:p>
        </p:txBody>
      </p:sp>
      <p:sp>
        <p:nvSpPr>
          <p:cNvPr id="18435" name="Rectangle 3">
            <a:extLst>
              <a:ext uri="{FF2B5EF4-FFF2-40B4-BE49-F238E27FC236}">
                <a16:creationId xmlns:a16="http://schemas.microsoft.com/office/drawing/2014/main" id="{88F60DB9-90D9-424C-A676-A93C011F26C4}"/>
              </a:ext>
            </a:extLst>
          </p:cNvPr>
          <p:cNvSpPr>
            <a:spLocks noGrp="1" noChangeArrowheads="1"/>
          </p:cNvSpPr>
          <p:nvPr>
            <p:ph idx="1"/>
          </p:nvPr>
        </p:nvSpPr>
        <p:spPr>
          <a:xfrm>
            <a:off x="503238" y="530225"/>
            <a:ext cx="8183562" cy="4187825"/>
          </a:xfrm>
        </p:spPr>
        <p:txBody>
          <a:bodyPr/>
          <a:lstStyle/>
          <a:p>
            <a:pPr>
              <a:lnSpc>
                <a:spcPct val="90000"/>
              </a:lnSpc>
            </a:pPr>
            <a:r>
              <a:rPr lang="en-US" altLang="en-US">
                <a:cs typeface="Times New Roman" panose="02020603050405020304" pitchFamily="18" charset="0"/>
              </a:rPr>
              <a:t>Diagnosis of heart failure is based on signs and symptoms, medical history, and diagnostic testing.  An echocardiogram, which creates a moving picture of the heart using sound waves, is one of the most useful tests.</a:t>
            </a:r>
          </a:p>
          <a:p>
            <a:pPr>
              <a:lnSpc>
                <a:spcPct val="90000"/>
              </a:lnSpc>
            </a:pPr>
            <a:r>
              <a:rPr lang="en-US" altLang="en-US">
                <a:cs typeface="Times New Roman" panose="02020603050405020304" pitchFamily="18" charset="0"/>
              </a:rPr>
              <a:t>Chest x-ray revels pulmonary edema and cardiomegaly.  A blood test of B-type natriuretic peptide (BNP) will be elevated.</a:t>
            </a:r>
          </a:p>
          <a:p>
            <a:pPr>
              <a:lnSpc>
                <a:spcPct val="90000"/>
              </a:lnSpc>
              <a:buFontTx/>
              <a:buNone/>
            </a:pPr>
            <a:endParaRPr lang="en-US" altLang="en-US">
              <a:cs typeface="Times New Roman" panose="02020603050405020304" pitchFamily="18" charset="0"/>
            </a:endParaRPr>
          </a:p>
          <a:p>
            <a:pPr>
              <a:lnSpc>
                <a:spcPct val="90000"/>
              </a:lnSpc>
            </a:pPr>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53E2EFE5-A7EC-453C-A755-8FFEBD041157}"/>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                      </a:t>
            </a:r>
          </a:p>
        </p:txBody>
      </p:sp>
      <p:sp>
        <p:nvSpPr>
          <p:cNvPr id="15363" name="Rectangle 3">
            <a:extLst>
              <a:ext uri="{FF2B5EF4-FFF2-40B4-BE49-F238E27FC236}">
                <a16:creationId xmlns:a16="http://schemas.microsoft.com/office/drawing/2014/main" id="{875C7540-6C7E-48D6-8596-AD53BFD55AEE}"/>
              </a:ext>
            </a:extLst>
          </p:cNvPr>
          <p:cNvSpPr>
            <a:spLocks noGrp="1" noChangeArrowheads="1"/>
          </p:cNvSpPr>
          <p:nvPr>
            <p:ph idx="1"/>
          </p:nvPr>
        </p:nvSpPr>
        <p:spPr>
          <a:xfrm>
            <a:off x="457200" y="274638"/>
            <a:ext cx="8229600" cy="5851525"/>
          </a:xfrm>
        </p:spPr>
        <p:txBody>
          <a:bodyPr>
            <a:normAutofit lnSpcReduction="10000"/>
          </a:bodyPr>
          <a:lstStyle/>
          <a:p>
            <a:pPr marL="265176" indent="-265176" fontAlgn="auto">
              <a:lnSpc>
                <a:spcPct val="90000"/>
              </a:lnSpc>
              <a:spcAft>
                <a:spcPts val="0"/>
              </a:spcAft>
              <a:buFont typeface="Wingdings 2"/>
              <a:buChar char=""/>
              <a:defRPr/>
            </a:pPr>
            <a:r>
              <a:rPr lang="en-US">
                <a:cs typeface="Times New Roman" charset="0"/>
              </a:rPr>
              <a:t>Treatment of heart failure includes the administration of diuretics, antihypertensives, and digoxin (Lanoxin).  Diuretics stimulate filtration and excretion of urine.  </a:t>
            </a:r>
          </a:p>
          <a:p>
            <a:pPr marL="265176" indent="-265176" fontAlgn="auto">
              <a:lnSpc>
                <a:spcPct val="90000"/>
              </a:lnSpc>
              <a:spcAft>
                <a:spcPts val="0"/>
              </a:spcAft>
              <a:buFont typeface="Wingdings 2"/>
              <a:buChar char=""/>
              <a:defRPr/>
            </a:pPr>
            <a:endParaRPr lang="en-US">
              <a:cs typeface="Times New Roman" charset="0"/>
            </a:endParaRPr>
          </a:p>
          <a:p>
            <a:pPr marL="265176" indent="-265176" fontAlgn="auto">
              <a:lnSpc>
                <a:spcPct val="90000"/>
              </a:lnSpc>
              <a:spcAft>
                <a:spcPts val="0"/>
              </a:spcAft>
              <a:buFont typeface="Wingdings 2"/>
              <a:buChar char=""/>
              <a:defRPr/>
            </a:pPr>
            <a:r>
              <a:rPr lang="en-US">
                <a:cs typeface="Times New Roman" charset="0"/>
              </a:rPr>
              <a:t>Excretion of urine reduces intravascular fluid and allows fluid to shift from the lungs back into blood vessels, thereby relieving dyspnea.  Antihypertensives decrease the workload of the heart.</a:t>
            </a:r>
          </a:p>
          <a:p>
            <a:pPr marL="265176" indent="-265176" fontAlgn="auto">
              <a:lnSpc>
                <a:spcPct val="90000"/>
              </a:lnSpc>
              <a:spcAft>
                <a:spcPts val="0"/>
              </a:spcAft>
              <a:buFontTx/>
              <a:buNone/>
              <a:defRPr/>
            </a:pPr>
            <a:endParaRPr lang="en-US">
              <a:cs typeface="Times New Roman" charset="0"/>
            </a:endParaRPr>
          </a:p>
          <a:p>
            <a:pPr marL="265176" indent="-265176" fontAlgn="auto">
              <a:lnSpc>
                <a:spcPct val="90000"/>
              </a:lnSpc>
              <a:spcAft>
                <a:spcPts val="0"/>
              </a:spcAft>
              <a:buFont typeface="Wingdings 2"/>
              <a:buChar char=""/>
              <a:defRPr/>
            </a:pPr>
            <a:r>
              <a:rPr lang="en-US">
                <a:cs typeface="Times New Roman" charset="0"/>
              </a:rPr>
              <a:t>Digoxin increase cardiac muscle contractility, thereby strengthening the pumping force of the heart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778F9B4B-DDB2-4FE9-8DCB-228F65AFCBE9}"/>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Atrial Fibrillation</a:t>
            </a:r>
          </a:p>
        </p:txBody>
      </p:sp>
      <p:sp>
        <p:nvSpPr>
          <p:cNvPr id="20483" name="Rectangle 3">
            <a:extLst>
              <a:ext uri="{FF2B5EF4-FFF2-40B4-BE49-F238E27FC236}">
                <a16:creationId xmlns:a16="http://schemas.microsoft.com/office/drawing/2014/main" id="{EC453BC7-92ED-416B-BC79-9299110FE07F}"/>
              </a:ext>
            </a:extLst>
          </p:cNvPr>
          <p:cNvSpPr>
            <a:spLocks noGrp="1" noChangeArrowheads="1"/>
          </p:cNvSpPr>
          <p:nvPr>
            <p:ph idx="1"/>
          </p:nvPr>
        </p:nvSpPr>
        <p:spPr>
          <a:xfrm>
            <a:off x="503238" y="530225"/>
            <a:ext cx="8183562" cy="4187825"/>
          </a:xfrm>
        </p:spPr>
        <p:txBody>
          <a:bodyPr/>
          <a:lstStyle/>
          <a:p>
            <a:r>
              <a:rPr lang="en-US" altLang="en-US"/>
              <a:t>There are many types of heart arrhythmias.  By far, the most common is atrail fibrillation.  It occurs when irritable myocardial cells in the atrium, other than the SA note, fire chaotically.</a:t>
            </a:r>
          </a:p>
          <a:p>
            <a:endParaRPr lang="en-US" altLang="en-US"/>
          </a:p>
          <a:p>
            <a:r>
              <a:rPr lang="en-US" altLang="en-US"/>
              <a:t>As a result, the atria quiver uncontrollably rather than contracting normally.</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3" descr="http://heartstrong.files.wordpress.com/2009/06/atrial-fibrillation-lg.jpg">
            <a:extLst>
              <a:ext uri="{FF2B5EF4-FFF2-40B4-BE49-F238E27FC236}">
                <a16:creationId xmlns:a16="http://schemas.microsoft.com/office/drawing/2014/main" id="{D2FBD015-25D4-404A-BE4A-F0B5AA4448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67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a:extLst>
              <a:ext uri="{FF2B5EF4-FFF2-40B4-BE49-F238E27FC236}">
                <a16:creationId xmlns:a16="http://schemas.microsoft.com/office/drawing/2014/main" id="{58A6BF58-84F4-41C8-A3FC-4C4C674414D8}"/>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Atrial Fibrillation</a:t>
            </a:r>
          </a:p>
        </p:txBody>
      </p:sp>
      <p:sp>
        <p:nvSpPr>
          <p:cNvPr id="18435" name="Rectangle 3">
            <a:extLst>
              <a:ext uri="{FF2B5EF4-FFF2-40B4-BE49-F238E27FC236}">
                <a16:creationId xmlns:a16="http://schemas.microsoft.com/office/drawing/2014/main" id="{D5526C45-0D91-4153-A6EC-2C9BC88320D6}"/>
              </a:ext>
            </a:extLst>
          </p:cNvPr>
          <p:cNvSpPr>
            <a:spLocks noGrp="1" noChangeArrowheads="1"/>
          </p:cNvSpPr>
          <p:nvPr>
            <p:ph idx="1"/>
          </p:nvPr>
        </p:nvSpPr>
        <p:spPr>
          <a:xfrm>
            <a:off x="503238" y="530225"/>
            <a:ext cx="8183562" cy="4187825"/>
          </a:xfrm>
        </p:spPr>
        <p:txBody>
          <a:bodyPr>
            <a:normAutofit fontScale="92500"/>
          </a:bodyPr>
          <a:lstStyle/>
          <a:p>
            <a:pPr marL="265176" indent="-265176" fontAlgn="auto">
              <a:lnSpc>
                <a:spcPct val="90000"/>
              </a:lnSpc>
              <a:spcAft>
                <a:spcPts val="0"/>
              </a:spcAft>
              <a:buFont typeface="Wingdings 2"/>
              <a:buChar char=""/>
              <a:defRPr/>
            </a:pPr>
            <a:r>
              <a:rPr lang="en-US"/>
              <a:t>Atrial fibrillation affects as many as 10% of all individuals over the age of 70, or about 2.2 million Americans, the underlying cause of atrial fibrillation is not always clear.  </a:t>
            </a:r>
          </a:p>
          <a:p>
            <a:pPr marL="265176" indent="-265176" fontAlgn="auto">
              <a:lnSpc>
                <a:spcPct val="90000"/>
              </a:lnSpc>
              <a:spcAft>
                <a:spcPts val="0"/>
              </a:spcAft>
              <a:buFont typeface="Wingdings 2"/>
              <a:buChar char=""/>
              <a:defRPr/>
            </a:pPr>
            <a:endParaRPr lang="en-US"/>
          </a:p>
          <a:p>
            <a:pPr marL="265176" indent="-265176" fontAlgn="auto">
              <a:lnSpc>
                <a:spcPct val="90000"/>
              </a:lnSpc>
              <a:spcAft>
                <a:spcPts val="0"/>
              </a:spcAft>
              <a:buFont typeface="Wingdings 2"/>
              <a:buChar char=""/>
              <a:defRPr/>
            </a:pPr>
            <a:r>
              <a:rPr lang="en-US"/>
              <a:t>Individuals with atrial fibrillation are sometimes asymptomatic.  However, most experience rapid, irregular heart beat; hypotension; and chest palpitations.  Others include shortness of breath, dizziness, and exercise intolerance.</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a:extLst>
              <a:ext uri="{FF2B5EF4-FFF2-40B4-BE49-F238E27FC236}">
                <a16:creationId xmlns:a16="http://schemas.microsoft.com/office/drawing/2014/main" id="{26CAFDAA-21C9-40E2-A36E-C264589831D6}"/>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Atrial Fibrillation Diagnosed</a:t>
            </a:r>
          </a:p>
        </p:txBody>
      </p:sp>
      <p:sp>
        <p:nvSpPr>
          <p:cNvPr id="19459" name="Rectangle 3">
            <a:extLst>
              <a:ext uri="{FF2B5EF4-FFF2-40B4-BE49-F238E27FC236}">
                <a16:creationId xmlns:a16="http://schemas.microsoft.com/office/drawing/2014/main" id="{F12D6BAB-E4C4-4BEE-826F-3C2013CF7AE5}"/>
              </a:ext>
            </a:extLst>
          </p:cNvPr>
          <p:cNvSpPr>
            <a:spLocks noGrp="1" noChangeArrowheads="1"/>
          </p:cNvSpPr>
          <p:nvPr>
            <p:ph idx="1"/>
          </p:nvPr>
        </p:nvSpPr>
        <p:spPr>
          <a:xfrm>
            <a:off x="503238" y="530225"/>
            <a:ext cx="8183562" cy="4187825"/>
          </a:xfrm>
        </p:spPr>
        <p:txBody>
          <a:bodyPr>
            <a:normAutofit lnSpcReduction="10000"/>
          </a:bodyPr>
          <a:lstStyle/>
          <a:p>
            <a:pPr marL="265176" indent="-265176" fontAlgn="auto">
              <a:lnSpc>
                <a:spcPct val="90000"/>
              </a:lnSpc>
              <a:spcAft>
                <a:spcPts val="0"/>
              </a:spcAft>
              <a:buFont typeface="Wingdings 2"/>
              <a:buChar char=""/>
              <a:defRPr/>
            </a:pPr>
            <a:r>
              <a:rPr lang="en-US"/>
              <a:t>Atrial fibrillation is sometimes intermittent in nature and may be missed by an EKC.  </a:t>
            </a:r>
          </a:p>
          <a:p>
            <a:pPr marL="265176" indent="-265176" fontAlgn="auto">
              <a:lnSpc>
                <a:spcPct val="90000"/>
              </a:lnSpc>
              <a:spcAft>
                <a:spcPts val="0"/>
              </a:spcAft>
              <a:buFont typeface="Wingdings 2"/>
              <a:buChar char=""/>
              <a:defRPr/>
            </a:pPr>
            <a:r>
              <a:rPr lang="en-US"/>
              <a:t>Accurate diagnosis may require the patient to wear a Holter monitor or an event recorder.  </a:t>
            </a:r>
          </a:p>
          <a:p>
            <a:pPr marL="265176" indent="-265176" fontAlgn="auto">
              <a:lnSpc>
                <a:spcPct val="90000"/>
              </a:lnSpc>
              <a:spcAft>
                <a:spcPts val="0"/>
              </a:spcAft>
              <a:buFont typeface="Wingdings 2"/>
              <a:buChar char=""/>
              <a:defRPr/>
            </a:pPr>
            <a:r>
              <a:rPr lang="en-US"/>
              <a:t>This allows the detection of abnormal heart beats as the individual goes about their daily routine.  </a:t>
            </a:r>
          </a:p>
          <a:p>
            <a:pPr marL="265176" indent="-265176" fontAlgn="auto">
              <a:lnSpc>
                <a:spcPct val="90000"/>
              </a:lnSpc>
              <a:spcAft>
                <a:spcPts val="0"/>
              </a:spcAft>
              <a:buFont typeface="Wingdings 2"/>
              <a:buChar char=""/>
              <a:defRPr/>
            </a:pPr>
            <a:r>
              <a:rPr lang="en-US"/>
              <a:t>Other diagnostic techniques may include echocardiography and transesophageal echocardiography.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E65EEB83-0120-40B4-B5F3-4A1EB6620AA6}"/>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Treatment</a:t>
            </a:r>
          </a:p>
        </p:txBody>
      </p:sp>
      <p:sp>
        <p:nvSpPr>
          <p:cNvPr id="24579" name="Rectangle 3">
            <a:extLst>
              <a:ext uri="{FF2B5EF4-FFF2-40B4-BE49-F238E27FC236}">
                <a16:creationId xmlns:a16="http://schemas.microsoft.com/office/drawing/2014/main" id="{B64AD6A1-4117-44AB-9295-CD7622C26AF1}"/>
              </a:ext>
            </a:extLst>
          </p:cNvPr>
          <p:cNvSpPr>
            <a:spLocks noGrp="1" noChangeArrowheads="1"/>
          </p:cNvSpPr>
          <p:nvPr>
            <p:ph idx="1"/>
          </p:nvPr>
        </p:nvSpPr>
        <p:spPr>
          <a:xfrm>
            <a:off x="503238" y="530225"/>
            <a:ext cx="8183562" cy="4187825"/>
          </a:xfrm>
        </p:spPr>
        <p:txBody>
          <a:bodyPr/>
          <a:lstStyle/>
          <a:p>
            <a:pPr>
              <a:lnSpc>
                <a:spcPct val="90000"/>
              </a:lnSpc>
            </a:pPr>
            <a:r>
              <a:rPr lang="en-US" altLang="en-US"/>
              <a:t>Conservative treatment of atrial fibrillation includes medication, such as digoxin, that slows the heart rate and may restore normal sinus rhythm.  </a:t>
            </a:r>
          </a:p>
          <a:p>
            <a:pPr>
              <a:lnSpc>
                <a:spcPct val="90000"/>
              </a:lnSpc>
            </a:pPr>
            <a:r>
              <a:rPr lang="en-US" altLang="en-US"/>
              <a:t>If medication is not successful the patient will undergo cardioversion, which is a synchronized shock of electrical current delivered to the chest wall while the patient is under sedation.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3" descr="https://www.vivature.com/pages/xhtml/medicalLibrary/images/si55551745_ma.jpg">
            <a:extLst>
              <a:ext uri="{FF2B5EF4-FFF2-40B4-BE49-F238E27FC236}">
                <a16:creationId xmlns:a16="http://schemas.microsoft.com/office/drawing/2014/main" id="{2F95726C-0CB6-45E6-A756-075A4C8D58E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533400"/>
            <a:ext cx="69342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C9EE4FC-555E-48A4-B0D6-1A0E415D3ABB}"/>
              </a:ext>
            </a:extLst>
          </p:cNvPr>
          <p:cNvSpPr>
            <a:spLocks noGrp="1" noChangeArrowheads="1"/>
          </p:cNvSpPr>
          <p:nvPr>
            <p:ph type="title"/>
          </p:nvPr>
        </p:nvSpPr>
        <p:spPr/>
        <p:txBody>
          <a:bodyPr/>
          <a:lstStyle/>
          <a:p>
            <a:pPr fontAlgn="auto">
              <a:spcAft>
                <a:spcPts val="0"/>
              </a:spcAft>
              <a:defRPr/>
            </a:pPr>
            <a:r>
              <a:rPr lang="en-US" dirty="0">
                <a:solidFill>
                  <a:schemeClr val="accent1">
                    <a:tint val="88000"/>
                    <a:satMod val="150000"/>
                  </a:schemeClr>
                </a:solidFill>
              </a:rPr>
              <a:t>Coronary Artery Disease</a:t>
            </a:r>
          </a:p>
        </p:txBody>
      </p:sp>
      <p:pic>
        <p:nvPicPr>
          <p:cNvPr id="8195" name="Picture 3" descr="http://www.nhlbi.nih.gov/health/dci/images/heart_coronary_artery.gif">
            <a:extLst>
              <a:ext uri="{FF2B5EF4-FFF2-40B4-BE49-F238E27FC236}">
                <a16:creationId xmlns:a16="http://schemas.microsoft.com/office/drawing/2014/main" id="{B709D289-2DB1-4196-845B-184C826EDFA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34963"/>
            <a:ext cx="6705600" cy="4651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a:extLst>
              <a:ext uri="{FF2B5EF4-FFF2-40B4-BE49-F238E27FC236}">
                <a16:creationId xmlns:a16="http://schemas.microsoft.com/office/drawing/2014/main" id="{91C45A83-80B3-44A5-8783-4EDBAD5C40B6}"/>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Ablation</a:t>
            </a:r>
          </a:p>
        </p:txBody>
      </p:sp>
      <p:sp>
        <p:nvSpPr>
          <p:cNvPr id="26627" name="Rectangle 3">
            <a:extLst>
              <a:ext uri="{FF2B5EF4-FFF2-40B4-BE49-F238E27FC236}">
                <a16:creationId xmlns:a16="http://schemas.microsoft.com/office/drawing/2014/main" id="{188CBC64-9D04-472B-97E6-97382F0F9240}"/>
              </a:ext>
            </a:extLst>
          </p:cNvPr>
          <p:cNvSpPr>
            <a:spLocks noGrp="1" noChangeArrowheads="1"/>
          </p:cNvSpPr>
          <p:nvPr>
            <p:ph idx="1"/>
          </p:nvPr>
        </p:nvSpPr>
        <p:spPr>
          <a:xfrm>
            <a:off x="503238" y="530225"/>
            <a:ext cx="8183562" cy="4187825"/>
          </a:xfrm>
        </p:spPr>
        <p:txBody>
          <a:bodyPr/>
          <a:lstStyle/>
          <a:p>
            <a:r>
              <a:rPr lang="en-US" altLang="en-US"/>
              <a:t>If these measures are unsuccessful, the patient may undergo ablation (destruction of electrical conduction pathways) of the AV node.  </a:t>
            </a:r>
          </a:p>
          <a:p>
            <a:r>
              <a:rPr lang="en-US" altLang="en-US"/>
              <a:t>Subsequent placement of a pacemaker may prevent the chaotic atrial impulses from affecting the ventricles and ensure a stable heart rate.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descr="http://www.londonarrhythmiacentre.co.uk/images/sp_ablation.jpg">
            <a:extLst>
              <a:ext uri="{FF2B5EF4-FFF2-40B4-BE49-F238E27FC236}">
                <a16:creationId xmlns:a16="http://schemas.microsoft.com/office/drawing/2014/main" id="{C0DDF175-987D-4E6E-BF54-2591620D5DC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457200"/>
            <a:ext cx="7162800" cy="497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C185C969-9DCF-4E91-87FB-DC9782D63F72}"/>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Implantable Cardioverter</a:t>
            </a:r>
          </a:p>
        </p:txBody>
      </p:sp>
      <p:sp>
        <p:nvSpPr>
          <p:cNvPr id="24579" name="Rectangle 3">
            <a:extLst>
              <a:ext uri="{FF2B5EF4-FFF2-40B4-BE49-F238E27FC236}">
                <a16:creationId xmlns:a16="http://schemas.microsoft.com/office/drawing/2014/main" id="{542FFCF5-2164-4B8A-AAE6-AF23C3E40C73}"/>
              </a:ext>
            </a:extLst>
          </p:cNvPr>
          <p:cNvSpPr>
            <a:spLocks noGrp="1" noChangeArrowheads="1"/>
          </p:cNvSpPr>
          <p:nvPr>
            <p:ph idx="1"/>
          </p:nvPr>
        </p:nvSpPr>
        <p:spPr>
          <a:xfrm>
            <a:off x="503238" y="530225"/>
            <a:ext cx="8183562" cy="4187825"/>
          </a:xfrm>
        </p:spPr>
        <p:txBody>
          <a:bodyPr>
            <a:normAutofit lnSpcReduction="10000"/>
          </a:bodyPr>
          <a:lstStyle/>
          <a:p>
            <a:pPr marL="265176" indent="-265176" fontAlgn="auto">
              <a:spcAft>
                <a:spcPts val="0"/>
              </a:spcAft>
              <a:buFont typeface="Wingdings 2"/>
              <a:buChar char=""/>
              <a:defRPr/>
            </a:pPr>
            <a:r>
              <a:rPr lang="en-US" sz="3500"/>
              <a:t>Implantable cardioverter-defibrillator (ICD) implanted in the chest under the skin and attached to the heart. </a:t>
            </a:r>
          </a:p>
          <a:p>
            <a:pPr marL="265176" indent="-265176" fontAlgn="auto">
              <a:spcAft>
                <a:spcPts val="0"/>
              </a:spcAft>
              <a:buFont typeface="Wingdings 2"/>
              <a:buChar char=""/>
              <a:defRPr/>
            </a:pPr>
            <a:endParaRPr lang="en-US" sz="3500"/>
          </a:p>
          <a:p>
            <a:pPr marL="265176" indent="-265176" fontAlgn="auto">
              <a:spcAft>
                <a:spcPts val="0"/>
              </a:spcAft>
              <a:buFont typeface="Wingdings 2"/>
              <a:buChar char=""/>
              <a:defRPr/>
            </a:pPr>
            <a:r>
              <a:rPr lang="en-US" sz="3500"/>
              <a:t>Delivers an electric shock to the myocardium to correct arrhythmias.</a:t>
            </a:r>
          </a:p>
          <a:p>
            <a:pPr marL="265176" indent="-265176" fontAlgn="auto">
              <a:spcAft>
                <a:spcPts val="0"/>
              </a:spcAft>
              <a:buFont typeface="Wingdings 2"/>
              <a:buChar char=""/>
              <a:defRPr/>
            </a:pPr>
            <a:endParaRPr lang="en-US" sz="3500"/>
          </a:p>
          <a:p>
            <a:pPr marL="265176" indent="-265176" fontAlgn="auto">
              <a:spcAft>
                <a:spcPts val="0"/>
              </a:spcAft>
              <a:buFont typeface="Wingdings 2"/>
              <a:buChar char=""/>
              <a:defRPr/>
            </a:pP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descr="http://www.nhlbi.nih.gov/health/dci/images/icd.jpg">
            <a:extLst>
              <a:ext uri="{FF2B5EF4-FFF2-40B4-BE49-F238E27FC236}">
                <a16:creationId xmlns:a16="http://schemas.microsoft.com/office/drawing/2014/main" id="{3E622B41-D7C1-4DEC-8347-93DE9DC2978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
            <a:ext cx="80772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a:extLst>
              <a:ext uri="{FF2B5EF4-FFF2-40B4-BE49-F238E27FC236}">
                <a16:creationId xmlns:a16="http://schemas.microsoft.com/office/drawing/2014/main" id="{8639D47E-618E-4DF4-A23A-3B528A72CE56}"/>
              </a:ext>
            </a:extLst>
          </p:cNvPr>
          <p:cNvSpPr>
            <a:spLocks noGrp="1" noChangeArrowheads="1"/>
          </p:cNvSpPr>
          <p:nvPr>
            <p:ph type="title"/>
          </p:nvPr>
        </p:nvSpPr>
        <p:spPr>
          <a:xfrm>
            <a:off x="503238" y="4983163"/>
            <a:ext cx="8183562" cy="1052512"/>
          </a:xfrm>
        </p:spPr>
        <p:txBody>
          <a:bodyPr>
            <a:normAutofit fontScale="90000"/>
          </a:bodyPr>
          <a:lstStyle/>
          <a:p>
            <a:pPr fontAlgn="auto">
              <a:spcAft>
                <a:spcPts val="0"/>
              </a:spcAft>
              <a:defRPr/>
            </a:pPr>
            <a:r>
              <a:rPr lang="en-US">
                <a:solidFill>
                  <a:schemeClr val="accent1">
                    <a:tint val="88000"/>
                    <a:satMod val="150000"/>
                  </a:schemeClr>
                </a:solidFill>
              </a:rPr>
              <a:t>Rheumatic Heart Disease</a:t>
            </a:r>
            <a:br>
              <a:rPr lang="en-US">
                <a:solidFill>
                  <a:schemeClr val="accent1">
                    <a:tint val="88000"/>
                    <a:satMod val="150000"/>
                  </a:schemeClr>
                </a:solidFill>
              </a:rPr>
            </a:br>
            <a:endParaRPr lang="en-US">
              <a:solidFill>
                <a:schemeClr val="accent1">
                  <a:tint val="88000"/>
                  <a:satMod val="150000"/>
                </a:schemeClr>
              </a:solidFill>
            </a:endParaRPr>
          </a:p>
        </p:txBody>
      </p:sp>
      <p:sp>
        <p:nvSpPr>
          <p:cNvPr id="34819" name="Rectangle 3">
            <a:extLst>
              <a:ext uri="{FF2B5EF4-FFF2-40B4-BE49-F238E27FC236}">
                <a16:creationId xmlns:a16="http://schemas.microsoft.com/office/drawing/2014/main" id="{0BD66722-99FC-4BAF-AE7C-C35A03705236}"/>
              </a:ext>
            </a:extLst>
          </p:cNvPr>
          <p:cNvSpPr>
            <a:spLocks noGrp="1" noChangeArrowheads="1"/>
          </p:cNvSpPr>
          <p:nvPr>
            <p:ph idx="1"/>
          </p:nvPr>
        </p:nvSpPr>
        <p:spPr>
          <a:xfrm>
            <a:off x="503238" y="530225"/>
            <a:ext cx="8183562" cy="4187825"/>
          </a:xfrm>
        </p:spPr>
        <p:txBody>
          <a:bodyPr>
            <a:normAutofit lnSpcReduction="10000"/>
          </a:bodyPr>
          <a:lstStyle/>
          <a:p>
            <a:pPr marL="265176" indent="-265176" fontAlgn="auto">
              <a:lnSpc>
                <a:spcPct val="90000"/>
              </a:lnSpc>
              <a:spcAft>
                <a:spcPts val="0"/>
              </a:spcAft>
              <a:buFont typeface="Wingdings 2"/>
              <a:buChar char=""/>
              <a:defRPr/>
            </a:pPr>
            <a:r>
              <a:rPr lang="en-US" sz="2400"/>
              <a:t>Reaction to untreated beta-hemolytic streptococcal infection.</a:t>
            </a:r>
          </a:p>
          <a:p>
            <a:pPr marL="265176" indent="-265176" fontAlgn="auto">
              <a:lnSpc>
                <a:spcPct val="90000"/>
              </a:lnSpc>
              <a:spcAft>
                <a:spcPts val="0"/>
              </a:spcAft>
              <a:buFont typeface="Wingdings 2"/>
              <a:buChar char=""/>
              <a:defRPr/>
            </a:pPr>
            <a:endParaRPr lang="en-US" sz="2400"/>
          </a:p>
          <a:p>
            <a:pPr marL="265176" indent="-265176" fontAlgn="auto">
              <a:lnSpc>
                <a:spcPct val="90000"/>
              </a:lnSpc>
              <a:spcAft>
                <a:spcPts val="0"/>
              </a:spcAft>
              <a:buFont typeface="Wingdings 2"/>
              <a:buChar char=""/>
              <a:defRPr/>
            </a:pPr>
            <a:r>
              <a:rPr lang="en-US" sz="2400"/>
              <a:t>All 3 layers of the Heart can be affected.</a:t>
            </a:r>
          </a:p>
          <a:p>
            <a:pPr marL="265176" indent="-265176" fontAlgn="auto">
              <a:lnSpc>
                <a:spcPct val="90000"/>
              </a:lnSpc>
              <a:spcAft>
                <a:spcPts val="0"/>
              </a:spcAft>
              <a:buFont typeface="Wingdings 2"/>
              <a:buChar char=""/>
              <a:defRPr/>
            </a:pPr>
            <a:endParaRPr lang="en-US" sz="2400"/>
          </a:p>
          <a:p>
            <a:pPr marL="265176" indent="-265176" fontAlgn="auto">
              <a:lnSpc>
                <a:spcPct val="90000"/>
              </a:lnSpc>
              <a:spcAft>
                <a:spcPts val="0"/>
              </a:spcAft>
              <a:buFont typeface="Wingdings 2"/>
              <a:buChar char=""/>
              <a:defRPr/>
            </a:pPr>
            <a:r>
              <a:rPr lang="en-US" sz="2400"/>
              <a:t>The endocardium is most frequently involved</a:t>
            </a:r>
          </a:p>
          <a:p>
            <a:pPr marL="265176" indent="-265176" fontAlgn="auto">
              <a:lnSpc>
                <a:spcPct val="90000"/>
              </a:lnSpc>
              <a:spcAft>
                <a:spcPts val="0"/>
              </a:spcAft>
              <a:buFont typeface="Wingdings 2"/>
              <a:buChar char=""/>
              <a:defRPr/>
            </a:pPr>
            <a:r>
              <a:rPr lang="en-US" sz="2400"/>
              <a:t>Fibrosis of the affected Valves can cause:</a:t>
            </a:r>
          </a:p>
          <a:p>
            <a:pPr marL="548640" lvl="1" indent="-201168" fontAlgn="auto">
              <a:lnSpc>
                <a:spcPct val="90000"/>
              </a:lnSpc>
              <a:spcAft>
                <a:spcPts val="0"/>
              </a:spcAft>
              <a:buFont typeface="Verdana"/>
              <a:buChar char="◦"/>
              <a:defRPr/>
            </a:pPr>
            <a:r>
              <a:rPr lang="en-US"/>
              <a:t>Stenosis or Narrowing</a:t>
            </a:r>
          </a:p>
          <a:p>
            <a:pPr marL="786384" lvl="2" indent="-182880" fontAlgn="auto">
              <a:lnSpc>
                <a:spcPct val="90000"/>
              </a:lnSpc>
              <a:spcAft>
                <a:spcPts val="0"/>
              </a:spcAft>
              <a:buClr>
                <a:schemeClr val="accent2">
                  <a:tint val="85000"/>
                  <a:satMod val="285000"/>
                </a:schemeClr>
              </a:buClr>
              <a:buFont typeface="Wingdings 2"/>
              <a:buChar char=""/>
              <a:defRPr/>
            </a:pPr>
            <a:r>
              <a:rPr lang="en-US"/>
              <a:t>And/or</a:t>
            </a:r>
          </a:p>
          <a:p>
            <a:pPr marL="548640" lvl="1" indent="-201168" fontAlgn="auto">
              <a:lnSpc>
                <a:spcPct val="90000"/>
              </a:lnSpc>
              <a:spcAft>
                <a:spcPts val="0"/>
              </a:spcAft>
              <a:buFontTx/>
              <a:buNone/>
              <a:defRPr/>
            </a:pPr>
            <a:r>
              <a:rPr lang="en-US"/>
              <a:t>-- Widening</a:t>
            </a:r>
          </a:p>
          <a:p>
            <a:pPr marL="548640" lvl="1" indent="-201168" fontAlgn="auto">
              <a:lnSpc>
                <a:spcPct val="90000"/>
              </a:lnSpc>
              <a:spcAft>
                <a:spcPts val="0"/>
              </a:spcAft>
              <a:buFont typeface="Verdana"/>
              <a:buChar char="◦"/>
              <a:defRPr/>
            </a:pPr>
            <a:r>
              <a:rPr lang="en-US"/>
              <a:t>Regurgitation/Reverse flow occurs with incompetent Valves</a:t>
            </a:r>
          </a:p>
          <a:p>
            <a:pPr marL="265176" indent="-265176" fontAlgn="auto">
              <a:lnSpc>
                <a:spcPct val="90000"/>
              </a:lnSpc>
              <a:spcAft>
                <a:spcPts val="0"/>
              </a:spcAft>
              <a:buFont typeface="Wingdings 2"/>
              <a:buChar char=""/>
              <a:defRPr/>
            </a:pPr>
            <a:endParaRPr lang="en-US" sz="2400"/>
          </a:p>
          <a:p>
            <a:pPr marL="265176" indent="-265176" fontAlgn="auto">
              <a:lnSpc>
                <a:spcPct val="90000"/>
              </a:lnSpc>
              <a:spcAft>
                <a:spcPts val="0"/>
              </a:spcAft>
              <a:buFont typeface="Wingdings 2"/>
              <a:buChar char=""/>
              <a:defRPr/>
            </a:pPr>
            <a:endParaRPr lang="en-US" sz="24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a:extLst>
              <a:ext uri="{FF2B5EF4-FFF2-40B4-BE49-F238E27FC236}">
                <a16:creationId xmlns:a16="http://schemas.microsoft.com/office/drawing/2014/main" id="{0B2E7F5D-D865-4424-89B8-A8A03FC5AB8C}"/>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Causes</a:t>
            </a:r>
          </a:p>
        </p:txBody>
      </p:sp>
      <p:sp>
        <p:nvSpPr>
          <p:cNvPr id="39939" name="Rectangle 3">
            <a:extLst>
              <a:ext uri="{FF2B5EF4-FFF2-40B4-BE49-F238E27FC236}">
                <a16:creationId xmlns:a16="http://schemas.microsoft.com/office/drawing/2014/main" id="{A5FB4E6E-DC27-4088-BF1E-7C35E3BA7E25}"/>
              </a:ext>
            </a:extLst>
          </p:cNvPr>
          <p:cNvSpPr>
            <a:spLocks noGrp="1" noChangeArrowheads="1"/>
          </p:cNvSpPr>
          <p:nvPr>
            <p:ph idx="1"/>
          </p:nvPr>
        </p:nvSpPr>
        <p:spPr>
          <a:xfrm>
            <a:off x="503238" y="530225"/>
            <a:ext cx="8183562" cy="4187825"/>
          </a:xfrm>
        </p:spPr>
        <p:txBody>
          <a:bodyPr/>
          <a:lstStyle/>
          <a:p>
            <a:pPr>
              <a:buFontTx/>
              <a:buNone/>
            </a:pPr>
            <a:endParaRPr lang="en-US" altLang="en-US" sz="3900"/>
          </a:p>
          <a:p>
            <a:pPr lvl="1"/>
            <a:r>
              <a:rPr lang="en-US" altLang="en-US" sz="3600"/>
              <a:t>Pericarditis</a:t>
            </a:r>
          </a:p>
          <a:p>
            <a:pPr lvl="1"/>
            <a:r>
              <a:rPr lang="en-US" altLang="en-US" sz="3600"/>
              <a:t>Pericardial infusion</a:t>
            </a:r>
          </a:p>
          <a:p>
            <a:pPr lvl="1"/>
            <a:r>
              <a:rPr lang="en-US" altLang="en-US" sz="3600"/>
              <a:t>Myocarditis</a:t>
            </a:r>
          </a:p>
          <a:p>
            <a:pPr lvl="1"/>
            <a:r>
              <a:rPr lang="en-US" altLang="en-US" sz="3600"/>
              <a:t>Endocarditis</a:t>
            </a:r>
          </a:p>
          <a:p>
            <a:endParaRPr lang="en-US" altLang="en-US"/>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786C2B5E-F262-429E-91E4-90B16690C7C2}"/>
              </a:ext>
            </a:extLst>
          </p:cNvPr>
          <p:cNvSpPr>
            <a:spLocks noGrp="1" noChangeArrowheads="1"/>
          </p:cNvSpPr>
          <p:nvPr>
            <p:ph type="title"/>
          </p:nvPr>
        </p:nvSpPr>
        <p:spPr>
          <a:xfrm>
            <a:off x="503238" y="4983163"/>
            <a:ext cx="8183562" cy="1052512"/>
          </a:xfrm>
        </p:spPr>
        <p:txBody>
          <a:bodyPr>
            <a:normAutofit fontScale="90000"/>
          </a:bodyPr>
          <a:lstStyle/>
          <a:p>
            <a:pPr fontAlgn="auto">
              <a:spcAft>
                <a:spcPts val="0"/>
              </a:spcAft>
              <a:defRPr/>
            </a:pPr>
            <a:r>
              <a:rPr lang="en-US">
                <a:solidFill>
                  <a:schemeClr val="accent1">
                    <a:tint val="88000"/>
                    <a:satMod val="150000"/>
                  </a:schemeClr>
                </a:solidFill>
              </a:rPr>
              <a:t>Valvular Disorders</a:t>
            </a:r>
            <a:br>
              <a:rPr lang="en-US">
                <a:solidFill>
                  <a:schemeClr val="accent1">
                    <a:tint val="88000"/>
                    <a:satMod val="150000"/>
                  </a:schemeClr>
                </a:solidFill>
              </a:rPr>
            </a:br>
            <a:endParaRPr lang="en-US">
              <a:solidFill>
                <a:schemeClr val="accent1">
                  <a:tint val="88000"/>
                  <a:satMod val="150000"/>
                </a:schemeClr>
              </a:solidFill>
            </a:endParaRPr>
          </a:p>
        </p:txBody>
      </p:sp>
      <p:sp>
        <p:nvSpPr>
          <p:cNvPr id="40963" name="Rectangle 3">
            <a:extLst>
              <a:ext uri="{FF2B5EF4-FFF2-40B4-BE49-F238E27FC236}">
                <a16:creationId xmlns:a16="http://schemas.microsoft.com/office/drawing/2014/main" id="{DA3AB083-E449-48D7-9B74-AEA5CDDBDF8F}"/>
              </a:ext>
            </a:extLst>
          </p:cNvPr>
          <p:cNvSpPr>
            <a:spLocks noGrp="1" noChangeArrowheads="1"/>
          </p:cNvSpPr>
          <p:nvPr>
            <p:ph idx="1"/>
          </p:nvPr>
        </p:nvSpPr>
        <p:spPr>
          <a:xfrm>
            <a:off x="503238" y="530225"/>
            <a:ext cx="8183562" cy="4187825"/>
          </a:xfrm>
        </p:spPr>
        <p:txBody>
          <a:bodyPr/>
          <a:lstStyle/>
          <a:p>
            <a:pPr>
              <a:lnSpc>
                <a:spcPct val="90000"/>
              </a:lnSpc>
            </a:pPr>
            <a:r>
              <a:rPr lang="en-US" altLang="en-US" sz="3900"/>
              <a:t>Caused by a congenital defect or an infection.</a:t>
            </a:r>
          </a:p>
          <a:p>
            <a:pPr>
              <a:lnSpc>
                <a:spcPct val="90000"/>
              </a:lnSpc>
            </a:pPr>
            <a:endParaRPr lang="en-US" altLang="en-US" sz="2000"/>
          </a:p>
          <a:p>
            <a:pPr>
              <a:lnSpc>
                <a:spcPct val="90000"/>
              </a:lnSpc>
            </a:pPr>
            <a:r>
              <a:rPr lang="en-US" altLang="en-US" sz="3900"/>
              <a:t>Valves can harden, do not close completely.</a:t>
            </a:r>
          </a:p>
          <a:p>
            <a:pPr>
              <a:lnSpc>
                <a:spcPct val="90000"/>
              </a:lnSpc>
            </a:pPr>
            <a:endParaRPr lang="en-US" altLang="en-US" sz="2000"/>
          </a:p>
          <a:p>
            <a:pPr>
              <a:lnSpc>
                <a:spcPct val="90000"/>
              </a:lnSpc>
            </a:pPr>
            <a:r>
              <a:rPr lang="en-US" altLang="en-US" sz="3900"/>
              <a:t>Most common is mitral valve </a:t>
            </a:r>
          </a:p>
          <a:p>
            <a:pPr>
              <a:lnSpc>
                <a:spcPct val="90000"/>
              </a:lnSpc>
            </a:pPr>
            <a:r>
              <a:rPr lang="en-US" altLang="en-US" sz="3900"/>
              <a:t>prolapse</a:t>
            </a:r>
          </a:p>
          <a:p>
            <a:pPr>
              <a:lnSpc>
                <a:spcPct val="90000"/>
              </a:lnSpc>
              <a:buFontTx/>
              <a:buNone/>
            </a:pPr>
            <a:endParaRPr lang="en-US" altLang="en-US" sz="3900"/>
          </a:p>
          <a:p>
            <a:pPr>
              <a:lnSpc>
                <a:spcPct val="90000"/>
              </a:lnSpc>
            </a:pPr>
            <a:endParaRPr lang="en-US"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a:extLst>
              <a:ext uri="{FF2B5EF4-FFF2-40B4-BE49-F238E27FC236}">
                <a16:creationId xmlns:a16="http://schemas.microsoft.com/office/drawing/2014/main" id="{05C7D2F9-0BA8-432C-AA63-6022D039164E}"/>
              </a:ext>
            </a:extLst>
          </p:cNvPr>
          <p:cNvSpPr>
            <a:spLocks noGrp="1" noChangeArrowheads="1"/>
          </p:cNvSpPr>
          <p:nvPr>
            <p:ph type="title"/>
          </p:nvPr>
        </p:nvSpPr>
        <p:spPr>
          <a:xfrm>
            <a:off x="503238" y="4983163"/>
            <a:ext cx="8183562" cy="1052512"/>
          </a:xfrm>
        </p:spPr>
        <p:txBody>
          <a:bodyPr>
            <a:normAutofit fontScale="90000"/>
          </a:bodyPr>
          <a:lstStyle/>
          <a:p>
            <a:pPr fontAlgn="auto">
              <a:spcAft>
                <a:spcPts val="0"/>
              </a:spcAft>
              <a:defRPr/>
            </a:pPr>
            <a:r>
              <a:rPr lang="en-US">
                <a:solidFill>
                  <a:schemeClr val="accent1">
                    <a:tint val="88000"/>
                    <a:satMod val="150000"/>
                  </a:schemeClr>
                </a:solidFill>
              </a:rPr>
              <a:t>Vascular Disorders</a:t>
            </a:r>
            <a:br>
              <a:rPr lang="en-US">
                <a:solidFill>
                  <a:schemeClr val="accent1">
                    <a:tint val="88000"/>
                    <a:satMod val="150000"/>
                  </a:schemeClr>
                </a:solidFill>
              </a:rPr>
            </a:br>
            <a:endParaRPr lang="en-US">
              <a:solidFill>
                <a:schemeClr val="accent1">
                  <a:tint val="88000"/>
                  <a:satMod val="150000"/>
                </a:schemeClr>
              </a:solidFill>
            </a:endParaRPr>
          </a:p>
        </p:txBody>
      </p:sp>
      <p:sp>
        <p:nvSpPr>
          <p:cNvPr id="43011" name="Rectangle 3">
            <a:extLst>
              <a:ext uri="{FF2B5EF4-FFF2-40B4-BE49-F238E27FC236}">
                <a16:creationId xmlns:a16="http://schemas.microsoft.com/office/drawing/2014/main" id="{7AC37B5A-E6D4-46CC-9300-3D6727165337}"/>
              </a:ext>
            </a:extLst>
          </p:cNvPr>
          <p:cNvSpPr>
            <a:spLocks noGrp="1" noChangeArrowheads="1"/>
          </p:cNvSpPr>
          <p:nvPr>
            <p:ph idx="1"/>
          </p:nvPr>
        </p:nvSpPr>
        <p:spPr>
          <a:xfrm>
            <a:off x="503238" y="530225"/>
            <a:ext cx="8183562" cy="4187825"/>
          </a:xfrm>
        </p:spPr>
        <p:txBody>
          <a:bodyPr/>
          <a:lstStyle/>
          <a:p>
            <a:pPr>
              <a:lnSpc>
                <a:spcPct val="90000"/>
              </a:lnSpc>
            </a:pPr>
            <a:r>
              <a:rPr lang="en-US" altLang="en-US" sz="2400"/>
              <a:t>The vascular system is the body's network of blood vessels. It includes the arteries, veins and capillaries that carry blood to and from the heart. </a:t>
            </a:r>
          </a:p>
          <a:p>
            <a:pPr>
              <a:lnSpc>
                <a:spcPct val="90000"/>
              </a:lnSpc>
            </a:pPr>
            <a:endParaRPr lang="en-US" altLang="en-US" sz="2400"/>
          </a:p>
          <a:p>
            <a:pPr>
              <a:lnSpc>
                <a:spcPct val="90000"/>
              </a:lnSpc>
            </a:pPr>
            <a:r>
              <a:rPr lang="en-US" altLang="en-US" sz="2400"/>
              <a:t>Problems of the vascular system are common and can be serious. Arteries can become thick and stiff, a problem called arteriosclerosis. </a:t>
            </a:r>
          </a:p>
          <a:p>
            <a:pPr>
              <a:lnSpc>
                <a:spcPct val="90000"/>
              </a:lnSpc>
            </a:pPr>
            <a:endParaRPr lang="en-US" altLang="en-US" sz="2400"/>
          </a:p>
          <a:p>
            <a:pPr>
              <a:lnSpc>
                <a:spcPct val="90000"/>
              </a:lnSpc>
            </a:pPr>
            <a:r>
              <a:rPr lang="en-US" altLang="en-US" sz="2400"/>
              <a:t>Blood clots can clog vessels and block blood flow to the heart or brain. Weakened blood vessels can burst, causing bleeding inside the body. </a:t>
            </a:r>
          </a:p>
          <a:p>
            <a:pPr>
              <a:lnSpc>
                <a:spcPct val="90000"/>
              </a:lnSpc>
            </a:pPr>
            <a:endParaRPr lang="en-US" altLang="en-US" sz="2400"/>
          </a:p>
          <a:p>
            <a:endParaRPr lang="en-US" altLang="en-US" sz="240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a:extLst>
              <a:ext uri="{FF2B5EF4-FFF2-40B4-BE49-F238E27FC236}">
                <a16:creationId xmlns:a16="http://schemas.microsoft.com/office/drawing/2014/main" id="{28052BE0-BC1C-4C40-8904-4507E86E4994}"/>
              </a:ext>
            </a:extLst>
          </p:cNvPr>
          <p:cNvSpPr>
            <a:spLocks noGrp="1" noChangeArrowheads="1"/>
          </p:cNvSpPr>
          <p:nvPr>
            <p:ph type="title"/>
          </p:nvPr>
        </p:nvSpPr>
        <p:spPr>
          <a:xfrm>
            <a:off x="457200" y="0"/>
            <a:ext cx="8229600" cy="1417638"/>
          </a:xfrm>
        </p:spPr>
        <p:txBody>
          <a:bodyPr/>
          <a:lstStyle/>
          <a:p>
            <a:pPr fontAlgn="auto">
              <a:spcAft>
                <a:spcPts val="0"/>
              </a:spcAft>
              <a:defRPr/>
            </a:pPr>
            <a:r>
              <a:rPr lang="en-US">
                <a:solidFill>
                  <a:schemeClr val="accent1">
                    <a:tint val="88000"/>
                    <a:satMod val="150000"/>
                  </a:schemeClr>
                </a:solidFill>
              </a:rPr>
              <a:t>Varicose Veins</a:t>
            </a:r>
          </a:p>
        </p:txBody>
      </p:sp>
      <p:sp>
        <p:nvSpPr>
          <p:cNvPr id="47107" name="Rectangle 3">
            <a:extLst>
              <a:ext uri="{FF2B5EF4-FFF2-40B4-BE49-F238E27FC236}">
                <a16:creationId xmlns:a16="http://schemas.microsoft.com/office/drawing/2014/main" id="{608A8A07-15F5-4A53-AD7D-63AD4FB99DF8}"/>
              </a:ext>
            </a:extLst>
          </p:cNvPr>
          <p:cNvSpPr>
            <a:spLocks noGrp="1" noChangeArrowheads="1"/>
          </p:cNvSpPr>
          <p:nvPr>
            <p:ph idx="1"/>
          </p:nvPr>
        </p:nvSpPr>
        <p:spPr>
          <a:xfrm>
            <a:off x="457200" y="990600"/>
            <a:ext cx="8229600" cy="5135563"/>
          </a:xfrm>
        </p:spPr>
        <p:txBody>
          <a:bodyPr/>
          <a:lstStyle/>
          <a:p>
            <a:pPr>
              <a:lnSpc>
                <a:spcPct val="90000"/>
              </a:lnSpc>
              <a:buFontTx/>
              <a:buNone/>
            </a:pPr>
            <a:r>
              <a:rPr lang="en-US" altLang="en-US" sz="3500"/>
              <a:t>Varicose veins are enlarged, dilated superficial veins that most commonly develop in the legs.  </a:t>
            </a:r>
          </a:p>
          <a:p>
            <a:pPr>
              <a:lnSpc>
                <a:spcPct val="90000"/>
              </a:lnSpc>
              <a:buFontTx/>
              <a:buNone/>
            </a:pPr>
            <a:endParaRPr lang="en-US" altLang="en-US" sz="3500"/>
          </a:p>
          <a:p>
            <a:pPr>
              <a:lnSpc>
                <a:spcPct val="90000"/>
              </a:lnSpc>
              <a:buFontTx/>
              <a:buNone/>
            </a:pPr>
            <a:r>
              <a:rPr lang="en-US" altLang="en-US" sz="3500"/>
              <a:t>An estimated 12 million Americans suffer from varicose veins.  </a:t>
            </a:r>
          </a:p>
          <a:p>
            <a:pPr>
              <a:lnSpc>
                <a:spcPct val="90000"/>
              </a:lnSpc>
              <a:buFontTx/>
              <a:buNone/>
            </a:pPr>
            <a:endParaRPr lang="en-US" altLang="en-US" sz="3500"/>
          </a:p>
          <a:p>
            <a:pPr>
              <a:lnSpc>
                <a:spcPct val="90000"/>
              </a:lnSpc>
              <a:buFontTx/>
              <a:buNone/>
            </a:pPr>
            <a:r>
              <a:rPr lang="en-US" altLang="en-US" sz="3500"/>
              <a:t>Women suffer from varicose veins more than men, with over 40% of all women over age 50 affected.</a:t>
            </a:r>
          </a:p>
          <a:p>
            <a:pPr>
              <a:lnSpc>
                <a:spcPct val="90000"/>
              </a:lnSpc>
              <a:buFontTx/>
              <a:buNone/>
            </a:pPr>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F64D4F30-6B12-4887-A495-04AEB6EBB53D}"/>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Varicose Veins</a:t>
            </a:r>
          </a:p>
        </p:txBody>
      </p:sp>
      <p:sp>
        <p:nvSpPr>
          <p:cNvPr id="44035" name="Rectangle 3">
            <a:extLst>
              <a:ext uri="{FF2B5EF4-FFF2-40B4-BE49-F238E27FC236}">
                <a16:creationId xmlns:a16="http://schemas.microsoft.com/office/drawing/2014/main" id="{D5C4600A-0397-49CC-9FF5-98E1825CFEFB}"/>
              </a:ext>
            </a:extLst>
          </p:cNvPr>
          <p:cNvSpPr>
            <a:spLocks noGrp="1" noChangeArrowheads="1"/>
          </p:cNvSpPr>
          <p:nvPr>
            <p:ph idx="1"/>
          </p:nvPr>
        </p:nvSpPr>
        <p:spPr>
          <a:xfrm>
            <a:off x="503238" y="530225"/>
            <a:ext cx="8183562" cy="4187825"/>
          </a:xfrm>
        </p:spPr>
        <p:txBody>
          <a:bodyPr>
            <a:normAutofit fontScale="92500" lnSpcReduction="10000"/>
          </a:bodyPr>
          <a:lstStyle/>
          <a:p>
            <a:pPr marL="265176" indent="-265176" fontAlgn="auto">
              <a:lnSpc>
                <a:spcPct val="90000"/>
              </a:lnSpc>
              <a:spcAft>
                <a:spcPts val="0"/>
              </a:spcAft>
              <a:buFont typeface="Wingdings 2"/>
              <a:buChar char=""/>
              <a:defRPr/>
            </a:pPr>
            <a:r>
              <a:rPr lang="en-US"/>
              <a:t>Venous blood travels under low pressure and must fight against gravity to return to the heart.  Blood flow is helped along by the presence of one-way valves in veins as well as the pumping action of surrounding leg muscles.</a:t>
            </a:r>
          </a:p>
          <a:p>
            <a:pPr marL="265176" indent="-265176" fontAlgn="auto">
              <a:lnSpc>
                <a:spcPct val="90000"/>
              </a:lnSpc>
              <a:spcAft>
                <a:spcPts val="0"/>
              </a:spcAft>
              <a:buFont typeface="Wingdings 2"/>
              <a:buChar char=""/>
              <a:defRPr/>
            </a:pPr>
            <a:endParaRPr lang="en-US"/>
          </a:p>
          <a:p>
            <a:pPr marL="265176" indent="-265176" fontAlgn="auto">
              <a:lnSpc>
                <a:spcPct val="90000"/>
              </a:lnSpc>
              <a:spcAft>
                <a:spcPts val="0"/>
              </a:spcAft>
              <a:buFont typeface="Wingdings 2"/>
              <a:buChar char=""/>
              <a:defRPr/>
            </a:pPr>
            <a:r>
              <a:rPr lang="en-US"/>
              <a:t>However, when valves become incompetent and fail to close properly, blood movement becomes sluggish.  This sluggishness results in vein engorgement, which further exacerbates valvular incompetence.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3" descr="http://www.fitceleb.com/files/images/heartattack.jpg">
            <a:extLst>
              <a:ext uri="{FF2B5EF4-FFF2-40B4-BE49-F238E27FC236}">
                <a16:creationId xmlns:a16="http://schemas.microsoft.com/office/drawing/2014/main" id="{630EA437-F80C-4F90-B31A-B80B5ADA9D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
            <a:ext cx="8077200" cy="539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http://www.web-books.com/eLibrary/Medicine/Cardiovascular/Images/varicose_veins.jpg">
            <a:extLst>
              <a:ext uri="{FF2B5EF4-FFF2-40B4-BE49-F238E27FC236}">
                <a16:creationId xmlns:a16="http://schemas.microsoft.com/office/drawing/2014/main" id="{B1F4845E-FD22-4C5C-B883-19EB3698067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533400"/>
            <a:ext cx="7543800" cy="5191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a:extLst>
              <a:ext uri="{FF2B5EF4-FFF2-40B4-BE49-F238E27FC236}">
                <a16:creationId xmlns:a16="http://schemas.microsoft.com/office/drawing/2014/main" id="{842ADA13-F623-4776-A180-6E0027C204D5}"/>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Treatment</a:t>
            </a:r>
          </a:p>
        </p:txBody>
      </p:sp>
      <p:sp>
        <p:nvSpPr>
          <p:cNvPr id="50179" name="Rectangle 3">
            <a:extLst>
              <a:ext uri="{FF2B5EF4-FFF2-40B4-BE49-F238E27FC236}">
                <a16:creationId xmlns:a16="http://schemas.microsoft.com/office/drawing/2014/main" id="{3C98EB8C-FE47-4871-A284-77820DFB0B95}"/>
              </a:ext>
            </a:extLst>
          </p:cNvPr>
          <p:cNvSpPr>
            <a:spLocks noGrp="1" noChangeArrowheads="1"/>
          </p:cNvSpPr>
          <p:nvPr>
            <p:ph idx="1"/>
          </p:nvPr>
        </p:nvSpPr>
        <p:spPr>
          <a:xfrm>
            <a:off x="503238" y="530225"/>
            <a:ext cx="8183562" cy="4187825"/>
          </a:xfrm>
        </p:spPr>
        <p:txBody>
          <a:bodyPr/>
          <a:lstStyle/>
          <a:p>
            <a:pPr>
              <a:lnSpc>
                <a:spcPct val="90000"/>
              </a:lnSpc>
            </a:pPr>
            <a:r>
              <a:rPr lang="en-US" altLang="en-US"/>
              <a:t>Patients should avoid activities that impede circulation, including wearing hose with tight leg bands, wearing girdles, crossing legs, and sitting or standing for prolonged time.  </a:t>
            </a:r>
          </a:p>
          <a:p>
            <a:pPr>
              <a:lnSpc>
                <a:spcPct val="90000"/>
              </a:lnSpc>
            </a:pPr>
            <a:endParaRPr lang="en-US" altLang="en-US"/>
          </a:p>
          <a:p>
            <a:pPr>
              <a:lnSpc>
                <a:spcPct val="90000"/>
              </a:lnSpc>
            </a:pPr>
            <a:r>
              <a:rPr lang="en-US" altLang="en-US"/>
              <a:t>Weight loss is encouraged</a:t>
            </a:r>
          </a:p>
          <a:p>
            <a:pPr>
              <a:lnSpc>
                <a:spcPct val="90000"/>
              </a:lnSpc>
            </a:pPr>
            <a:endParaRPr lang="en-US" altLang="en-US"/>
          </a:p>
          <a:p>
            <a:pPr>
              <a:lnSpc>
                <a:spcPct val="90000"/>
              </a:lnSpc>
            </a:pPr>
            <a:r>
              <a:rPr lang="en-US" altLang="en-US"/>
              <a:t>More aggressive treatment includes ligation and stripping or injection of a sclerosing solution that caused the vein to collapse, harden, and eventually atrophy.</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a:extLst>
              <a:ext uri="{FF2B5EF4-FFF2-40B4-BE49-F238E27FC236}">
                <a16:creationId xmlns:a16="http://schemas.microsoft.com/office/drawing/2014/main" id="{F323F01F-4B45-443B-9B1F-DA0A7753DA23}"/>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Deep Vein Thrombosis</a:t>
            </a:r>
          </a:p>
        </p:txBody>
      </p:sp>
      <p:sp>
        <p:nvSpPr>
          <p:cNvPr id="51203" name="Rectangle 3">
            <a:extLst>
              <a:ext uri="{FF2B5EF4-FFF2-40B4-BE49-F238E27FC236}">
                <a16:creationId xmlns:a16="http://schemas.microsoft.com/office/drawing/2014/main" id="{1D148AFA-02C5-407D-901B-CFD2A4982095}"/>
              </a:ext>
            </a:extLst>
          </p:cNvPr>
          <p:cNvSpPr>
            <a:spLocks noGrp="1" noChangeArrowheads="1"/>
          </p:cNvSpPr>
          <p:nvPr>
            <p:ph idx="1"/>
          </p:nvPr>
        </p:nvSpPr>
        <p:spPr>
          <a:xfrm>
            <a:off x="503238" y="530225"/>
            <a:ext cx="8183562" cy="4187825"/>
          </a:xfrm>
        </p:spPr>
        <p:txBody>
          <a:bodyPr/>
          <a:lstStyle/>
          <a:p>
            <a:pPr>
              <a:buFontTx/>
              <a:buNone/>
            </a:pPr>
            <a:r>
              <a:rPr lang="en-US" altLang="en-US" b="1"/>
              <a:t>Also known as thrombophlebitis, occurs when a blood clot develops in a deep vein, usually in the legs.</a:t>
            </a:r>
          </a:p>
          <a:p>
            <a:pPr>
              <a:buFontTx/>
              <a:buNone/>
            </a:pPr>
            <a:endParaRPr lang="en-US" altLang="en-US" b="1"/>
          </a:p>
          <a:p>
            <a:pPr>
              <a:buFontTx/>
              <a:buNone/>
            </a:pPr>
            <a:r>
              <a:rPr lang="en-US" altLang="en-US" b="1"/>
              <a:t>This condition most commonly develops in adults over the age of 60 and those with impaired mobility, such as those with paralysis.</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a16="http://schemas.microsoft.com/office/drawing/2014/main" id="{078A9185-0DD0-4DFC-B9CA-A7A8FD3431CC}"/>
              </a:ext>
            </a:extLst>
          </p:cNvPr>
          <p:cNvSpPr>
            <a:spLocks noGrp="1" noChangeArrowheads="1"/>
          </p:cNvSpPr>
          <p:nvPr>
            <p:ph type="title"/>
          </p:nvPr>
        </p:nvSpPr>
        <p:spPr>
          <a:xfrm>
            <a:off x="503238" y="4983163"/>
            <a:ext cx="8183562" cy="1052512"/>
          </a:xfrm>
        </p:spPr>
        <p:txBody>
          <a:bodyPr/>
          <a:lstStyle/>
          <a:p>
            <a:pPr fontAlgn="auto">
              <a:spcAft>
                <a:spcPts val="0"/>
              </a:spcAft>
              <a:defRPr/>
            </a:pPr>
            <a:br>
              <a:rPr lang="en-US" sz="5200">
                <a:solidFill>
                  <a:schemeClr val="accent1">
                    <a:tint val="88000"/>
                    <a:satMod val="150000"/>
                  </a:schemeClr>
                </a:solidFill>
              </a:rPr>
            </a:br>
            <a:r>
              <a:rPr lang="en-US" sz="5200">
                <a:solidFill>
                  <a:schemeClr val="accent1">
                    <a:tint val="88000"/>
                    <a:satMod val="150000"/>
                  </a:schemeClr>
                </a:solidFill>
              </a:rPr>
              <a:t>DVT</a:t>
            </a:r>
          </a:p>
        </p:txBody>
      </p:sp>
      <p:sp>
        <p:nvSpPr>
          <p:cNvPr id="52227" name="Rectangle 3">
            <a:extLst>
              <a:ext uri="{FF2B5EF4-FFF2-40B4-BE49-F238E27FC236}">
                <a16:creationId xmlns:a16="http://schemas.microsoft.com/office/drawing/2014/main" id="{58B4107F-1746-479F-9516-B73E54405731}"/>
              </a:ext>
            </a:extLst>
          </p:cNvPr>
          <p:cNvSpPr>
            <a:spLocks noGrp="1" noChangeArrowheads="1"/>
          </p:cNvSpPr>
          <p:nvPr>
            <p:ph idx="1"/>
          </p:nvPr>
        </p:nvSpPr>
        <p:spPr>
          <a:xfrm>
            <a:off x="503238" y="530225"/>
            <a:ext cx="8183562" cy="4187825"/>
          </a:xfrm>
        </p:spPr>
        <p:txBody>
          <a:bodyPr/>
          <a:lstStyle/>
          <a:p>
            <a:r>
              <a:rPr lang="en-US" altLang="en-US" sz="2400"/>
              <a:t>Usually occurs secondary to vessel injury and blood stasis caused by poor circulation and immobility.  </a:t>
            </a:r>
          </a:p>
          <a:p>
            <a:endParaRPr lang="en-US" altLang="en-US" sz="2400"/>
          </a:p>
          <a:p>
            <a:r>
              <a:rPr lang="en-US" altLang="en-US" sz="2400"/>
              <a:t>Platelets begin  to gather and fibrin formation occurs in areas of injury, creating a blood clot, and then inflammation ensures.  </a:t>
            </a:r>
          </a:p>
          <a:p>
            <a:endParaRPr lang="en-US" altLang="en-US" sz="2400"/>
          </a:p>
          <a:p>
            <a:r>
              <a:rPr lang="en-US" altLang="en-US" sz="2400"/>
              <a:t>Other contributing factors include clotting disorders, heart failure, estrogen use, malignancy, obesity and pregnancy.</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http://www.realage.com/health_guides/DVT/img/DVT_art_v1.jpg">
            <a:extLst>
              <a:ext uri="{FF2B5EF4-FFF2-40B4-BE49-F238E27FC236}">
                <a16:creationId xmlns:a16="http://schemas.microsoft.com/office/drawing/2014/main" id="{1036FA62-275E-4F3C-8F5D-8C74F3BD4D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381000"/>
            <a:ext cx="80010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a:extLst>
              <a:ext uri="{FF2B5EF4-FFF2-40B4-BE49-F238E27FC236}">
                <a16:creationId xmlns:a16="http://schemas.microsoft.com/office/drawing/2014/main" id="{807AEB92-78E9-4754-B719-276B030EC869}"/>
              </a:ext>
            </a:extLst>
          </p:cNvPr>
          <p:cNvSpPr>
            <a:spLocks noGrp="1" noChangeArrowheads="1"/>
          </p:cNvSpPr>
          <p:nvPr>
            <p:ph type="title"/>
          </p:nvPr>
        </p:nvSpPr>
        <p:spPr>
          <a:xfrm>
            <a:off x="457200" y="274638"/>
            <a:ext cx="8229600" cy="715962"/>
          </a:xfrm>
        </p:spPr>
        <p:txBody>
          <a:bodyPr/>
          <a:lstStyle/>
          <a:p>
            <a:pPr fontAlgn="auto">
              <a:spcAft>
                <a:spcPts val="0"/>
              </a:spcAft>
              <a:defRPr/>
            </a:pPr>
            <a:r>
              <a:rPr lang="en-US">
                <a:solidFill>
                  <a:schemeClr val="accent1">
                    <a:tint val="88000"/>
                    <a:satMod val="150000"/>
                  </a:schemeClr>
                </a:solidFill>
              </a:rPr>
              <a:t>Symptoms</a:t>
            </a:r>
          </a:p>
        </p:txBody>
      </p:sp>
      <p:sp>
        <p:nvSpPr>
          <p:cNvPr id="54275" name="Rectangle 3">
            <a:extLst>
              <a:ext uri="{FF2B5EF4-FFF2-40B4-BE49-F238E27FC236}">
                <a16:creationId xmlns:a16="http://schemas.microsoft.com/office/drawing/2014/main" id="{3CF41A8E-1FAC-4C09-A8B9-B89339DC80FE}"/>
              </a:ext>
            </a:extLst>
          </p:cNvPr>
          <p:cNvSpPr>
            <a:spLocks noGrp="1" noChangeArrowheads="1"/>
          </p:cNvSpPr>
          <p:nvPr>
            <p:ph idx="1"/>
          </p:nvPr>
        </p:nvSpPr>
        <p:spPr>
          <a:xfrm>
            <a:off x="457200" y="990600"/>
            <a:ext cx="8229600" cy="5135563"/>
          </a:xfrm>
        </p:spPr>
        <p:txBody>
          <a:bodyPr/>
          <a:lstStyle/>
          <a:p>
            <a:pPr>
              <a:buFontTx/>
              <a:buNone/>
            </a:pPr>
            <a:r>
              <a:rPr lang="en-US" altLang="en-US" sz="3500"/>
              <a:t>Dull ache in the area of the clot, a feeling of heaviness, and localized edema, redness, and heat. </a:t>
            </a:r>
          </a:p>
          <a:p>
            <a:pPr>
              <a:buFontTx/>
              <a:buNone/>
            </a:pPr>
            <a:r>
              <a:rPr lang="en-US" altLang="en-US" sz="3500"/>
              <a:t>Diagnosis can be confirmed with compression ultrasonography, which reveals the failure of a vein to compress where a clot is located.  Radiographic venography may also help confirm the diagnosis.</a:t>
            </a:r>
          </a:p>
          <a:p>
            <a:endParaRPr lang="en-US" altLang="en-US"/>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a16="http://schemas.microsoft.com/office/drawing/2014/main" id="{57A38280-749D-453E-BC61-B8564F3A0D8E}"/>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Treatment</a:t>
            </a:r>
          </a:p>
        </p:txBody>
      </p:sp>
      <p:sp>
        <p:nvSpPr>
          <p:cNvPr id="55299" name="Rectangle 3">
            <a:extLst>
              <a:ext uri="{FF2B5EF4-FFF2-40B4-BE49-F238E27FC236}">
                <a16:creationId xmlns:a16="http://schemas.microsoft.com/office/drawing/2014/main" id="{C2520EF3-3C75-49CF-A6FA-79CB02612B09}"/>
              </a:ext>
            </a:extLst>
          </p:cNvPr>
          <p:cNvSpPr>
            <a:spLocks noGrp="1" noChangeArrowheads="1"/>
          </p:cNvSpPr>
          <p:nvPr>
            <p:ph idx="1"/>
          </p:nvPr>
        </p:nvSpPr>
        <p:spPr>
          <a:xfrm>
            <a:off x="503238" y="530225"/>
            <a:ext cx="8183562" cy="4187825"/>
          </a:xfrm>
        </p:spPr>
        <p:txBody>
          <a:bodyPr/>
          <a:lstStyle/>
          <a:p>
            <a:r>
              <a:rPr lang="en-US" altLang="en-US" sz="3900"/>
              <a:t>Include administration of an anticoagulant medication, such as heparin or enoxaprin (Lovenox), followed by warfarin (Coumadin).</a:t>
            </a:r>
          </a:p>
          <a:p>
            <a:r>
              <a:rPr lang="en-US" altLang="en-US" sz="3900"/>
              <a:t>The patient should rest and refrain from exercise until the condition resolves.</a:t>
            </a:r>
          </a:p>
          <a:p>
            <a:endParaRPr lang="en-US" altLang="en-US"/>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2">
            <a:extLst>
              <a:ext uri="{FF2B5EF4-FFF2-40B4-BE49-F238E27FC236}">
                <a16:creationId xmlns:a16="http://schemas.microsoft.com/office/drawing/2014/main" id="{B421278F-55A1-4358-BDE0-DC4C14F134E9}"/>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Other Diagnostic Tests</a:t>
            </a:r>
          </a:p>
        </p:txBody>
      </p:sp>
      <p:sp>
        <p:nvSpPr>
          <p:cNvPr id="56323" name="Rectangle 3">
            <a:extLst>
              <a:ext uri="{FF2B5EF4-FFF2-40B4-BE49-F238E27FC236}">
                <a16:creationId xmlns:a16="http://schemas.microsoft.com/office/drawing/2014/main" id="{90B38E3A-5055-4C1A-87C9-44F3F1C4B468}"/>
              </a:ext>
            </a:extLst>
          </p:cNvPr>
          <p:cNvSpPr>
            <a:spLocks noGrp="1" noChangeArrowheads="1"/>
          </p:cNvSpPr>
          <p:nvPr>
            <p:ph idx="1"/>
          </p:nvPr>
        </p:nvSpPr>
        <p:spPr>
          <a:xfrm>
            <a:off x="503238" y="530225"/>
            <a:ext cx="8183562" cy="4187825"/>
          </a:xfrm>
        </p:spPr>
        <p:txBody>
          <a:bodyPr/>
          <a:lstStyle/>
          <a:p>
            <a:pPr lvl="1">
              <a:lnSpc>
                <a:spcPct val="90000"/>
              </a:lnSpc>
              <a:buFontTx/>
              <a:buNone/>
            </a:pPr>
            <a:r>
              <a:rPr lang="en-US" altLang="en-US"/>
              <a:t>A D-dimer test</a:t>
            </a:r>
          </a:p>
          <a:p>
            <a:pPr lvl="1">
              <a:lnSpc>
                <a:spcPct val="90000"/>
              </a:lnSpc>
              <a:buFontTx/>
              <a:buNone/>
            </a:pPr>
            <a:r>
              <a:rPr lang="en-US" altLang="en-US"/>
              <a:t>	This test measures a substance in the blood that’s released when a blood clot dissolves. </a:t>
            </a:r>
          </a:p>
          <a:p>
            <a:pPr lvl="1">
              <a:lnSpc>
                <a:spcPct val="90000"/>
              </a:lnSpc>
              <a:buFontTx/>
              <a:buNone/>
            </a:pPr>
            <a:endParaRPr lang="en-US" altLang="en-US"/>
          </a:p>
          <a:p>
            <a:pPr lvl="1">
              <a:lnSpc>
                <a:spcPct val="90000"/>
              </a:lnSpc>
              <a:buFontTx/>
              <a:buNone/>
            </a:pPr>
            <a:r>
              <a:rPr lang="en-US" altLang="en-US"/>
              <a:t>	If the test shows high levels of the substance, you may have a deep vein blood clot. </a:t>
            </a:r>
          </a:p>
          <a:p>
            <a:pPr lvl="1">
              <a:lnSpc>
                <a:spcPct val="90000"/>
              </a:lnSpc>
              <a:buFontTx/>
              <a:buNone/>
            </a:pPr>
            <a:endParaRPr lang="en-US" altLang="en-US"/>
          </a:p>
          <a:p>
            <a:pPr lvl="1">
              <a:lnSpc>
                <a:spcPct val="90000"/>
              </a:lnSpc>
              <a:buFontTx/>
              <a:buNone/>
            </a:pPr>
            <a:r>
              <a:rPr lang="en-US" altLang="en-US"/>
              <a:t>	If your test is normal and you have few risk factors, DVT isn’t likely.</a:t>
            </a:r>
          </a:p>
          <a:p>
            <a:endParaRPr lang="en-US"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a:extLst>
              <a:ext uri="{FF2B5EF4-FFF2-40B4-BE49-F238E27FC236}">
                <a16:creationId xmlns:a16="http://schemas.microsoft.com/office/drawing/2014/main" id="{179E15A3-0703-408F-9355-F609BFBE8422}"/>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Venography</a:t>
            </a:r>
          </a:p>
        </p:txBody>
      </p:sp>
      <p:sp>
        <p:nvSpPr>
          <p:cNvPr id="57347" name="Rectangle 3">
            <a:extLst>
              <a:ext uri="{FF2B5EF4-FFF2-40B4-BE49-F238E27FC236}">
                <a16:creationId xmlns:a16="http://schemas.microsoft.com/office/drawing/2014/main" id="{100D4FB2-BE7B-42F9-AFAF-EF5C7E4082D6}"/>
              </a:ext>
            </a:extLst>
          </p:cNvPr>
          <p:cNvSpPr>
            <a:spLocks noGrp="1" noChangeArrowheads="1"/>
          </p:cNvSpPr>
          <p:nvPr>
            <p:ph idx="1"/>
          </p:nvPr>
        </p:nvSpPr>
        <p:spPr>
          <a:xfrm>
            <a:off x="503238" y="530225"/>
            <a:ext cx="8183562" cy="4187825"/>
          </a:xfrm>
        </p:spPr>
        <p:txBody>
          <a:bodyPr/>
          <a:lstStyle/>
          <a:p>
            <a:pPr lvl="1">
              <a:lnSpc>
                <a:spcPct val="90000"/>
              </a:lnSpc>
              <a:buFontTx/>
              <a:buNone/>
            </a:pPr>
            <a:endParaRPr lang="en-US" altLang="en-US"/>
          </a:p>
          <a:p>
            <a:pPr lvl="1">
              <a:lnSpc>
                <a:spcPct val="90000"/>
              </a:lnSpc>
              <a:buFontTx/>
              <a:buNone/>
            </a:pPr>
            <a:r>
              <a:rPr lang="en-US" altLang="en-US"/>
              <a:t>	This test is used if ultrasound doesn’t provide a clear diagnosis. </a:t>
            </a:r>
          </a:p>
          <a:p>
            <a:pPr lvl="1">
              <a:lnSpc>
                <a:spcPct val="90000"/>
              </a:lnSpc>
              <a:buFontTx/>
              <a:buNone/>
            </a:pPr>
            <a:endParaRPr lang="en-US" altLang="en-US"/>
          </a:p>
          <a:p>
            <a:pPr lvl="1">
              <a:lnSpc>
                <a:spcPct val="90000"/>
              </a:lnSpc>
              <a:buFontTx/>
              <a:buNone/>
            </a:pPr>
            <a:r>
              <a:rPr lang="en-US" altLang="en-US"/>
              <a:t>	Dye is injected into a vein, and then an x ray is taken of the leg. </a:t>
            </a:r>
          </a:p>
          <a:p>
            <a:pPr lvl="1">
              <a:lnSpc>
                <a:spcPct val="90000"/>
              </a:lnSpc>
              <a:buFontTx/>
              <a:buNone/>
            </a:pPr>
            <a:endParaRPr lang="en-US" altLang="en-US"/>
          </a:p>
          <a:p>
            <a:pPr lvl="1">
              <a:lnSpc>
                <a:spcPct val="90000"/>
              </a:lnSpc>
              <a:buFontTx/>
              <a:buNone/>
            </a:pPr>
            <a:r>
              <a:rPr lang="en-US" altLang="en-US"/>
              <a:t>	The dye makes the vein visible on the x ray. The x ray will show whether blood flow is slow in the vein. This may indicate a blood clot.</a:t>
            </a:r>
          </a:p>
          <a:p>
            <a:pPr>
              <a:lnSpc>
                <a:spcPct val="90000"/>
              </a:lnSpc>
            </a:pPr>
            <a:endParaRPr lang="en-US" altLang="en-US"/>
          </a:p>
          <a:p>
            <a:pPr>
              <a:lnSpc>
                <a:spcPct val="90000"/>
              </a:lnSpc>
            </a:pPr>
            <a:endParaRPr lang="en-US" altLang="en-US"/>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5" descr="https://www.beaumonthospitals.com/files/health-library/images/em_2401.gif">
            <a:extLst>
              <a:ext uri="{FF2B5EF4-FFF2-40B4-BE49-F238E27FC236}">
                <a16:creationId xmlns:a16="http://schemas.microsoft.com/office/drawing/2014/main" id="{7AC30A18-A20B-419A-A105-26C4C77EB4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0"/>
            <a:ext cx="80772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EA21767F-1686-43F8-8BAC-3340AD7D1E56}"/>
              </a:ext>
            </a:extLst>
          </p:cNvPr>
          <p:cNvSpPr>
            <a:spLocks noGrp="1" noChangeArrowheads="1"/>
          </p:cNvSpPr>
          <p:nvPr>
            <p:ph type="title"/>
          </p:nvPr>
        </p:nvSpPr>
        <p:spPr>
          <a:xfrm>
            <a:off x="503238" y="4983163"/>
            <a:ext cx="8183562" cy="1052512"/>
          </a:xfrm>
        </p:spPr>
        <p:txBody>
          <a:bodyPr>
            <a:normAutofit fontScale="90000"/>
          </a:bodyPr>
          <a:lstStyle/>
          <a:p>
            <a:pPr fontAlgn="auto">
              <a:spcAft>
                <a:spcPts val="0"/>
              </a:spcAft>
              <a:defRPr/>
            </a:pPr>
            <a:br>
              <a:rPr lang="en-US">
                <a:solidFill>
                  <a:schemeClr val="accent1">
                    <a:tint val="88000"/>
                    <a:satMod val="150000"/>
                  </a:schemeClr>
                </a:solidFill>
              </a:rPr>
            </a:br>
            <a:endParaRPr lang="en-US">
              <a:solidFill>
                <a:schemeClr val="accent1">
                  <a:tint val="88000"/>
                  <a:satMod val="150000"/>
                </a:schemeClr>
              </a:solidFill>
            </a:endParaRPr>
          </a:p>
        </p:txBody>
      </p:sp>
      <p:sp>
        <p:nvSpPr>
          <p:cNvPr id="6147" name="Rectangle 3">
            <a:extLst>
              <a:ext uri="{FF2B5EF4-FFF2-40B4-BE49-F238E27FC236}">
                <a16:creationId xmlns:a16="http://schemas.microsoft.com/office/drawing/2014/main" id="{90BD03FC-792E-42BA-823D-4A550E80A929}"/>
              </a:ext>
            </a:extLst>
          </p:cNvPr>
          <p:cNvSpPr>
            <a:spLocks noGrp="1" noChangeArrowheads="1"/>
          </p:cNvSpPr>
          <p:nvPr>
            <p:ph idx="1"/>
          </p:nvPr>
        </p:nvSpPr>
        <p:spPr>
          <a:xfrm>
            <a:off x="457200" y="762000"/>
            <a:ext cx="8229600" cy="5364163"/>
          </a:xfrm>
        </p:spPr>
        <p:txBody>
          <a:bodyPr>
            <a:normAutofit/>
          </a:bodyPr>
          <a:lstStyle/>
          <a:p>
            <a:pPr marL="264795" indent="-264795" fontAlgn="auto">
              <a:lnSpc>
                <a:spcPct val="90000"/>
              </a:lnSpc>
              <a:spcAft>
                <a:spcPts val="0"/>
              </a:spcAft>
              <a:buFont typeface="Wingdings 2"/>
              <a:buChar char=""/>
              <a:defRPr/>
            </a:pPr>
            <a:r>
              <a:rPr lang="en-US" sz="3500" dirty="0"/>
              <a:t>A heart attack or myocardial infarction (MI) occurs when blood supply to a part of the myocardium is severely reduced or stopped. </a:t>
            </a:r>
            <a:endParaRPr lang="en-US"/>
          </a:p>
          <a:p>
            <a:pPr marL="264795" indent="-264795" fontAlgn="auto">
              <a:lnSpc>
                <a:spcPct val="90000"/>
              </a:lnSpc>
              <a:spcAft>
                <a:spcPts val="0"/>
              </a:spcAft>
              <a:buFont typeface="Wingdings 2"/>
              <a:buChar char=""/>
              <a:defRPr/>
            </a:pPr>
            <a:endParaRPr lang="en-US" sz="3500">
              <a:ea typeface="Verdana"/>
              <a:cs typeface="Verdana"/>
            </a:endParaRPr>
          </a:p>
          <a:p>
            <a:pPr marL="264795" indent="-264795" fontAlgn="auto">
              <a:lnSpc>
                <a:spcPct val="90000"/>
              </a:lnSpc>
              <a:spcAft>
                <a:spcPts val="0"/>
              </a:spcAft>
              <a:buFont typeface="Wingdings 2"/>
              <a:buChar char=""/>
              <a:defRPr/>
            </a:pPr>
            <a:r>
              <a:rPr lang="en-US" sz="3500" dirty="0"/>
              <a:t>The blockage is usually due to atherosclerosis, preventing blood flow in the coronary arteries.</a:t>
            </a:r>
            <a:endParaRPr lang="en-US" sz="3500" dirty="0">
              <a:ea typeface="Verdana"/>
              <a:cs typeface="Verdana"/>
            </a:endParaRPr>
          </a:p>
          <a:p>
            <a:pPr marL="264795" indent="-264795" fontAlgn="auto">
              <a:lnSpc>
                <a:spcPct val="90000"/>
              </a:lnSpc>
              <a:spcAft>
                <a:spcPts val="0"/>
              </a:spcAft>
              <a:buFont typeface="Wingdings 2"/>
              <a:buChar char=""/>
              <a:defRPr/>
            </a:pPr>
            <a:endParaRPr lang="en-US" sz="3500">
              <a:ea typeface="Verdana"/>
              <a:cs typeface="Verdana"/>
            </a:endParaRPr>
          </a:p>
          <a:p>
            <a:pPr marL="0" indent="0" fontAlgn="auto">
              <a:lnSpc>
                <a:spcPct val="90000"/>
              </a:lnSpc>
              <a:spcAft>
                <a:spcPts val="0"/>
              </a:spcAft>
              <a:buNone/>
              <a:defRPr/>
            </a:pPr>
            <a:endParaRPr lang="en-US" sz="3500" dirty="0">
              <a:ea typeface="Verdana"/>
              <a:cs typeface="Verdana"/>
            </a:endParaRPr>
          </a:p>
          <a:p>
            <a:pPr marL="264795" indent="-264795" fontAlgn="auto">
              <a:lnSpc>
                <a:spcPct val="90000"/>
              </a:lnSpc>
              <a:spcAft>
                <a:spcPts val="0"/>
              </a:spcAft>
              <a:buFont typeface="Wingdings 2"/>
              <a:buChar char=""/>
              <a:defRPr/>
            </a:pPr>
            <a:endParaRPr lang="en-US" sz="3500">
              <a:ea typeface="Verdana"/>
              <a:cs typeface="Verdana"/>
            </a:endParaRPr>
          </a:p>
          <a:p>
            <a:pPr marL="264795" indent="-264795" fontAlgn="auto">
              <a:lnSpc>
                <a:spcPct val="90000"/>
              </a:lnSpc>
              <a:spcAft>
                <a:spcPts val="0"/>
              </a:spcAft>
              <a:buFont typeface="Wingdings 2"/>
              <a:buChar char=""/>
              <a:defRPr/>
            </a:pPr>
            <a:endParaRPr lang="en-US">
              <a:ea typeface="Verdana"/>
              <a:cs typeface="Verdana"/>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B42E56C5-4DB6-449B-99F6-A397AE45F684}"/>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Arteriosclerosis and Atherosclerosis</a:t>
            </a:r>
          </a:p>
        </p:txBody>
      </p:sp>
      <p:sp>
        <p:nvSpPr>
          <p:cNvPr id="59395" name="Rectangle 3">
            <a:extLst>
              <a:ext uri="{FF2B5EF4-FFF2-40B4-BE49-F238E27FC236}">
                <a16:creationId xmlns:a16="http://schemas.microsoft.com/office/drawing/2014/main" id="{620A59BF-B0F6-474B-98C5-6232E56D4DDE}"/>
              </a:ext>
            </a:extLst>
          </p:cNvPr>
          <p:cNvSpPr>
            <a:spLocks noGrp="1" noChangeArrowheads="1"/>
          </p:cNvSpPr>
          <p:nvPr>
            <p:ph idx="1"/>
          </p:nvPr>
        </p:nvSpPr>
        <p:spPr>
          <a:xfrm>
            <a:off x="503238" y="530225"/>
            <a:ext cx="8183562" cy="4187825"/>
          </a:xfrm>
        </p:spPr>
        <p:txBody>
          <a:bodyPr/>
          <a:lstStyle/>
          <a:p>
            <a:pPr>
              <a:lnSpc>
                <a:spcPct val="90000"/>
              </a:lnSpc>
            </a:pPr>
            <a:r>
              <a:rPr lang="en-US" altLang="en-US" sz="2000"/>
              <a:t>Arteries are blood vessels that carry oxygen and nutrients from your heart to the rest of your body. </a:t>
            </a:r>
          </a:p>
          <a:p>
            <a:pPr>
              <a:lnSpc>
                <a:spcPct val="90000"/>
              </a:lnSpc>
            </a:pPr>
            <a:endParaRPr lang="en-US" altLang="en-US" sz="2000"/>
          </a:p>
          <a:p>
            <a:pPr>
              <a:lnSpc>
                <a:spcPct val="90000"/>
              </a:lnSpc>
            </a:pPr>
            <a:r>
              <a:rPr lang="en-US" altLang="en-US" sz="2000"/>
              <a:t>Health arteries are flexible, strong and elastic. </a:t>
            </a:r>
          </a:p>
          <a:p>
            <a:pPr>
              <a:lnSpc>
                <a:spcPct val="90000"/>
              </a:lnSpc>
            </a:pPr>
            <a:endParaRPr lang="en-US" altLang="en-US" sz="2000"/>
          </a:p>
          <a:p>
            <a:pPr>
              <a:lnSpc>
                <a:spcPct val="90000"/>
              </a:lnSpc>
            </a:pPr>
            <a:r>
              <a:rPr lang="en-US" altLang="en-US" sz="2000"/>
              <a:t>Over time, however, too much pressure in your arteries can make the walls thick and stiff—sometimes restricting blood flow to your organs and tissues. </a:t>
            </a:r>
          </a:p>
          <a:p>
            <a:pPr>
              <a:lnSpc>
                <a:spcPct val="90000"/>
              </a:lnSpc>
            </a:pPr>
            <a:endParaRPr lang="en-US" altLang="en-US" sz="2000"/>
          </a:p>
          <a:p>
            <a:pPr>
              <a:lnSpc>
                <a:spcPct val="90000"/>
              </a:lnSpc>
            </a:pPr>
            <a:r>
              <a:rPr lang="en-US" altLang="en-US" sz="2000"/>
              <a:t>This process is called arteriosclerosis, or hardening of the arteries.</a:t>
            </a:r>
          </a:p>
          <a:p>
            <a:pPr>
              <a:lnSpc>
                <a:spcPct val="90000"/>
              </a:lnSpc>
            </a:pPr>
            <a:endParaRPr lang="en-US" altLang="en-US" sz="2000"/>
          </a:p>
          <a:p>
            <a:pPr>
              <a:lnSpc>
                <a:spcPct val="90000"/>
              </a:lnSpc>
            </a:pPr>
            <a:r>
              <a:rPr lang="en-US" altLang="en-US" sz="2000"/>
              <a:t> Atherosclerosis is a specific type of arteriosclerosis, but the terms are often used interchangeably.</a:t>
            </a:r>
          </a:p>
          <a:p>
            <a:pPr>
              <a:lnSpc>
                <a:spcPct val="90000"/>
              </a:lnSpc>
            </a:pPr>
            <a:endParaRPr lang="en-US" altLang="en-US" sz="2000"/>
          </a:p>
          <a:p>
            <a:pPr>
              <a:lnSpc>
                <a:spcPct val="90000"/>
              </a:lnSpc>
            </a:pPr>
            <a:endParaRPr lang="en-US" altLang="en-US" sz="2000"/>
          </a:p>
          <a:p>
            <a:pPr>
              <a:lnSpc>
                <a:spcPct val="90000"/>
              </a:lnSpc>
              <a:buFontTx/>
              <a:buNone/>
            </a:pPr>
            <a:endParaRPr lang="en-US" altLang="en-US"/>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a16="http://schemas.microsoft.com/office/drawing/2014/main" id="{D1E686C7-0531-43E5-9488-AEB40C3CFFE4}"/>
              </a:ext>
            </a:extLst>
          </p:cNvPr>
          <p:cNvSpPr>
            <a:spLocks noGrp="1" noChangeArrowheads="1"/>
          </p:cNvSpPr>
          <p:nvPr>
            <p:ph type="title"/>
          </p:nvPr>
        </p:nvSpPr>
        <p:spPr>
          <a:xfrm>
            <a:off x="457200" y="274638"/>
            <a:ext cx="8229600" cy="639762"/>
          </a:xfrm>
        </p:spPr>
        <p:txBody>
          <a:bodyPr/>
          <a:lstStyle/>
          <a:p>
            <a:pPr fontAlgn="auto">
              <a:spcAft>
                <a:spcPts val="0"/>
              </a:spcAft>
              <a:defRPr/>
            </a:pPr>
            <a:r>
              <a:rPr lang="en-US">
                <a:solidFill>
                  <a:schemeClr val="accent1">
                    <a:tint val="88000"/>
                    <a:satMod val="150000"/>
                  </a:schemeClr>
                </a:solidFill>
              </a:rPr>
              <a:t>Atherosclerosis</a:t>
            </a:r>
          </a:p>
        </p:txBody>
      </p:sp>
      <p:pic>
        <p:nvPicPr>
          <p:cNvPr id="60419" name="Picture 2" descr="http://api.ning.com/files/y4prPMRSMZ2YTzDQ4gB48LMK2fg2abyiSCjYrqMmDTCUi4UiKgDlosJeQUCH3lwUHGlIvur7XdeVoElz1XTVVejkTfh1PBC9/artherosclerosis1.jpg">
            <a:extLst>
              <a:ext uri="{FF2B5EF4-FFF2-40B4-BE49-F238E27FC236}">
                <a16:creationId xmlns:a16="http://schemas.microsoft.com/office/drawing/2014/main" id="{F7CC80A1-E5EB-492A-8DB3-AA72053239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914400"/>
            <a:ext cx="8229600"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a:extLst>
              <a:ext uri="{FF2B5EF4-FFF2-40B4-BE49-F238E27FC236}">
                <a16:creationId xmlns:a16="http://schemas.microsoft.com/office/drawing/2014/main" id="{F2881B23-C388-49B7-8231-4D345E6C5615}"/>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Signs and Symptoms</a:t>
            </a:r>
          </a:p>
        </p:txBody>
      </p:sp>
      <p:sp>
        <p:nvSpPr>
          <p:cNvPr id="61443" name="Rectangle 3">
            <a:extLst>
              <a:ext uri="{FF2B5EF4-FFF2-40B4-BE49-F238E27FC236}">
                <a16:creationId xmlns:a16="http://schemas.microsoft.com/office/drawing/2014/main" id="{35ED5007-64D5-4605-B605-4FA8EC900EC1}"/>
              </a:ext>
            </a:extLst>
          </p:cNvPr>
          <p:cNvSpPr>
            <a:spLocks noGrp="1" noChangeArrowheads="1"/>
          </p:cNvSpPr>
          <p:nvPr>
            <p:ph idx="1"/>
          </p:nvPr>
        </p:nvSpPr>
        <p:spPr>
          <a:xfrm>
            <a:off x="503238" y="530225"/>
            <a:ext cx="8183562" cy="4187825"/>
          </a:xfrm>
        </p:spPr>
        <p:txBody>
          <a:bodyPr/>
          <a:lstStyle/>
          <a:p>
            <a:pPr>
              <a:lnSpc>
                <a:spcPct val="90000"/>
              </a:lnSpc>
            </a:pPr>
            <a:r>
              <a:rPr lang="en-US" altLang="en-US" sz="3500"/>
              <a:t>The specific signs and symptoms depend on which arteries are affected. For example:</a:t>
            </a:r>
          </a:p>
          <a:p>
            <a:pPr>
              <a:lnSpc>
                <a:spcPct val="90000"/>
              </a:lnSpc>
              <a:buFontTx/>
              <a:buNone/>
            </a:pPr>
            <a:endParaRPr lang="en-US" altLang="en-US" sz="3500"/>
          </a:p>
          <a:p>
            <a:pPr lvl="1">
              <a:lnSpc>
                <a:spcPct val="90000"/>
              </a:lnSpc>
            </a:pPr>
            <a:r>
              <a:rPr lang="en-US" altLang="en-US" sz="3200" b="1"/>
              <a:t>Heart arteries.</a:t>
            </a:r>
            <a:r>
              <a:rPr lang="en-US" altLang="en-US" sz="3200"/>
              <a:t> </a:t>
            </a:r>
          </a:p>
          <a:p>
            <a:pPr lvl="1">
              <a:lnSpc>
                <a:spcPct val="90000"/>
              </a:lnSpc>
            </a:pPr>
            <a:endParaRPr lang="en-US" altLang="en-US" sz="3200"/>
          </a:p>
          <a:p>
            <a:pPr lvl="1">
              <a:lnSpc>
                <a:spcPct val="90000"/>
              </a:lnSpc>
            </a:pPr>
            <a:r>
              <a:rPr lang="en-US" altLang="en-US" sz="3200"/>
              <a:t>Obstruction of the arteries to your heart (coronary arteries) may cause symptoms of heart attack, such as chest pain.</a:t>
            </a:r>
            <a:endParaRPr lang="en-US" altLang="en-US" sz="3000"/>
          </a:p>
          <a:p>
            <a:pPr>
              <a:lnSpc>
                <a:spcPct val="90000"/>
              </a:lnSpc>
              <a:buFontTx/>
              <a:buNone/>
            </a:pPr>
            <a:endParaRPr lang="en-US" altLang="en-US" sz="3500"/>
          </a:p>
          <a:p>
            <a:pPr>
              <a:lnSpc>
                <a:spcPct val="90000"/>
              </a:lnSpc>
            </a:pPr>
            <a:endParaRPr lang="en-US" altLang="en-US"/>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a:extLst>
              <a:ext uri="{FF2B5EF4-FFF2-40B4-BE49-F238E27FC236}">
                <a16:creationId xmlns:a16="http://schemas.microsoft.com/office/drawing/2014/main" id="{4E0EBD56-330E-40A4-BE25-A7765D5E57FC}"/>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The damage may be caused by:</a:t>
            </a:r>
          </a:p>
        </p:txBody>
      </p:sp>
      <p:sp>
        <p:nvSpPr>
          <p:cNvPr id="62467" name="Rectangle 3">
            <a:extLst>
              <a:ext uri="{FF2B5EF4-FFF2-40B4-BE49-F238E27FC236}">
                <a16:creationId xmlns:a16="http://schemas.microsoft.com/office/drawing/2014/main" id="{19CBD403-5A5C-48DF-950A-8020079234F2}"/>
              </a:ext>
            </a:extLst>
          </p:cNvPr>
          <p:cNvSpPr>
            <a:spLocks noGrp="1" noChangeArrowheads="1"/>
          </p:cNvSpPr>
          <p:nvPr>
            <p:ph idx="1"/>
          </p:nvPr>
        </p:nvSpPr>
        <p:spPr>
          <a:xfrm>
            <a:off x="503238" y="530225"/>
            <a:ext cx="8183562" cy="4187825"/>
          </a:xfrm>
        </p:spPr>
        <p:txBody>
          <a:bodyPr/>
          <a:lstStyle/>
          <a:p>
            <a:pPr>
              <a:lnSpc>
                <a:spcPct val="90000"/>
              </a:lnSpc>
            </a:pPr>
            <a:r>
              <a:rPr lang="en-US" altLang="en-US" sz="4000"/>
              <a:t>--High blood pressure</a:t>
            </a:r>
          </a:p>
          <a:p>
            <a:pPr lvl="1">
              <a:lnSpc>
                <a:spcPct val="90000"/>
              </a:lnSpc>
              <a:buFontTx/>
              <a:buNone/>
            </a:pPr>
            <a:endParaRPr lang="en-US" altLang="en-US" sz="3600"/>
          </a:p>
          <a:p>
            <a:pPr lvl="1">
              <a:lnSpc>
                <a:spcPct val="90000"/>
              </a:lnSpc>
            </a:pPr>
            <a:r>
              <a:rPr lang="en-US" altLang="en-US" sz="3600"/>
              <a:t>High cholesterol</a:t>
            </a:r>
          </a:p>
          <a:p>
            <a:pPr lvl="1">
              <a:lnSpc>
                <a:spcPct val="90000"/>
              </a:lnSpc>
              <a:buFontTx/>
              <a:buNone/>
            </a:pPr>
            <a:endParaRPr lang="en-US" altLang="en-US" sz="3600"/>
          </a:p>
          <a:p>
            <a:pPr lvl="1">
              <a:lnSpc>
                <a:spcPct val="90000"/>
              </a:lnSpc>
            </a:pPr>
            <a:r>
              <a:rPr lang="en-US" altLang="en-US" sz="3600"/>
              <a:t>An irritant, such as nicotine</a:t>
            </a:r>
          </a:p>
          <a:p>
            <a:pPr lvl="1">
              <a:lnSpc>
                <a:spcPct val="90000"/>
              </a:lnSpc>
              <a:buFontTx/>
              <a:buNone/>
            </a:pPr>
            <a:endParaRPr lang="en-US" altLang="en-US" sz="3600"/>
          </a:p>
          <a:p>
            <a:pPr lvl="1">
              <a:lnSpc>
                <a:spcPct val="90000"/>
              </a:lnSpc>
            </a:pPr>
            <a:r>
              <a:rPr lang="en-US" altLang="en-US" sz="3600"/>
              <a:t>Certain diseases, such as diabetes</a:t>
            </a:r>
            <a:endParaRPr lang="en-US" altLang="en-US"/>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a:extLst>
              <a:ext uri="{FF2B5EF4-FFF2-40B4-BE49-F238E27FC236}">
                <a16:creationId xmlns:a16="http://schemas.microsoft.com/office/drawing/2014/main" id="{EF245C92-F79E-410B-B9B4-900E52F54B90}"/>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Screening and Diagnosis</a:t>
            </a:r>
          </a:p>
        </p:txBody>
      </p:sp>
      <p:sp>
        <p:nvSpPr>
          <p:cNvPr id="63491" name="Rectangle 3">
            <a:extLst>
              <a:ext uri="{FF2B5EF4-FFF2-40B4-BE49-F238E27FC236}">
                <a16:creationId xmlns:a16="http://schemas.microsoft.com/office/drawing/2014/main" id="{489B9515-E6F7-4068-ADD3-7376AA9C4A31}"/>
              </a:ext>
            </a:extLst>
          </p:cNvPr>
          <p:cNvSpPr>
            <a:spLocks noGrp="1" noChangeArrowheads="1"/>
          </p:cNvSpPr>
          <p:nvPr>
            <p:ph idx="1"/>
          </p:nvPr>
        </p:nvSpPr>
        <p:spPr>
          <a:xfrm>
            <a:off x="503238" y="530225"/>
            <a:ext cx="8183562" cy="4187825"/>
          </a:xfrm>
        </p:spPr>
        <p:txBody>
          <a:bodyPr/>
          <a:lstStyle/>
          <a:p>
            <a:pPr>
              <a:buFontTx/>
              <a:buNone/>
            </a:pPr>
            <a:endParaRPr lang="en-US" altLang="en-US" sz="3500"/>
          </a:p>
          <a:p>
            <a:r>
              <a:rPr lang="en-US" altLang="en-US" sz="3500"/>
              <a:t>The doctor may find signs of narrowed, enlarged or hardened arteries during a physical exam. These include:</a:t>
            </a:r>
          </a:p>
          <a:p>
            <a:pPr>
              <a:buFontTx/>
              <a:buNone/>
            </a:pPr>
            <a:endParaRPr lang="en-US" altLang="en-US" sz="3500"/>
          </a:p>
          <a:p>
            <a:pPr lvl="1"/>
            <a:r>
              <a:rPr lang="en-US" altLang="en-US" sz="3200"/>
              <a:t>A weak or absent pulse below the narrowed area of your artery</a:t>
            </a:r>
          </a:p>
          <a:p>
            <a:endParaRPr lang="en-US" altLang="en-US" sz="3500"/>
          </a:p>
          <a:p>
            <a:endParaRPr lang="en-US"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a:extLst>
              <a:ext uri="{FF2B5EF4-FFF2-40B4-BE49-F238E27FC236}">
                <a16:creationId xmlns:a16="http://schemas.microsoft.com/office/drawing/2014/main" id="{E9474612-E34B-4941-8270-625B462E24A8}"/>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Screening and Diagnosis</a:t>
            </a:r>
          </a:p>
        </p:txBody>
      </p:sp>
      <p:sp>
        <p:nvSpPr>
          <p:cNvPr id="64515" name="Rectangle 3">
            <a:extLst>
              <a:ext uri="{FF2B5EF4-FFF2-40B4-BE49-F238E27FC236}">
                <a16:creationId xmlns:a16="http://schemas.microsoft.com/office/drawing/2014/main" id="{D4DACBBF-723B-46E9-96E9-6914FE2DAE2F}"/>
              </a:ext>
            </a:extLst>
          </p:cNvPr>
          <p:cNvSpPr>
            <a:spLocks noGrp="1" noChangeArrowheads="1"/>
          </p:cNvSpPr>
          <p:nvPr>
            <p:ph idx="1"/>
          </p:nvPr>
        </p:nvSpPr>
        <p:spPr>
          <a:xfrm>
            <a:off x="503238" y="530225"/>
            <a:ext cx="8183562" cy="4187825"/>
          </a:xfrm>
        </p:spPr>
        <p:txBody>
          <a:bodyPr/>
          <a:lstStyle/>
          <a:p>
            <a:pPr lvl="1"/>
            <a:r>
              <a:rPr lang="en-US" altLang="en-US" sz="4400"/>
              <a:t>Decreased blood pressure in an affected limb</a:t>
            </a:r>
          </a:p>
          <a:p>
            <a:pPr lvl="1"/>
            <a:endParaRPr lang="en-US" altLang="en-US" sz="4400"/>
          </a:p>
          <a:p>
            <a:pPr lvl="1"/>
            <a:r>
              <a:rPr lang="en-US" altLang="en-US" sz="4400"/>
              <a:t>Whooshing sounds (bruits) over your arteries, heard with a stethoscope.</a:t>
            </a:r>
          </a:p>
          <a:p>
            <a:pPr>
              <a:buFontTx/>
              <a:buNone/>
            </a:pPr>
            <a:endParaRPr lang="en-US" altLang="en-US"/>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a:extLst>
              <a:ext uri="{FF2B5EF4-FFF2-40B4-BE49-F238E27FC236}">
                <a16:creationId xmlns:a16="http://schemas.microsoft.com/office/drawing/2014/main" id="{115AFCF0-1999-4102-83C0-9BB03D29FC92}"/>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Testing</a:t>
            </a:r>
          </a:p>
        </p:txBody>
      </p:sp>
      <p:sp>
        <p:nvSpPr>
          <p:cNvPr id="66563" name="Rectangle 3">
            <a:extLst>
              <a:ext uri="{FF2B5EF4-FFF2-40B4-BE49-F238E27FC236}">
                <a16:creationId xmlns:a16="http://schemas.microsoft.com/office/drawing/2014/main" id="{E8EAE678-B033-4017-BB49-569638FF593B}"/>
              </a:ext>
            </a:extLst>
          </p:cNvPr>
          <p:cNvSpPr>
            <a:spLocks noGrp="1" noChangeArrowheads="1"/>
          </p:cNvSpPr>
          <p:nvPr>
            <p:ph idx="1"/>
          </p:nvPr>
        </p:nvSpPr>
        <p:spPr>
          <a:xfrm>
            <a:off x="503238" y="530225"/>
            <a:ext cx="8183562" cy="4187825"/>
          </a:xfrm>
        </p:spPr>
        <p:txBody>
          <a:bodyPr/>
          <a:lstStyle/>
          <a:p>
            <a:pPr>
              <a:lnSpc>
                <a:spcPct val="90000"/>
              </a:lnSpc>
            </a:pPr>
            <a:r>
              <a:rPr lang="en-US" altLang="en-US" sz="4400" b="1"/>
              <a:t>Doppler ultrasound.</a:t>
            </a:r>
            <a:r>
              <a:rPr lang="en-US" altLang="en-US" sz="4400"/>
              <a:t> Measures your blood pressure at various points along your arm and leg.</a:t>
            </a:r>
          </a:p>
          <a:p>
            <a:pPr lvl="1">
              <a:lnSpc>
                <a:spcPct val="90000"/>
              </a:lnSpc>
            </a:pPr>
            <a:endParaRPr lang="en-US" altLang="en-US" sz="4000"/>
          </a:p>
          <a:p>
            <a:pPr lvl="1">
              <a:lnSpc>
                <a:spcPct val="90000"/>
              </a:lnSpc>
            </a:pPr>
            <a:r>
              <a:rPr lang="en-US" altLang="en-US" sz="4000" b="1"/>
              <a:t>Ankle-brachial index.</a:t>
            </a:r>
            <a:r>
              <a:rPr lang="en-US" altLang="en-US" sz="4000"/>
              <a:t> Blood pressure in your ankle with the blood pressure in your arm.</a:t>
            </a:r>
          </a:p>
          <a:p>
            <a:pPr>
              <a:lnSpc>
                <a:spcPct val="90000"/>
              </a:lnSpc>
            </a:pPr>
            <a:endParaRPr lang="en-US" altLang="en-US" sz="3500"/>
          </a:p>
          <a:p>
            <a:pPr>
              <a:lnSpc>
                <a:spcPct val="90000"/>
              </a:lnSpc>
            </a:pPr>
            <a:endParaRPr lang="en-US"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Content Placeholder 2">
            <a:extLst>
              <a:ext uri="{FF2B5EF4-FFF2-40B4-BE49-F238E27FC236}">
                <a16:creationId xmlns:a16="http://schemas.microsoft.com/office/drawing/2014/main" id="{521EDF62-921D-4509-B323-A129D311898E}"/>
              </a:ext>
            </a:extLst>
          </p:cNvPr>
          <p:cNvSpPr>
            <a:spLocks noGrp="1"/>
          </p:cNvSpPr>
          <p:nvPr>
            <p:ph sz="quarter" idx="4294967295"/>
          </p:nvPr>
        </p:nvSpPr>
        <p:spPr>
          <a:xfrm>
            <a:off x="0" y="1600200"/>
            <a:ext cx="8229600" cy="4525963"/>
          </a:xfrm>
        </p:spPr>
        <p:txBody>
          <a:bodyPr/>
          <a:lstStyle/>
          <a:p>
            <a:pPr lvl="1" indent="-228600">
              <a:lnSpc>
                <a:spcPct val="90000"/>
              </a:lnSpc>
              <a:buFontTx/>
              <a:buNone/>
            </a:pPr>
            <a:endParaRPr lang="en-US" altLang="en-US" sz="3400" b="1"/>
          </a:p>
          <a:p>
            <a:pPr lvl="1" indent="-228600">
              <a:lnSpc>
                <a:spcPct val="90000"/>
              </a:lnSpc>
            </a:pPr>
            <a:endParaRPr lang="en-US" altLang="en-US" sz="3400" b="1"/>
          </a:p>
          <a:p>
            <a:pPr lvl="1" indent="-228600">
              <a:lnSpc>
                <a:spcPct val="90000"/>
              </a:lnSpc>
            </a:pPr>
            <a:r>
              <a:rPr lang="en-US" altLang="en-US" sz="3400"/>
              <a:t>View blood flow through the heart, the doctor may inject a special dye into your arteries before a chest x-ray. </a:t>
            </a:r>
          </a:p>
          <a:p>
            <a:pPr lvl="1" indent="-228600">
              <a:lnSpc>
                <a:spcPct val="90000"/>
              </a:lnSpc>
            </a:pPr>
            <a:endParaRPr lang="en-US" altLang="en-US" sz="3400"/>
          </a:p>
          <a:p>
            <a:pPr lvl="1" indent="-228600">
              <a:lnSpc>
                <a:spcPct val="90000"/>
              </a:lnSpc>
            </a:pPr>
            <a:r>
              <a:rPr lang="en-US" altLang="en-US" sz="3400"/>
              <a:t>The dye outlines narrow spots and blockages on the x-ray images.</a:t>
            </a:r>
          </a:p>
          <a:p>
            <a:pPr marL="273050" indent="-273050">
              <a:lnSpc>
                <a:spcPct val="90000"/>
              </a:lnSpc>
            </a:pPr>
            <a:endParaRPr lang="en-US" altLang="en-US"/>
          </a:p>
        </p:txBody>
      </p:sp>
      <p:sp>
        <p:nvSpPr>
          <p:cNvPr id="63491" name="Rectangle 3">
            <a:extLst>
              <a:ext uri="{FF2B5EF4-FFF2-40B4-BE49-F238E27FC236}">
                <a16:creationId xmlns:a16="http://schemas.microsoft.com/office/drawing/2014/main" id="{77141BD1-284A-45CF-B878-6745A9466928}"/>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Angiogram</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3" descr="http://www.piyavate.com/images/coronary-angiography-md.jpg">
            <a:extLst>
              <a:ext uri="{FF2B5EF4-FFF2-40B4-BE49-F238E27FC236}">
                <a16:creationId xmlns:a16="http://schemas.microsoft.com/office/drawing/2014/main" id="{8D9588AF-F514-4F4C-BBD3-14B2CC7CCDF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533400"/>
            <a:ext cx="75438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15" name="Rectangle 4">
            <a:extLst>
              <a:ext uri="{FF2B5EF4-FFF2-40B4-BE49-F238E27FC236}">
                <a16:creationId xmlns:a16="http://schemas.microsoft.com/office/drawing/2014/main" id="{42BCDB49-7444-4994-A73E-9CF143148E15}"/>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Content Placeholder 2">
            <a:extLst>
              <a:ext uri="{FF2B5EF4-FFF2-40B4-BE49-F238E27FC236}">
                <a16:creationId xmlns:a16="http://schemas.microsoft.com/office/drawing/2014/main" id="{103FFBF9-41ED-4FAB-BA18-8D7C8FB509EF}"/>
              </a:ext>
            </a:extLst>
          </p:cNvPr>
          <p:cNvSpPr>
            <a:spLocks noGrp="1"/>
          </p:cNvSpPr>
          <p:nvPr>
            <p:ph sz="quarter" idx="4294967295"/>
          </p:nvPr>
        </p:nvSpPr>
        <p:spPr>
          <a:xfrm>
            <a:off x="0" y="1600200"/>
            <a:ext cx="8229600" cy="4525963"/>
          </a:xfrm>
        </p:spPr>
        <p:txBody>
          <a:bodyPr/>
          <a:lstStyle/>
          <a:p>
            <a:pPr marL="273050" indent="-273050"/>
            <a:r>
              <a:rPr lang="en-US" altLang="en-US" sz="3000"/>
              <a:t>An aneurysm is a permanent ballooning in the wall of an artery. </a:t>
            </a:r>
          </a:p>
          <a:p>
            <a:pPr marL="273050" indent="-273050"/>
            <a:endParaRPr lang="en-US" altLang="en-US" sz="3000"/>
          </a:p>
          <a:p>
            <a:pPr marL="273050" indent="-273050"/>
            <a:r>
              <a:rPr lang="en-US" altLang="en-US" sz="3000"/>
              <a:t>The pressure of blood passing through can force part of a weakened artery to bulge outward, forming a thin-skinned blister.</a:t>
            </a:r>
          </a:p>
          <a:p>
            <a:pPr marL="273050" indent="-273050"/>
            <a:endParaRPr lang="en-US" altLang="en-US" sz="3000"/>
          </a:p>
        </p:txBody>
      </p:sp>
      <p:sp>
        <p:nvSpPr>
          <p:cNvPr id="65539" name="Rectangle 3">
            <a:extLst>
              <a:ext uri="{FF2B5EF4-FFF2-40B4-BE49-F238E27FC236}">
                <a16:creationId xmlns:a16="http://schemas.microsoft.com/office/drawing/2014/main" id="{23858865-A73D-428C-A46B-1F242CCD35E1}"/>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Aneurysm</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9B043254-0660-4C72-8AA5-F14DBE0EE2D7}"/>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Heart Attack</a:t>
            </a:r>
          </a:p>
        </p:txBody>
      </p:sp>
      <p:sp>
        <p:nvSpPr>
          <p:cNvPr id="11267" name="Rectangle 3">
            <a:extLst>
              <a:ext uri="{FF2B5EF4-FFF2-40B4-BE49-F238E27FC236}">
                <a16:creationId xmlns:a16="http://schemas.microsoft.com/office/drawing/2014/main" id="{BBDA364C-235B-4131-A233-527574C3D166}"/>
              </a:ext>
            </a:extLst>
          </p:cNvPr>
          <p:cNvSpPr>
            <a:spLocks noGrp="1" noChangeArrowheads="1"/>
          </p:cNvSpPr>
          <p:nvPr>
            <p:ph idx="1"/>
          </p:nvPr>
        </p:nvSpPr>
        <p:spPr>
          <a:xfrm>
            <a:off x="503238" y="530225"/>
            <a:ext cx="8183562" cy="4187825"/>
          </a:xfrm>
        </p:spPr>
        <p:txBody>
          <a:bodyPr/>
          <a:lstStyle/>
          <a:p>
            <a:pPr>
              <a:lnSpc>
                <a:spcPct val="90000"/>
              </a:lnSpc>
            </a:pPr>
            <a:r>
              <a:rPr lang="en-US" altLang="en-US"/>
              <a:t>Myocardial Infarction (MI), commonly called heart attack, is defined as the death of heart muscle related to coronary artery occlusion (blockage), which cuts off the supply of oxygen and nutrients.</a:t>
            </a:r>
          </a:p>
          <a:p>
            <a:pPr>
              <a:lnSpc>
                <a:spcPct val="90000"/>
              </a:lnSpc>
            </a:pPr>
            <a:endParaRPr lang="en-US" altLang="en-US"/>
          </a:p>
          <a:p>
            <a:pPr>
              <a:lnSpc>
                <a:spcPct val="90000"/>
              </a:lnSpc>
            </a:pPr>
            <a:r>
              <a:rPr lang="en-US" altLang="en-US"/>
              <a:t>Over 1 million individuals in the US suffer from and MI each year and about half of them die.</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a:extLst>
              <a:ext uri="{FF2B5EF4-FFF2-40B4-BE49-F238E27FC236}">
                <a16:creationId xmlns:a16="http://schemas.microsoft.com/office/drawing/2014/main" id="{652346B6-6C3A-421B-9AFD-57E0BE9D85A6}"/>
              </a:ext>
            </a:extLst>
          </p:cNvPr>
          <p:cNvSpPr>
            <a:spLocks noGrp="1"/>
          </p:cNvSpPr>
          <p:nvPr>
            <p:ph type="title" idx="4294967295"/>
          </p:nvPr>
        </p:nvSpPr>
        <p:spPr>
          <a:xfrm>
            <a:off x="0" y="274638"/>
            <a:ext cx="8229600" cy="1143000"/>
          </a:xfrm>
        </p:spPr>
        <p:txBody>
          <a:bodyPr bIns="91440"/>
          <a:lstStyle/>
          <a:p>
            <a:pPr fontAlgn="auto">
              <a:spcAft>
                <a:spcPts val="0"/>
              </a:spcAft>
              <a:defRPr/>
            </a:pPr>
            <a:r>
              <a:rPr lang="en-US">
                <a:solidFill>
                  <a:schemeClr val="accent1">
                    <a:tint val="88000"/>
                    <a:satMod val="150000"/>
                  </a:schemeClr>
                </a:solidFill>
              </a:rPr>
              <a:t>                                              </a:t>
            </a:r>
          </a:p>
        </p:txBody>
      </p:sp>
      <p:sp>
        <p:nvSpPr>
          <p:cNvPr id="70659" name="Content Placeholder 2">
            <a:extLst>
              <a:ext uri="{FF2B5EF4-FFF2-40B4-BE49-F238E27FC236}">
                <a16:creationId xmlns:a16="http://schemas.microsoft.com/office/drawing/2014/main" id="{CFDD6862-A8C1-4082-B09F-0C0C9EBA07EA}"/>
              </a:ext>
            </a:extLst>
          </p:cNvPr>
          <p:cNvSpPr>
            <a:spLocks noGrp="1"/>
          </p:cNvSpPr>
          <p:nvPr>
            <p:ph sz="quarter" idx="4294967295"/>
          </p:nvPr>
        </p:nvSpPr>
        <p:spPr>
          <a:xfrm>
            <a:off x="0" y="1600200"/>
            <a:ext cx="8229600" cy="4525963"/>
          </a:xfrm>
        </p:spPr>
        <p:txBody>
          <a:bodyPr/>
          <a:lstStyle/>
          <a:p>
            <a:pPr marL="273050" indent="-273050"/>
            <a:r>
              <a:rPr lang="en-US" altLang="en-US" sz="3000"/>
              <a:t>     </a:t>
            </a:r>
          </a:p>
        </p:txBody>
      </p:sp>
      <p:pic>
        <p:nvPicPr>
          <p:cNvPr id="70660" name="Picture 2" descr="http://www.nhlbi.nih.gov/health/dci/images/aneurysm_endovascular.jpg">
            <a:extLst>
              <a:ext uri="{FF2B5EF4-FFF2-40B4-BE49-F238E27FC236}">
                <a16:creationId xmlns:a16="http://schemas.microsoft.com/office/drawing/2014/main" id="{48B6FE42-5BD2-494E-AB65-DB87C0C00F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838200"/>
            <a:ext cx="5486400" cy="5343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Content Placeholder 2">
            <a:extLst>
              <a:ext uri="{FF2B5EF4-FFF2-40B4-BE49-F238E27FC236}">
                <a16:creationId xmlns:a16="http://schemas.microsoft.com/office/drawing/2014/main" id="{F03064D5-0B00-4A20-826A-EA034CC62B39}"/>
              </a:ext>
            </a:extLst>
          </p:cNvPr>
          <p:cNvSpPr>
            <a:spLocks noGrp="1"/>
          </p:cNvSpPr>
          <p:nvPr>
            <p:ph sz="quarter" idx="4294967295"/>
          </p:nvPr>
        </p:nvSpPr>
        <p:spPr>
          <a:xfrm>
            <a:off x="0" y="1600200"/>
            <a:ext cx="8229600" cy="4525963"/>
          </a:xfrm>
        </p:spPr>
        <p:txBody>
          <a:bodyPr/>
          <a:lstStyle/>
          <a:p>
            <a:pPr marL="273050" indent="-273050"/>
            <a:r>
              <a:rPr lang="en-US" altLang="en-US" sz="3000"/>
              <a:t>The gravest threat an aneurysm poses is that it will burst and cause a stroke or life-threatening massive bleeding (hemorrhage). </a:t>
            </a:r>
          </a:p>
          <a:p>
            <a:pPr marL="273050" indent="-273050"/>
            <a:endParaRPr lang="en-US" altLang="en-US" sz="3000"/>
          </a:p>
          <a:p>
            <a:pPr marL="273050" indent="-273050"/>
            <a:r>
              <a:rPr lang="en-US" altLang="en-US" sz="3000"/>
              <a:t>If an aneurysm ruptures, the patient must be treated within minutes in order to have a chance of survival.</a:t>
            </a:r>
          </a:p>
        </p:txBody>
      </p:sp>
      <p:sp>
        <p:nvSpPr>
          <p:cNvPr id="67587" name="Rectangle 3">
            <a:extLst>
              <a:ext uri="{FF2B5EF4-FFF2-40B4-BE49-F238E27FC236}">
                <a16:creationId xmlns:a16="http://schemas.microsoft.com/office/drawing/2014/main" id="{D569262B-808A-4A43-982D-30B479223EAB}"/>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br>
              <a:rPr lang="en-US">
                <a:solidFill>
                  <a:schemeClr val="accent1">
                    <a:tint val="88000"/>
                    <a:satMod val="150000"/>
                  </a:schemeClr>
                </a:solidFill>
              </a:rPr>
            </a:br>
            <a:br>
              <a:rPr lang="en-US">
                <a:solidFill>
                  <a:schemeClr val="accent1">
                    <a:tint val="88000"/>
                    <a:satMod val="150000"/>
                  </a:schemeClr>
                </a:solidFill>
              </a:rPr>
            </a:br>
            <a:endParaRPr lang="en-US">
              <a:solidFill>
                <a:schemeClr val="accent1">
                  <a:tint val="88000"/>
                  <a:satMod val="150000"/>
                </a:schemeClr>
              </a:solidFill>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Content Placeholder 2">
            <a:extLst>
              <a:ext uri="{FF2B5EF4-FFF2-40B4-BE49-F238E27FC236}">
                <a16:creationId xmlns:a16="http://schemas.microsoft.com/office/drawing/2014/main" id="{B393DDB7-27AA-480E-8E8C-66965FEE26F4}"/>
              </a:ext>
            </a:extLst>
          </p:cNvPr>
          <p:cNvSpPr>
            <a:spLocks noGrp="1"/>
          </p:cNvSpPr>
          <p:nvPr>
            <p:ph sz="quarter" idx="4294967295"/>
          </p:nvPr>
        </p:nvSpPr>
        <p:spPr>
          <a:xfrm>
            <a:off x="0" y="1600200"/>
            <a:ext cx="8229600" cy="4525963"/>
          </a:xfrm>
        </p:spPr>
        <p:txBody>
          <a:bodyPr/>
          <a:lstStyle/>
          <a:p>
            <a:pPr marL="273050" indent="-273050"/>
            <a:r>
              <a:rPr lang="en-US" altLang="en-US" sz="3000"/>
              <a:t>A Doppler ultrasound is a noninvasive test that can be used to evaluate blood flow and pressure by bouncing high-frequency sound waves (ultrasound) off red blood cells.</a:t>
            </a:r>
          </a:p>
          <a:p>
            <a:pPr marL="273050" indent="-273050"/>
            <a:endParaRPr lang="en-US" altLang="en-US" sz="3000"/>
          </a:p>
        </p:txBody>
      </p:sp>
      <p:sp>
        <p:nvSpPr>
          <p:cNvPr id="68612" name="Rectangle 4">
            <a:extLst>
              <a:ext uri="{FF2B5EF4-FFF2-40B4-BE49-F238E27FC236}">
                <a16:creationId xmlns:a16="http://schemas.microsoft.com/office/drawing/2014/main" id="{1451AB27-733C-421B-9BA7-2B4CB2E43757}"/>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Doppler Studies</a:t>
            </a:r>
          </a:p>
        </p:txBody>
      </p:sp>
      <p:pic>
        <p:nvPicPr>
          <p:cNvPr id="72708" name="Picture 2" descr="http://www.vascularweb.org/graphics/northpoint_graphics_jpg/DuplexUltra_02REV_Base_300.jpg">
            <a:extLst>
              <a:ext uri="{FF2B5EF4-FFF2-40B4-BE49-F238E27FC236}">
                <a16:creationId xmlns:a16="http://schemas.microsoft.com/office/drawing/2014/main" id="{93CCAB82-F8F6-42D2-B89A-83AE6A01EB8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505200"/>
            <a:ext cx="3848100" cy="229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Content Placeholder 2">
            <a:extLst>
              <a:ext uri="{FF2B5EF4-FFF2-40B4-BE49-F238E27FC236}">
                <a16:creationId xmlns:a16="http://schemas.microsoft.com/office/drawing/2014/main" id="{2E9A63D8-87D4-4D3D-897A-2F83FB933DBD}"/>
              </a:ext>
            </a:extLst>
          </p:cNvPr>
          <p:cNvSpPr>
            <a:spLocks noGrp="1"/>
          </p:cNvSpPr>
          <p:nvPr>
            <p:ph sz="quarter" idx="4294967295"/>
          </p:nvPr>
        </p:nvSpPr>
        <p:spPr>
          <a:xfrm>
            <a:off x="0" y="457200"/>
            <a:ext cx="8229600" cy="5668963"/>
          </a:xfrm>
        </p:spPr>
        <p:txBody>
          <a:bodyPr/>
          <a:lstStyle/>
          <a:p>
            <a:pPr marL="273050" indent="-273050"/>
            <a:r>
              <a:rPr lang="en-US" altLang="en-US" sz="3000"/>
              <a:t>A Doppler ultrasound may help diagnose many conditions, including:</a:t>
            </a:r>
          </a:p>
          <a:p>
            <a:pPr marL="273050" indent="-273050">
              <a:buFontTx/>
              <a:buNone/>
            </a:pPr>
            <a:endParaRPr lang="en-US" altLang="en-US" sz="3000"/>
          </a:p>
          <a:p>
            <a:pPr lvl="1" indent="-228600"/>
            <a:r>
              <a:rPr lang="en-US" altLang="en-US"/>
              <a:t>Blood clots</a:t>
            </a:r>
          </a:p>
          <a:p>
            <a:pPr lvl="1" indent="-228600"/>
            <a:r>
              <a:rPr lang="en-US" altLang="en-US"/>
              <a:t>Incompetent valves in your leg veins, which cause fluid to accumulate (venous insufficiency)</a:t>
            </a:r>
          </a:p>
          <a:p>
            <a:pPr lvl="1" indent="-228600"/>
            <a:r>
              <a:rPr lang="en-US" altLang="en-US"/>
              <a:t>Heart valve defects and congenital heart disease</a:t>
            </a:r>
          </a:p>
          <a:p>
            <a:pPr lvl="1" indent="-228600"/>
            <a:r>
              <a:rPr lang="en-US" altLang="en-US"/>
              <a:t>A blocked artery (arterial occlusion)</a:t>
            </a:r>
          </a:p>
          <a:p>
            <a:pPr lvl="1" indent="-228600"/>
            <a:r>
              <a:rPr lang="en-US" altLang="en-US"/>
              <a:t>Narrowing (stenosis) of an artery</a:t>
            </a:r>
          </a:p>
          <a:p>
            <a:pPr marL="273050" indent="-273050"/>
            <a:endParaRPr lang="en-US" altLang="en-US" sz="3000"/>
          </a:p>
        </p:txBody>
      </p:sp>
      <p:sp>
        <p:nvSpPr>
          <p:cNvPr id="69635" name="Rectangle 3">
            <a:extLst>
              <a:ext uri="{FF2B5EF4-FFF2-40B4-BE49-F238E27FC236}">
                <a16:creationId xmlns:a16="http://schemas.microsoft.com/office/drawing/2014/main" id="{20AB657D-2BE6-4A46-B4D6-A9FD2995E2EB}"/>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Content Placeholder 2">
            <a:extLst>
              <a:ext uri="{FF2B5EF4-FFF2-40B4-BE49-F238E27FC236}">
                <a16:creationId xmlns:a16="http://schemas.microsoft.com/office/drawing/2014/main" id="{30737669-1820-4775-BCA9-FF985DD93268}"/>
              </a:ext>
            </a:extLst>
          </p:cNvPr>
          <p:cNvSpPr>
            <a:spLocks noGrp="1"/>
          </p:cNvSpPr>
          <p:nvPr>
            <p:ph sz="quarter" idx="4294967295"/>
          </p:nvPr>
        </p:nvSpPr>
        <p:spPr>
          <a:xfrm>
            <a:off x="0" y="1417638"/>
            <a:ext cx="8229600" cy="4708525"/>
          </a:xfrm>
        </p:spPr>
        <p:txBody>
          <a:bodyPr/>
          <a:lstStyle/>
          <a:p>
            <a:pPr marL="273050" indent="-273050">
              <a:buFontTx/>
              <a:buNone/>
            </a:pPr>
            <a:r>
              <a:rPr lang="en-US" altLang="en-US" sz="3000"/>
              <a:t>Angiography is an x-ray exam of the arteries and veins to diagnose blockages and other blood vessel problems.</a:t>
            </a:r>
          </a:p>
          <a:p>
            <a:pPr marL="273050" indent="-273050"/>
            <a:endParaRPr lang="en-US" altLang="en-US" sz="3000"/>
          </a:p>
        </p:txBody>
      </p:sp>
      <p:sp>
        <p:nvSpPr>
          <p:cNvPr id="70660" name="Rectangle 4">
            <a:extLst>
              <a:ext uri="{FF2B5EF4-FFF2-40B4-BE49-F238E27FC236}">
                <a16:creationId xmlns:a16="http://schemas.microsoft.com/office/drawing/2014/main" id="{B04985B1-8772-4580-9B35-32FCC8607748}"/>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Angiography</a:t>
            </a:r>
          </a:p>
        </p:txBody>
      </p:sp>
      <p:pic>
        <p:nvPicPr>
          <p:cNvPr id="74756" name="Picture 2" descr="http://graphics8.nytimes.com/images/2007/08/01/health/adam/18129.jpg">
            <a:extLst>
              <a:ext uri="{FF2B5EF4-FFF2-40B4-BE49-F238E27FC236}">
                <a16:creationId xmlns:a16="http://schemas.microsoft.com/office/drawing/2014/main" id="{0EC89796-7CB3-4FCC-8D60-1E240AB62BE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2895600"/>
            <a:ext cx="6400800" cy="373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2">
            <a:extLst>
              <a:ext uri="{FF2B5EF4-FFF2-40B4-BE49-F238E27FC236}">
                <a16:creationId xmlns:a16="http://schemas.microsoft.com/office/drawing/2014/main" id="{61EE38B3-878E-453E-9EF9-857B98A9D3EC}"/>
              </a:ext>
            </a:extLst>
          </p:cNvPr>
          <p:cNvSpPr>
            <a:spLocks noGrp="1"/>
          </p:cNvSpPr>
          <p:nvPr>
            <p:ph sz="quarter" idx="4294967295"/>
          </p:nvPr>
        </p:nvSpPr>
        <p:spPr>
          <a:xfrm>
            <a:off x="0" y="1600200"/>
            <a:ext cx="8229600" cy="4525963"/>
          </a:xfrm>
        </p:spPr>
        <p:txBody>
          <a:bodyPr/>
          <a:lstStyle/>
          <a:p>
            <a:pPr marL="273050" indent="-273050"/>
            <a:r>
              <a:rPr lang="en-US" altLang="en-US" sz="3000"/>
              <a:t>During the angiogram, the doctor inserts a thin tube (catheter) into the artery through a small nick in the skin about the size of the tip of a pencil. </a:t>
            </a:r>
          </a:p>
          <a:p>
            <a:pPr marL="273050" indent="-273050"/>
            <a:endParaRPr lang="en-US" altLang="en-US" sz="3000"/>
          </a:p>
          <a:p>
            <a:pPr marL="273050" indent="-273050"/>
            <a:r>
              <a:rPr lang="en-US" altLang="en-US" sz="3000"/>
              <a:t>A substance called a contrast agent (x-ray dye) is injected to make the blood vessels visible on the x-ray.</a:t>
            </a:r>
          </a:p>
          <a:p>
            <a:pPr marL="273050" indent="-273050"/>
            <a:endParaRPr lang="en-US" altLang="en-US" sz="3000"/>
          </a:p>
        </p:txBody>
      </p:sp>
      <p:sp>
        <p:nvSpPr>
          <p:cNvPr id="71683" name="Rectangle 3">
            <a:extLst>
              <a:ext uri="{FF2B5EF4-FFF2-40B4-BE49-F238E27FC236}">
                <a16:creationId xmlns:a16="http://schemas.microsoft.com/office/drawing/2014/main" id="{21395793-40AC-4A0D-BB61-499A643D4742}"/>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Angiogram</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Content Placeholder 2">
            <a:extLst>
              <a:ext uri="{FF2B5EF4-FFF2-40B4-BE49-F238E27FC236}">
                <a16:creationId xmlns:a16="http://schemas.microsoft.com/office/drawing/2014/main" id="{EA33D231-B506-4CB8-918F-B9407A7C07F5}"/>
              </a:ext>
            </a:extLst>
          </p:cNvPr>
          <p:cNvSpPr>
            <a:spLocks noGrp="1"/>
          </p:cNvSpPr>
          <p:nvPr>
            <p:ph sz="quarter" idx="4294967295"/>
          </p:nvPr>
        </p:nvSpPr>
        <p:spPr>
          <a:xfrm>
            <a:off x="0" y="1600200"/>
            <a:ext cx="8229600" cy="4525963"/>
          </a:xfrm>
        </p:spPr>
        <p:txBody>
          <a:bodyPr/>
          <a:lstStyle/>
          <a:p>
            <a:pPr marL="273050" indent="-273050"/>
            <a:r>
              <a:rPr lang="en-US" altLang="en-US" sz="3000"/>
              <a:t>Echocardiography is a painless test that uses sound waves to create images of your heart. </a:t>
            </a:r>
          </a:p>
          <a:p>
            <a:pPr marL="273050" indent="-273050"/>
            <a:endParaRPr lang="en-US" altLang="en-US" sz="3000"/>
          </a:p>
          <a:p>
            <a:pPr marL="273050" indent="-273050"/>
            <a:r>
              <a:rPr lang="en-US" altLang="en-US" sz="3000"/>
              <a:t>It provides your doctor with information about the size and shape of your heart and how well your heart’s chambers and valves are working.</a:t>
            </a:r>
          </a:p>
          <a:p>
            <a:pPr marL="273050" indent="-273050"/>
            <a:endParaRPr lang="en-US" altLang="en-US" sz="3000"/>
          </a:p>
        </p:txBody>
      </p:sp>
      <p:sp>
        <p:nvSpPr>
          <p:cNvPr id="72707" name="Rectangle 3">
            <a:extLst>
              <a:ext uri="{FF2B5EF4-FFF2-40B4-BE49-F238E27FC236}">
                <a16:creationId xmlns:a16="http://schemas.microsoft.com/office/drawing/2014/main" id="{F183A279-3746-49EF-8EAE-70E675C721C4}"/>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Echocardiography</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a:extLst>
              <a:ext uri="{FF2B5EF4-FFF2-40B4-BE49-F238E27FC236}">
                <a16:creationId xmlns:a16="http://schemas.microsoft.com/office/drawing/2014/main" id="{C6731F9C-42FE-484C-951B-4317F4342343}"/>
              </a:ext>
            </a:extLst>
          </p:cNvPr>
          <p:cNvSpPr>
            <a:spLocks noGrp="1"/>
          </p:cNvSpPr>
          <p:nvPr>
            <p:ph type="title" idx="4294967295"/>
          </p:nvPr>
        </p:nvSpPr>
        <p:spPr>
          <a:xfrm>
            <a:off x="0" y="274638"/>
            <a:ext cx="8229600" cy="1143000"/>
          </a:xfrm>
        </p:spPr>
        <p:txBody>
          <a:bodyPr bIns="91440"/>
          <a:lstStyle/>
          <a:p>
            <a:pPr fontAlgn="auto">
              <a:spcAft>
                <a:spcPts val="0"/>
              </a:spcAft>
              <a:defRPr/>
            </a:pPr>
            <a:r>
              <a:rPr lang="en-US">
                <a:solidFill>
                  <a:schemeClr val="accent1">
                    <a:tint val="88000"/>
                    <a:satMod val="150000"/>
                  </a:schemeClr>
                </a:solidFill>
              </a:rPr>
              <a:t>                          </a:t>
            </a:r>
          </a:p>
        </p:txBody>
      </p:sp>
      <p:sp>
        <p:nvSpPr>
          <p:cNvPr id="77827" name="Content Placeholder 2">
            <a:extLst>
              <a:ext uri="{FF2B5EF4-FFF2-40B4-BE49-F238E27FC236}">
                <a16:creationId xmlns:a16="http://schemas.microsoft.com/office/drawing/2014/main" id="{49DEE92A-4D76-4F7B-BB0D-DDFCB5008FFD}"/>
              </a:ext>
            </a:extLst>
          </p:cNvPr>
          <p:cNvSpPr>
            <a:spLocks noGrp="1"/>
          </p:cNvSpPr>
          <p:nvPr>
            <p:ph sz="quarter" idx="4294967295"/>
          </p:nvPr>
        </p:nvSpPr>
        <p:spPr>
          <a:xfrm>
            <a:off x="0" y="1600200"/>
            <a:ext cx="8229600" cy="4525963"/>
          </a:xfrm>
        </p:spPr>
        <p:txBody>
          <a:bodyPr/>
          <a:lstStyle/>
          <a:p>
            <a:pPr marL="273050" indent="-273050">
              <a:buFontTx/>
              <a:buNone/>
            </a:pPr>
            <a:r>
              <a:rPr lang="en-US" altLang="en-US" sz="3000"/>
              <a:t>                             </a:t>
            </a:r>
          </a:p>
        </p:txBody>
      </p:sp>
      <p:pic>
        <p:nvPicPr>
          <p:cNvPr id="77828" name="Picture 4" descr="http://faculty.ksu.edu.sa/almasri/Pictures%20Library/Heart%20Echocardiography%20Diagram.jpg">
            <a:extLst>
              <a:ext uri="{FF2B5EF4-FFF2-40B4-BE49-F238E27FC236}">
                <a16:creationId xmlns:a16="http://schemas.microsoft.com/office/drawing/2014/main" id="{ECAC9EEC-4376-413D-A285-8C24FB601C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533400"/>
            <a:ext cx="75819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Content Placeholder 2">
            <a:extLst>
              <a:ext uri="{FF2B5EF4-FFF2-40B4-BE49-F238E27FC236}">
                <a16:creationId xmlns:a16="http://schemas.microsoft.com/office/drawing/2014/main" id="{8FB1B95C-A7CE-47C6-BC29-B9B79D4BFBE5}"/>
              </a:ext>
            </a:extLst>
          </p:cNvPr>
          <p:cNvSpPr>
            <a:spLocks noGrp="1"/>
          </p:cNvSpPr>
          <p:nvPr>
            <p:ph sz="quarter" idx="4294967295"/>
          </p:nvPr>
        </p:nvSpPr>
        <p:spPr>
          <a:xfrm>
            <a:off x="0" y="609600"/>
            <a:ext cx="8229600" cy="5364163"/>
          </a:xfrm>
        </p:spPr>
        <p:txBody>
          <a:bodyPr/>
          <a:lstStyle/>
          <a:p>
            <a:pPr marL="273050" indent="-273050"/>
            <a:r>
              <a:rPr lang="en-US" altLang="en-US" sz="3000"/>
              <a:t>The test also can identify areas of heart muscle that aren’t contracting normally due to poor blood flow or injury from previous heart attack(s). </a:t>
            </a:r>
          </a:p>
          <a:p>
            <a:pPr marL="273050" indent="-273050"/>
            <a:endParaRPr lang="en-US" altLang="en-US" sz="3000"/>
          </a:p>
          <a:p>
            <a:pPr marL="273050" indent="-273050"/>
            <a:r>
              <a:rPr lang="en-US" altLang="en-US" sz="3000"/>
              <a:t>Echocardiography can detect possible blood clots in the heart, fluid buildup in the sac around the heart (pericardium), and problems with the aorta (the main artery that carries oxygen-rich blood out of the heart).</a:t>
            </a:r>
          </a:p>
          <a:p>
            <a:pPr marL="273050" indent="-273050"/>
            <a:endParaRPr lang="en-US" altLang="en-US" sz="3000"/>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Title 1">
            <a:extLst>
              <a:ext uri="{FF2B5EF4-FFF2-40B4-BE49-F238E27FC236}">
                <a16:creationId xmlns:a16="http://schemas.microsoft.com/office/drawing/2014/main" id="{E5C2CB75-78C9-4BD1-BA35-4AA1C5B1B0B3}"/>
              </a:ext>
            </a:extLst>
          </p:cNvPr>
          <p:cNvSpPr>
            <a:spLocks noGrp="1"/>
          </p:cNvSpPr>
          <p:nvPr>
            <p:ph type="title" idx="4294967295"/>
          </p:nvPr>
        </p:nvSpPr>
        <p:spPr>
          <a:xfrm>
            <a:off x="0" y="274638"/>
            <a:ext cx="8229600" cy="4602162"/>
          </a:xfrm>
        </p:spPr>
        <p:txBody>
          <a:bodyPr bIns="91440"/>
          <a:lstStyle/>
          <a:p>
            <a:pPr fontAlgn="auto">
              <a:spcAft>
                <a:spcPts val="0"/>
              </a:spcAft>
              <a:defRPr/>
            </a:pPr>
            <a:r>
              <a:rPr lang="en-US">
                <a:solidFill>
                  <a:schemeClr val="accent1">
                    <a:tint val="88000"/>
                    <a:satMod val="150000"/>
                  </a:schemeClr>
                </a:solidFill>
              </a:rPr>
              <a:t>Cardiac Catheterization </a:t>
            </a:r>
            <a:br>
              <a:rPr lang="en-US">
                <a:solidFill>
                  <a:schemeClr val="accent1">
                    <a:tint val="88000"/>
                    <a:satMod val="150000"/>
                  </a:schemeClr>
                </a:solidFill>
              </a:rPr>
            </a:br>
            <a:r>
              <a:rPr lang="en-US">
                <a:solidFill>
                  <a:schemeClr val="accent1">
                    <a:tint val="88000"/>
                    <a:satMod val="150000"/>
                  </a:schemeClr>
                </a:solidFill>
              </a:rPr>
              <a:t>and </a:t>
            </a:r>
            <a:br>
              <a:rPr lang="en-US">
                <a:solidFill>
                  <a:schemeClr val="accent1">
                    <a:tint val="88000"/>
                    <a:satMod val="150000"/>
                  </a:schemeClr>
                </a:solidFill>
              </a:rPr>
            </a:br>
            <a:r>
              <a:rPr lang="en-US">
                <a:solidFill>
                  <a:schemeClr val="accent1">
                    <a:tint val="88000"/>
                    <a:satMod val="150000"/>
                  </a:schemeClr>
                </a:solidFill>
              </a:rPr>
              <a:t>Angioplasty</a:t>
            </a:r>
            <a:br>
              <a:rPr lang="en-US">
                <a:solidFill>
                  <a:schemeClr val="accent1">
                    <a:tint val="88000"/>
                    <a:satMod val="150000"/>
                  </a:schemeClr>
                </a:solidFill>
              </a:rPr>
            </a:br>
            <a:endParaRPr lang="en-US">
              <a:solidFill>
                <a:schemeClr val="accent1">
                  <a:tint val="88000"/>
                  <a:satMod val="150000"/>
                </a:schemeClr>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3" descr="http://www.livestrong.com/ls_images/disease/1000-1999/1063-9807.jpg">
            <a:extLst>
              <a:ext uri="{FF2B5EF4-FFF2-40B4-BE49-F238E27FC236}">
                <a16:creationId xmlns:a16="http://schemas.microsoft.com/office/drawing/2014/main" id="{F723B989-B932-4529-BDDE-ED511A34AD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304800"/>
            <a:ext cx="8305800" cy="563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Content Placeholder 2">
            <a:extLst>
              <a:ext uri="{FF2B5EF4-FFF2-40B4-BE49-F238E27FC236}">
                <a16:creationId xmlns:a16="http://schemas.microsoft.com/office/drawing/2014/main" id="{CF79147A-0080-4DBC-A40F-49FD1024AAD8}"/>
              </a:ext>
            </a:extLst>
          </p:cNvPr>
          <p:cNvSpPr>
            <a:spLocks noGrp="1"/>
          </p:cNvSpPr>
          <p:nvPr>
            <p:ph sz="quarter" idx="4294967295"/>
          </p:nvPr>
        </p:nvSpPr>
        <p:spPr>
          <a:xfrm>
            <a:off x="0" y="1600200"/>
            <a:ext cx="8229600" cy="4525963"/>
          </a:xfrm>
        </p:spPr>
        <p:txBody>
          <a:bodyPr/>
          <a:lstStyle/>
          <a:p>
            <a:pPr marL="273050" indent="-273050">
              <a:lnSpc>
                <a:spcPct val="90000"/>
              </a:lnSpc>
            </a:pPr>
            <a:r>
              <a:rPr lang="en-US" altLang="en-US" sz="3000"/>
              <a:t>Cardiac catheterization is used to study the various functions of the heart. </a:t>
            </a:r>
          </a:p>
          <a:p>
            <a:pPr marL="273050" indent="-273050">
              <a:lnSpc>
                <a:spcPct val="90000"/>
              </a:lnSpc>
            </a:pPr>
            <a:endParaRPr lang="en-US" altLang="en-US" sz="3000"/>
          </a:p>
          <a:p>
            <a:pPr marL="273050" indent="-273050">
              <a:lnSpc>
                <a:spcPct val="90000"/>
              </a:lnSpc>
            </a:pPr>
            <a:r>
              <a:rPr lang="en-US" altLang="en-US" sz="3000"/>
              <a:t>Using different techniques, the coronary arteries can be viewed by injecting dye or opened using balloon angioplasty. </a:t>
            </a:r>
          </a:p>
          <a:p>
            <a:pPr marL="273050" indent="-273050">
              <a:lnSpc>
                <a:spcPct val="90000"/>
              </a:lnSpc>
            </a:pPr>
            <a:endParaRPr lang="en-US" altLang="en-US" sz="3000"/>
          </a:p>
          <a:p>
            <a:pPr marL="273050" indent="-273050">
              <a:lnSpc>
                <a:spcPct val="90000"/>
              </a:lnSpc>
            </a:pPr>
            <a:r>
              <a:rPr lang="en-US" altLang="en-US" sz="3000"/>
              <a:t>The oxygen concentration can be measured across the valves and walls (septa) of the heart and pressures within each chamber of the heart and across the valves can be measured. The technique can even be performed in small, newborn infants.</a:t>
            </a:r>
          </a:p>
          <a:p>
            <a:pPr marL="273050" indent="-273050">
              <a:lnSpc>
                <a:spcPct val="90000"/>
              </a:lnSpc>
            </a:pPr>
            <a:endParaRPr lang="en-US" altLang="en-US" sz="300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le 1">
            <a:extLst>
              <a:ext uri="{FF2B5EF4-FFF2-40B4-BE49-F238E27FC236}">
                <a16:creationId xmlns:a16="http://schemas.microsoft.com/office/drawing/2014/main" id="{3FCB09A1-BF10-4C47-B795-56AB43478664}"/>
              </a:ext>
            </a:extLst>
          </p:cNvPr>
          <p:cNvSpPr>
            <a:spLocks noGrp="1"/>
          </p:cNvSpPr>
          <p:nvPr>
            <p:ph type="title" idx="4294967295"/>
          </p:nvPr>
        </p:nvSpPr>
        <p:spPr>
          <a:xfrm>
            <a:off x="0" y="274638"/>
            <a:ext cx="8229600" cy="1143000"/>
          </a:xfrm>
        </p:spPr>
        <p:txBody>
          <a:bodyPr bIns="91440"/>
          <a:lstStyle/>
          <a:p>
            <a:pPr fontAlgn="auto">
              <a:spcAft>
                <a:spcPts val="0"/>
              </a:spcAft>
              <a:defRPr/>
            </a:pPr>
            <a:r>
              <a:rPr lang="en-US">
                <a:solidFill>
                  <a:schemeClr val="accent1">
                    <a:tint val="88000"/>
                    <a:satMod val="150000"/>
                  </a:schemeClr>
                </a:solidFill>
              </a:rPr>
              <a:t> Cardiac Catherization                              </a:t>
            </a:r>
          </a:p>
        </p:txBody>
      </p:sp>
      <p:sp>
        <p:nvSpPr>
          <p:cNvPr id="81923" name="Content Placeholder 2">
            <a:extLst>
              <a:ext uri="{FF2B5EF4-FFF2-40B4-BE49-F238E27FC236}">
                <a16:creationId xmlns:a16="http://schemas.microsoft.com/office/drawing/2014/main" id="{4997F31B-056E-4CB9-8C1F-7C6BEA8059A4}"/>
              </a:ext>
            </a:extLst>
          </p:cNvPr>
          <p:cNvSpPr>
            <a:spLocks noGrp="1"/>
          </p:cNvSpPr>
          <p:nvPr>
            <p:ph sz="quarter" idx="4294967295"/>
          </p:nvPr>
        </p:nvSpPr>
        <p:spPr>
          <a:xfrm>
            <a:off x="0" y="1600200"/>
            <a:ext cx="8229600" cy="4525963"/>
          </a:xfrm>
        </p:spPr>
        <p:txBody>
          <a:bodyPr/>
          <a:lstStyle/>
          <a:p>
            <a:pPr marL="273050" indent="-273050">
              <a:buFontTx/>
              <a:buNone/>
            </a:pPr>
            <a:r>
              <a:rPr lang="en-US" altLang="en-US" sz="3000"/>
              <a:t>                     </a:t>
            </a:r>
          </a:p>
        </p:txBody>
      </p:sp>
      <p:pic>
        <p:nvPicPr>
          <p:cNvPr id="81924" name="Picture 2" descr="http://graphics8.nytimes.com/images/2007/08/01/health/adam/1080.jpg">
            <a:extLst>
              <a:ext uri="{FF2B5EF4-FFF2-40B4-BE49-F238E27FC236}">
                <a16:creationId xmlns:a16="http://schemas.microsoft.com/office/drawing/2014/main" id="{57CFFAD4-3E0A-456F-9049-DBE962B040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Title 1">
            <a:extLst>
              <a:ext uri="{FF2B5EF4-FFF2-40B4-BE49-F238E27FC236}">
                <a16:creationId xmlns:a16="http://schemas.microsoft.com/office/drawing/2014/main" id="{2122C649-7C93-4E53-B55B-B060E39F8A8D}"/>
              </a:ext>
            </a:extLst>
          </p:cNvPr>
          <p:cNvSpPr>
            <a:spLocks noGrp="1"/>
          </p:cNvSpPr>
          <p:nvPr>
            <p:ph type="title" idx="4294967295"/>
          </p:nvPr>
        </p:nvSpPr>
        <p:spPr>
          <a:xfrm>
            <a:off x="0" y="274638"/>
            <a:ext cx="8229600" cy="1143000"/>
          </a:xfrm>
        </p:spPr>
        <p:txBody>
          <a:bodyPr bIns="91440"/>
          <a:lstStyle/>
          <a:p>
            <a:pPr fontAlgn="auto">
              <a:spcAft>
                <a:spcPts val="0"/>
              </a:spcAft>
              <a:defRPr/>
            </a:pPr>
            <a:r>
              <a:rPr lang="en-US">
                <a:solidFill>
                  <a:schemeClr val="accent1">
                    <a:tint val="88000"/>
                    <a:satMod val="150000"/>
                  </a:schemeClr>
                </a:solidFill>
              </a:rPr>
              <a:t>Angioplasty </a:t>
            </a:r>
            <a:br>
              <a:rPr lang="en-US">
                <a:solidFill>
                  <a:schemeClr val="accent1">
                    <a:tint val="88000"/>
                    <a:satMod val="150000"/>
                  </a:schemeClr>
                </a:solidFill>
              </a:rPr>
            </a:br>
            <a:endParaRPr lang="en-US">
              <a:solidFill>
                <a:schemeClr val="accent1">
                  <a:tint val="88000"/>
                  <a:satMod val="150000"/>
                </a:schemeClr>
              </a:solidFill>
            </a:endParaRPr>
          </a:p>
        </p:txBody>
      </p:sp>
      <p:sp>
        <p:nvSpPr>
          <p:cNvPr id="82947" name="Content Placeholder 2">
            <a:extLst>
              <a:ext uri="{FF2B5EF4-FFF2-40B4-BE49-F238E27FC236}">
                <a16:creationId xmlns:a16="http://schemas.microsoft.com/office/drawing/2014/main" id="{A1F5F040-B870-4A8F-86F2-5A321C630C2C}"/>
              </a:ext>
            </a:extLst>
          </p:cNvPr>
          <p:cNvSpPr>
            <a:spLocks noGrp="1"/>
          </p:cNvSpPr>
          <p:nvPr>
            <p:ph sz="quarter" idx="4294967295"/>
          </p:nvPr>
        </p:nvSpPr>
        <p:spPr>
          <a:xfrm>
            <a:off x="0" y="1600200"/>
            <a:ext cx="8229600" cy="4525963"/>
          </a:xfrm>
        </p:spPr>
        <p:txBody>
          <a:bodyPr/>
          <a:lstStyle/>
          <a:p>
            <a:pPr marL="273050" indent="-273050">
              <a:buFontTx/>
              <a:buNone/>
            </a:pPr>
            <a:r>
              <a:rPr lang="en-US" altLang="en-US" sz="3000"/>
              <a:t>                  </a:t>
            </a:r>
          </a:p>
        </p:txBody>
      </p:sp>
      <p:pic>
        <p:nvPicPr>
          <p:cNvPr id="82948" name="Picture 2" descr="http://www.nhlbi.nih.gov/health/dci/images/angio_lowres.gif">
            <a:extLst>
              <a:ext uri="{FF2B5EF4-FFF2-40B4-BE49-F238E27FC236}">
                <a16:creationId xmlns:a16="http://schemas.microsoft.com/office/drawing/2014/main" id="{095269F8-083B-4726-A27F-BAE0D798A40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914400"/>
            <a:ext cx="7772400" cy="521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Content Placeholder 2">
            <a:extLst>
              <a:ext uri="{FF2B5EF4-FFF2-40B4-BE49-F238E27FC236}">
                <a16:creationId xmlns:a16="http://schemas.microsoft.com/office/drawing/2014/main" id="{0BD8BA43-A988-4D63-B66D-6AF0A9355734}"/>
              </a:ext>
            </a:extLst>
          </p:cNvPr>
          <p:cNvSpPr>
            <a:spLocks noGrp="1"/>
          </p:cNvSpPr>
          <p:nvPr>
            <p:ph sz="quarter" idx="4294967295"/>
          </p:nvPr>
        </p:nvSpPr>
        <p:spPr>
          <a:xfrm>
            <a:off x="0" y="1417638"/>
            <a:ext cx="8229600" cy="4708525"/>
          </a:xfrm>
        </p:spPr>
        <p:txBody>
          <a:bodyPr/>
          <a:lstStyle/>
          <a:p>
            <a:pPr marL="273050" indent="-273050"/>
            <a:r>
              <a:rPr lang="en-US" altLang="en-US" sz="3000"/>
              <a:t>The Holter Monitor is a portable device that records the patient's cardiac rhythm over a 24- or 48 hour period.  </a:t>
            </a:r>
          </a:p>
          <a:p>
            <a:pPr marL="273050" indent="-273050"/>
            <a:endParaRPr lang="en-US" altLang="en-US" sz="3000"/>
          </a:p>
          <a:p>
            <a:pPr marL="273050" indent="-273050"/>
            <a:r>
              <a:rPr lang="en-US" altLang="en-US" sz="3000"/>
              <a:t>This type of testing, also known as ambulatory electrocardiography, is useful when the patient complains of an irregular heartbeat or other symptoms that are intermittent and therefore difficult to obtain on a 12-Lead EKG in the medical office.</a:t>
            </a:r>
          </a:p>
        </p:txBody>
      </p:sp>
      <p:sp>
        <p:nvSpPr>
          <p:cNvPr id="79875" name="Rectangle 3">
            <a:extLst>
              <a:ext uri="{FF2B5EF4-FFF2-40B4-BE49-F238E27FC236}">
                <a16:creationId xmlns:a16="http://schemas.microsoft.com/office/drawing/2014/main" id="{B0451F17-B696-40F7-89B4-EE63843719A8}"/>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Holter Monitor</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Content Placeholder 2">
            <a:extLst>
              <a:ext uri="{FF2B5EF4-FFF2-40B4-BE49-F238E27FC236}">
                <a16:creationId xmlns:a16="http://schemas.microsoft.com/office/drawing/2014/main" id="{F5D36228-F3A7-40DF-A35C-C5904F08D6D3}"/>
              </a:ext>
            </a:extLst>
          </p:cNvPr>
          <p:cNvSpPr>
            <a:spLocks noGrp="1"/>
          </p:cNvSpPr>
          <p:nvPr>
            <p:ph sz="quarter" idx="4294967295"/>
          </p:nvPr>
        </p:nvSpPr>
        <p:spPr>
          <a:xfrm>
            <a:off x="0" y="1600200"/>
            <a:ext cx="8229600" cy="4525963"/>
          </a:xfrm>
        </p:spPr>
        <p:txBody>
          <a:bodyPr/>
          <a:lstStyle/>
          <a:p>
            <a:pPr marL="273050" indent="-273050"/>
            <a:r>
              <a:rPr lang="en-US" altLang="en-US" sz="3000"/>
              <a:t>The  Holter is  named after its inventor, Norman Holter.</a:t>
            </a:r>
          </a:p>
          <a:p>
            <a:pPr marL="273050" indent="-273050"/>
            <a:endParaRPr lang="en-US" altLang="en-US" sz="3000"/>
          </a:p>
        </p:txBody>
      </p:sp>
      <p:sp>
        <p:nvSpPr>
          <p:cNvPr id="80900" name="Rectangle 4">
            <a:extLst>
              <a:ext uri="{FF2B5EF4-FFF2-40B4-BE49-F238E27FC236}">
                <a16:creationId xmlns:a16="http://schemas.microsoft.com/office/drawing/2014/main" id="{ABA5F101-FB88-4253-92D0-F1359246B7E0}"/>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Holter Monitor</a:t>
            </a:r>
          </a:p>
        </p:txBody>
      </p:sp>
      <p:pic>
        <p:nvPicPr>
          <p:cNvPr id="84996" name="Picture 2" descr="http://www.cardiosmart.org/uploadedImages/Heart_Disease/CTT_Pages/Holter_Monitor.jpg">
            <a:extLst>
              <a:ext uri="{FF2B5EF4-FFF2-40B4-BE49-F238E27FC236}">
                <a16:creationId xmlns:a16="http://schemas.microsoft.com/office/drawing/2014/main" id="{CC1490BE-957C-4D0E-B6B8-733F3E754D7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57400" y="2743200"/>
            <a:ext cx="4572000" cy="3382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3" descr="http://columbuscardiology.org/images/holter_monitor.jpg">
            <a:extLst>
              <a:ext uri="{FF2B5EF4-FFF2-40B4-BE49-F238E27FC236}">
                <a16:creationId xmlns:a16="http://schemas.microsoft.com/office/drawing/2014/main" id="{A5482286-15B6-4003-BE4D-C5E98AF35EC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381000"/>
            <a:ext cx="7315200" cy="531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23" name="Rectangle 4">
            <a:extLst>
              <a:ext uri="{FF2B5EF4-FFF2-40B4-BE49-F238E27FC236}">
                <a16:creationId xmlns:a16="http://schemas.microsoft.com/office/drawing/2014/main" id="{90A0707F-3390-43CD-98A1-B20BDCB6CF39}"/>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Content Placeholder 2">
            <a:extLst>
              <a:ext uri="{FF2B5EF4-FFF2-40B4-BE49-F238E27FC236}">
                <a16:creationId xmlns:a16="http://schemas.microsoft.com/office/drawing/2014/main" id="{92A40BAA-1310-48E9-86D8-59C8209480CE}"/>
              </a:ext>
            </a:extLst>
          </p:cNvPr>
          <p:cNvSpPr>
            <a:spLocks noGrp="1"/>
          </p:cNvSpPr>
          <p:nvPr>
            <p:ph sz="quarter" idx="4294967295"/>
          </p:nvPr>
        </p:nvSpPr>
        <p:spPr>
          <a:xfrm>
            <a:off x="0" y="457200"/>
            <a:ext cx="8229600" cy="5668963"/>
          </a:xfrm>
        </p:spPr>
        <p:txBody>
          <a:bodyPr/>
          <a:lstStyle/>
          <a:p>
            <a:pPr marL="273050" indent="-273050"/>
            <a:r>
              <a:rPr lang="en-US" altLang="en-US" sz="3000"/>
              <a:t>The medical assistant  should apply the Holter monitor electrodes to the patient and show him or her how to carry the monitor in a small pouch with a shoulder strap.  </a:t>
            </a:r>
          </a:p>
          <a:p>
            <a:pPr marL="273050" indent="-273050"/>
            <a:endParaRPr lang="en-US" altLang="en-US" sz="3000"/>
          </a:p>
          <a:p>
            <a:pPr marL="273050" indent="-273050"/>
            <a:r>
              <a:rPr lang="en-US" altLang="en-US" sz="3000"/>
              <a:t>The medical assistant should instruct the patient to wear the device while participating in normal daily activities and to record in a journal when they feel any symptoms, such as heart palpitations and dizziness, or if he engages in heavy physical activity.</a:t>
            </a:r>
          </a:p>
        </p:txBody>
      </p:sp>
      <p:sp>
        <p:nvSpPr>
          <p:cNvPr id="82947" name="Rectangle 3">
            <a:extLst>
              <a:ext uri="{FF2B5EF4-FFF2-40B4-BE49-F238E27FC236}">
                <a16:creationId xmlns:a16="http://schemas.microsoft.com/office/drawing/2014/main" id="{DD636455-CA8E-4FB2-90CD-15D17BEBDE97}"/>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Content Placeholder 2">
            <a:extLst>
              <a:ext uri="{FF2B5EF4-FFF2-40B4-BE49-F238E27FC236}">
                <a16:creationId xmlns:a16="http://schemas.microsoft.com/office/drawing/2014/main" id="{D4EF2BF7-919D-4064-885D-B30FCA15D091}"/>
              </a:ext>
            </a:extLst>
          </p:cNvPr>
          <p:cNvSpPr>
            <a:spLocks noGrp="1"/>
          </p:cNvSpPr>
          <p:nvPr>
            <p:ph sz="quarter" idx="4294967295"/>
          </p:nvPr>
        </p:nvSpPr>
        <p:spPr>
          <a:xfrm>
            <a:off x="0" y="914400"/>
            <a:ext cx="8229600" cy="5211763"/>
          </a:xfrm>
        </p:spPr>
        <p:txBody>
          <a:bodyPr/>
          <a:lstStyle/>
          <a:p>
            <a:pPr marL="273050" indent="-273050"/>
            <a:r>
              <a:rPr lang="en-US" altLang="en-US" sz="3000"/>
              <a:t>The purpose of ambulatory monitoring is to document the electrical activity in the heart and identify any abnormal heart behaviors such as dysrhythmias. </a:t>
            </a:r>
          </a:p>
          <a:p>
            <a:pPr marL="273050" indent="-273050"/>
            <a:endParaRPr lang="en-US" altLang="en-US" sz="3000"/>
          </a:p>
          <a:p>
            <a:pPr marL="273050" indent="-273050"/>
            <a:r>
              <a:rPr lang="en-US" altLang="en-US" sz="3000"/>
              <a:t>Abnormal heart behaviors can occur randomly or spontaneously and may be sleep related, disease related, or diet or stress induced. </a:t>
            </a:r>
          </a:p>
          <a:p>
            <a:pPr marL="273050" indent="-273050">
              <a:buFontTx/>
              <a:buNone/>
            </a:pPr>
            <a:endParaRPr lang="en-US" altLang="en-US" sz="3000"/>
          </a:p>
        </p:txBody>
      </p:sp>
      <p:sp>
        <p:nvSpPr>
          <p:cNvPr id="83971" name="Rectangle 3">
            <a:extLst>
              <a:ext uri="{FF2B5EF4-FFF2-40B4-BE49-F238E27FC236}">
                <a16:creationId xmlns:a16="http://schemas.microsoft.com/office/drawing/2014/main" id="{F3E3ABAF-1064-4BA2-A0B0-B7AA92D0630E}"/>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Content Placeholder 2">
            <a:extLst>
              <a:ext uri="{FF2B5EF4-FFF2-40B4-BE49-F238E27FC236}">
                <a16:creationId xmlns:a16="http://schemas.microsoft.com/office/drawing/2014/main" id="{CA4DD5F0-0EC3-4058-A4C3-9E730B18236B}"/>
              </a:ext>
            </a:extLst>
          </p:cNvPr>
          <p:cNvSpPr>
            <a:spLocks noGrp="1"/>
          </p:cNvSpPr>
          <p:nvPr>
            <p:ph sz="quarter" idx="4294967295"/>
          </p:nvPr>
        </p:nvSpPr>
        <p:spPr>
          <a:xfrm>
            <a:off x="0" y="0"/>
            <a:ext cx="8229600" cy="6126163"/>
          </a:xfrm>
        </p:spPr>
        <p:txBody>
          <a:bodyPr/>
          <a:lstStyle/>
          <a:p>
            <a:pPr marL="273050" indent="-273050">
              <a:lnSpc>
                <a:spcPct val="90000"/>
              </a:lnSpc>
              <a:buFontTx/>
              <a:buNone/>
            </a:pPr>
            <a:endParaRPr lang="en-US" altLang="en-US" sz="2400"/>
          </a:p>
          <a:p>
            <a:pPr marL="273050" indent="-273050">
              <a:lnSpc>
                <a:spcPct val="90000"/>
              </a:lnSpc>
            </a:pPr>
            <a:r>
              <a:rPr lang="en-US" altLang="en-US" sz="2400"/>
              <a:t>The physician may want to evaluate the effectiveness of cardiac medications such as anti-arrhythmic drug therapy (medication given to prevent cardiac rhythm abnormalities). </a:t>
            </a:r>
          </a:p>
          <a:p>
            <a:pPr marL="273050" indent="-273050">
              <a:lnSpc>
                <a:spcPct val="90000"/>
              </a:lnSpc>
            </a:pPr>
            <a:endParaRPr lang="en-US" altLang="en-US" sz="2400"/>
          </a:p>
          <a:p>
            <a:pPr marL="273050" indent="-273050">
              <a:lnSpc>
                <a:spcPct val="90000"/>
              </a:lnSpc>
            </a:pPr>
            <a:r>
              <a:rPr lang="en-US" altLang="en-US" sz="2400"/>
              <a:t>Ambulatory monitoring is also used to evaluate artificial pacemaker functioning. </a:t>
            </a:r>
          </a:p>
          <a:p>
            <a:pPr marL="273050" indent="-273050">
              <a:lnSpc>
                <a:spcPct val="90000"/>
              </a:lnSpc>
            </a:pPr>
            <a:endParaRPr lang="en-US" altLang="en-US" sz="2400"/>
          </a:p>
          <a:p>
            <a:pPr marL="273050" indent="-273050">
              <a:lnSpc>
                <a:spcPct val="90000"/>
              </a:lnSpc>
            </a:pPr>
            <a:r>
              <a:rPr lang="en-US" altLang="en-US" sz="2400"/>
              <a:t>Pacemaker functioning is evaluated after implantation or if problems arise. </a:t>
            </a:r>
          </a:p>
          <a:p>
            <a:pPr marL="273050" indent="-273050">
              <a:lnSpc>
                <a:spcPct val="90000"/>
              </a:lnSpc>
            </a:pPr>
            <a:endParaRPr lang="en-US" altLang="en-US" sz="2400"/>
          </a:p>
          <a:p>
            <a:pPr marL="273050" indent="-273050">
              <a:lnSpc>
                <a:spcPct val="90000"/>
              </a:lnSpc>
            </a:pPr>
            <a:r>
              <a:rPr lang="en-US" altLang="en-US" sz="2400"/>
              <a:t>Ambulatory monitoring can also evaluate the function of the heart after a recent myocardial infarction.</a:t>
            </a:r>
          </a:p>
          <a:p>
            <a:pPr marL="273050" indent="-273050">
              <a:lnSpc>
                <a:spcPct val="90000"/>
              </a:lnSpc>
            </a:pPr>
            <a:endParaRPr lang="en-US" altLang="en-US" sz="2400"/>
          </a:p>
          <a:p>
            <a:pPr marL="273050" indent="-273050">
              <a:lnSpc>
                <a:spcPct val="90000"/>
              </a:lnSpc>
            </a:pPr>
            <a:endParaRPr lang="en-US" altLang="en-US" sz="2400"/>
          </a:p>
        </p:txBody>
      </p:sp>
      <p:sp>
        <p:nvSpPr>
          <p:cNvPr id="84995" name="Rectangle 3">
            <a:extLst>
              <a:ext uri="{FF2B5EF4-FFF2-40B4-BE49-F238E27FC236}">
                <a16:creationId xmlns:a16="http://schemas.microsoft.com/office/drawing/2014/main" id="{3E1D4AA7-8AA2-433D-8E4F-EC225563A41E}"/>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Content Placeholder 2">
            <a:extLst>
              <a:ext uri="{FF2B5EF4-FFF2-40B4-BE49-F238E27FC236}">
                <a16:creationId xmlns:a16="http://schemas.microsoft.com/office/drawing/2014/main" id="{F56A386A-86E3-4C8F-8028-E89CFF6C6FEB}"/>
              </a:ext>
            </a:extLst>
          </p:cNvPr>
          <p:cNvSpPr>
            <a:spLocks noGrp="1"/>
          </p:cNvSpPr>
          <p:nvPr>
            <p:ph sz="quarter" idx="4294967295"/>
          </p:nvPr>
        </p:nvSpPr>
        <p:spPr>
          <a:xfrm>
            <a:off x="0" y="609600"/>
            <a:ext cx="8229600" cy="5516563"/>
          </a:xfrm>
        </p:spPr>
        <p:txBody>
          <a:bodyPr/>
          <a:lstStyle/>
          <a:p>
            <a:pPr marL="273050" indent="-273050"/>
            <a:r>
              <a:rPr lang="en-US" altLang="en-US" sz="3000"/>
              <a:t>The two most common types of ambulatory monitoring are continuous and intermittent. </a:t>
            </a:r>
          </a:p>
          <a:p>
            <a:pPr marL="273050" indent="-273050"/>
            <a:endParaRPr lang="en-US" altLang="en-US" sz="3000"/>
          </a:p>
          <a:p>
            <a:pPr marL="273050" indent="-273050"/>
            <a:r>
              <a:rPr lang="en-US" altLang="en-US" sz="3000"/>
              <a:t>Continuous monitoring provides a complete tracing of the ECG from the time the monitor is applied until it is removed. </a:t>
            </a:r>
          </a:p>
          <a:p>
            <a:pPr marL="273050" indent="-273050"/>
            <a:endParaRPr lang="en-US" altLang="en-US" sz="3000"/>
          </a:p>
          <a:p>
            <a:pPr marL="273050" indent="-273050"/>
            <a:r>
              <a:rPr lang="en-US" altLang="en-US" sz="3000"/>
              <a:t>During continuous monitoring, the patient may be asked to press a button on the machine to mark the tracing whenever a symptom is felt.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http://danamccauley.files.wordpress.com/2009/02/heart-attack-grill-menu1.jpg">
            <a:extLst>
              <a:ext uri="{FF2B5EF4-FFF2-40B4-BE49-F238E27FC236}">
                <a16:creationId xmlns:a16="http://schemas.microsoft.com/office/drawing/2014/main" id="{29012EE8-EE65-4C76-9D3B-03CE5F4AF7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04800"/>
            <a:ext cx="9144000" cy="5227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Content Placeholder 2">
            <a:extLst>
              <a:ext uri="{FF2B5EF4-FFF2-40B4-BE49-F238E27FC236}">
                <a16:creationId xmlns:a16="http://schemas.microsoft.com/office/drawing/2014/main" id="{780F1642-9A3A-4A85-91B0-33CB845BBE4D}"/>
              </a:ext>
            </a:extLst>
          </p:cNvPr>
          <p:cNvSpPr>
            <a:spLocks noGrp="1"/>
          </p:cNvSpPr>
          <p:nvPr>
            <p:ph sz="quarter" idx="4294967295"/>
          </p:nvPr>
        </p:nvSpPr>
        <p:spPr>
          <a:xfrm>
            <a:off x="0" y="1600200"/>
            <a:ext cx="8229600" cy="4525963"/>
          </a:xfrm>
        </p:spPr>
        <p:txBody>
          <a:bodyPr/>
          <a:lstStyle/>
          <a:p>
            <a:pPr marL="273050" indent="-273050">
              <a:lnSpc>
                <a:spcPct val="90000"/>
              </a:lnSpc>
              <a:buFontTx/>
              <a:buNone/>
            </a:pPr>
            <a:r>
              <a:rPr lang="en-US" altLang="en-US" sz="3000"/>
              <a:t>    This is known as an “event marker”. </a:t>
            </a:r>
          </a:p>
          <a:p>
            <a:pPr marL="273050" indent="-273050">
              <a:lnSpc>
                <a:spcPct val="90000"/>
              </a:lnSpc>
              <a:buFontTx/>
              <a:buNone/>
            </a:pPr>
            <a:endParaRPr lang="en-US" altLang="en-US" sz="3000"/>
          </a:p>
          <a:p>
            <a:pPr marL="273050" indent="-273050">
              <a:lnSpc>
                <a:spcPct val="90000"/>
              </a:lnSpc>
              <a:buFontTx/>
              <a:buNone/>
            </a:pPr>
            <a:r>
              <a:rPr lang="en-US" altLang="en-US" sz="3000"/>
              <a:t>	The marker marks the tracing at the exact time the event occurs. </a:t>
            </a:r>
          </a:p>
          <a:p>
            <a:pPr marL="273050" indent="-273050">
              <a:lnSpc>
                <a:spcPct val="90000"/>
              </a:lnSpc>
              <a:buFontTx/>
              <a:buNone/>
            </a:pPr>
            <a:endParaRPr lang="en-US" altLang="en-US" sz="3000"/>
          </a:p>
          <a:p>
            <a:pPr marL="273050" indent="-273050">
              <a:lnSpc>
                <a:spcPct val="90000"/>
              </a:lnSpc>
              <a:buFontTx/>
              <a:buNone/>
            </a:pPr>
            <a:r>
              <a:rPr lang="en-US" altLang="en-US" sz="3000"/>
              <a:t>	The monitor has an accurate clock that indicates the time the marker is applied. </a:t>
            </a:r>
          </a:p>
          <a:p>
            <a:pPr marL="273050" indent="-273050">
              <a:lnSpc>
                <a:spcPct val="90000"/>
              </a:lnSpc>
              <a:buFontTx/>
              <a:buNone/>
            </a:pPr>
            <a:endParaRPr lang="en-US" altLang="en-US" sz="3000"/>
          </a:p>
          <a:p>
            <a:pPr marL="273050" indent="-273050">
              <a:lnSpc>
                <a:spcPct val="90000"/>
              </a:lnSpc>
              <a:buFontTx/>
              <a:buNone/>
            </a:pPr>
            <a:r>
              <a:rPr lang="en-US" altLang="en-US" sz="3000"/>
              <a:t>	The clock is necessary for the physician to be able to correlate the diary entries with what is happening on the ECG tracing.</a:t>
            </a:r>
          </a:p>
          <a:p>
            <a:pPr marL="273050" indent="-273050">
              <a:lnSpc>
                <a:spcPct val="90000"/>
              </a:lnSpc>
            </a:pPr>
            <a:endParaRPr lang="en-US" altLang="en-US" sz="3000"/>
          </a:p>
        </p:txBody>
      </p:sp>
      <p:sp>
        <p:nvSpPr>
          <p:cNvPr id="87043" name="Rectangle 3">
            <a:extLst>
              <a:ext uri="{FF2B5EF4-FFF2-40B4-BE49-F238E27FC236}">
                <a16:creationId xmlns:a16="http://schemas.microsoft.com/office/drawing/2014/main" id="{6B5EFBC1-E04F-4AA5-B2FB-43B98ACBC2D1}"/>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Content Placeholder 2">
            <a:extLst>
              <a:ext uri="{FF2B5EF4-FFF2-40B4-BE49-F238E27FC236}">
                <a16:creationId xmlns:a16="http://schemas.microsoft.com/office/drawing/2014/main" id="{45405B65-5CE2-4EF0-81D4-3AF51CFE1E41}"/>
              </a:ext>
            </a:extLst>
          </p:cNvPr>
          <p:cNvSpPr>
            <a:spLocks noGrp="1"/>
          </p:cNvSpPr>
          <p:nvPr>
            <p:ph sz="quarter" idx="4294967295"/>
          </p:nvPr>
        </p:nvSpPr>
        <p:spPr>
          <a:xfrm>
            <a:off x="0" y="0"/>
            <a:ext cx="8229600" cy="6126163"/>
          </a:xfrm>
        </p:spPr>
        <p:txBody>
          <a:bodyPr/>
          <a:lstStyle/>
          <a:p>
            <a:pPr marL="273050" indent="-273050"/>
            <a:r>
              <a:rPr lang="en-US" altLang="en-US" sz="3000"/>
              <a:t>Two other variations of ambulatory monitoring include telemetry and transtelephonic monitoring. </a:t>
            </a:r>
          </a:p>
          <a:p>
            <a:pPr marL="273050" indent="-273050"/>
            <a:endParaRPr lang="en-US" altLang="en-US" sz="3000"/>
          </a:p>
          <a:p>
            <a:pPr marL="273050" indent="-273050"/>
            <a:r>
              <a:rPr lang="en-US" altLang="en-US" sz="3000"/>
              <a:t>Telemetry monitoring is performed within a medical facility such as a hospital, whereas transteleponic monitoring is performed outside the medical facility. </a:t>
            </a:r>
          </a:p>
          <a:p>
            <a:pPr marL="273050" indent="-273050"/>
            <a:endParaRPr lang="en-US" altLang="en-US" sz="3000"/>
          </a:p>
          <a:p>
            <a:pPr marL="273050" indent="-273050"/>
            <a:r>
              <a:rPr lang="en-US" altLang="en-US" sz="3000"/>
              <a:t>Both of these types of monitoring are performed on patients who can ambulate.</a:t>
            </a:r>
          </a:p>
          <a:p>
            <a:pPr marL="273050" indent="-273050"/>
            <a:endParaRPr lang="en-US" altLang="en-US" sz="300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Content Placeholder 2">
            <a:extLst>
              <a:ext uri="{FF2B5EF4-FFF2-40B4-BE49-F238E27FC236}">
                <a16:creationId xmlns:a16="http://schemas.microsoft.com/office/drawing/2014/main" id="{C222FC11-E0F3-40E3-9376-06A9815AC3C2}"/>
              </a:ext>
            </a:extLst>
          </p:cNvPr>
          <p:cNvSpPr>
            <a:spLocks noGrp="1"/>
          </p:cNvSpPr>
          <p:nvPr>
            <p:ph sz="quarter" idx="4294967295"/>
          </p:nvPr>
        </p:nvSpPr>
        <p:spPr>
          <a:xfrm>
            <a:off x="0" y="533400"/>
            <a:ext cx="8229600" cy="6019800"/>
          </a:xfrm>
        </p:spPr>
        <p:txBody>
          <a:bodyPr/>
          <a:lstStyle/>
          <a:p>
            <a:pPr marL="273050" indent="-273050">
              <a:lnSpc>
                <a:spcPct val="90000"/>
              </a:lnSpc>
            </a:pPr>
            <a:r>
              <a:rPr lang="en-US" altLang="en-US" sz="2000"/>
              <a:t>Telemetry monitoring is done with a small transmitting device attached to the chest with three or five electrodes.  </a:t>
            </a:r>
          </a:p>
          <a:p>
            <a:pPr marL="273050" indent="-273050">
              <a:lnSpc>
                <a:spcPct val="90000"/>
              </a:lnSpc>
            </a:pPr>
            <a:endParaRPr lang="en-US" altLang="en-US" sz="2000"/>
          </a:p>
          <a:p>
            <a:pPr marL="273050" indent="-273050">
              <a:lnSpc>
                <a:spcPct val="90000"/>
              </a:lnSpc>
            </a:pPr>
            <a:r>
              <a:rPr lang="en-US" altLang="en-US" sz="2000"/>
              <a:t>A continuous tracing of the heart is recorded and sent directly to a monitoring station. </a:t>
            </a:r>
          </a:p>
          <a:p>
            <a:pPr marL="273050" indent="-273050">
              <a:lnSpc>
                <a:spcPct val="90000"/>
              </a:lnSpc>
            </a:pPr>
            <a:endParaRPr lang="en-US" altLang="en-US" sz="2000"/>
          </a:p>
          <a:p>
            <a:pPr marL="273050" indent="-273050">
              <a:lnSpc>
                <a:spcPct val="90000"/>
              </a:lnSpc>
            </a:pPr>
            <a:r>
              <a:rPr lang="en-US" altLang="en-US" sz="2000"/>
              <a:t>Telemetry monitors are only transmitting devices designed to send the electrical signal of the heart to a central location to be evaluated continuously. </a:t>
            </a:r>
          </a:p>
          <a:p>
            <a:pPr marL="273050" indent="-273050">
              <a:lnSpc>
                <a:spcPct val="90000"/>
              </a:lnSpc>
            </a:pPr>
            <a:endParaRPr lang="en-US" altLang="en-US" sz="2000"/>
          </a:p>
          <a:p>
            <a:pPr marL="273050" indent="-273050">
              <a:lnSpc>
                <a:spcPct val="90000"/>
              </a:lnSpc>
            </a:pPr>
            <a:r>
              <a:rPr lang="en-US" altLang="en-US" sz="2000"/>
              <a:t>At this location, single or multiple patients may be monitored at the same time on multiple screens. </a:t>
            </a:r>
          </a:p>
          <a:p>
            <a:pPr marL="273050" indent="-273050">
              <a:lnSpc>
                <a:spcPct val="90000"/>
              </a:lnSpc>
            </a:pPr>
            <a:endParaRPr lang="en-US" altLang="en-US" sz="2000"/>
          </a:p>
          <a:p>
            <a:pPr marL="273050" indent="-273050">
              <a:lnSpc>
                <a:spcPct val="90000"/>
              </a:lnSpc>
            </a:pPr>
            <a:r>
              <a:rPr lang="en-US" altLang="en-US" sz="2000"/>
              <a:t>There is no need for a patient diary since the patient is admitted to the facility and will be observed and monitored at all times.</a:t>
            </a:r>
          </a:p>
          <a:p>
            <a:pPr marL="273050" indent="-273050">
              <a:lnSpc>
                <a:spcPct val="90000"/>
              </a:lnSpc>
            </a:pPr>
            <a:endParaRPr lang="en-US" altLang="en-US" sz="2000"/>
          </a:p>
        </p:txBody>
      </p:sp>
      <p:sp>
        <p:nvSpPr>
          <p:cNvPr id="89091" name="Rectangle 3">
            <a:extLst>
              <a:ext uri="{FF2B5EF4-FFF2-40B4-BE49-F238E27FC236}">
                <a16:creationId xmlns:a16="http://schemas.microsoft.com/office/drawing/2014/main" id="{FF671D09-44CF-476F-9AF6-B363AC13ED26}"/>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Content Placeholder 2">
            <a:extLst>
              <a:ext uri="{FF2B5EF4-FFF2-40B4-BE49-F238E27FC236}">
                <a16:creationId xmlns:a16="http://schemas.microsoft.com/office/drawing/2014/main" id="{4A1358C6-2A30-406E-BFB8-4C716741F36E}"/>
              </a:ext>
            </a:extLst>
          </p:cNvPr>
          <p:cNvSpPr>
            <a:spLocks noGrp="1"/>
          </p:cNvSpPr>
          <p:nvPr>
            <p:ph sz="quarter" idx="4294967295"/>
          </p:nvPr>
        </p:nvSpPr>
        <p:spPr>
          <a:xfrm>
            <a:off x="0" y="838200"/>
            <a:ext cx="8229600" cy="5287963"/>
          </a:xfrm>
        </p:spPr>
        <p:txBody>
          <a:bodyPr/>
          <a:lstStyle/>
          <a:p>
            <a:pPr marL="273050" indent="-273050">
              <a:lnSpc>
                <a:spcPct val="90000"/>
              </a:lnSpc>
            </a:pPr>
            <a:r>
              <a:rPr lang="en-US" altLang="en-US" sz="2400"/>
              <a:t>There are two types of transtelephonic monitors. One type is known as a postsymptom event monitor. </a:t>
            </a:r>
          </a:p>
          <a:p>
            <a:pPr marL="273050" indent="-273050">
              <a:lnSpc>
                <a:spcPct val="90000"/>
              </a:lnSpc>
            </a:pPr>
            <a:endParaRPr lang="en-US" altLang="en-US" sz="2400"/>
          </a:p>
          <a:p>
            <a:pPr marL="273050" indent="-273050">
              <a:lnSpc>
                <a:spcPct val="90000"/>
              </a:lnSpc>
            </a:pPr>
            <a:r>
              <a:rPr lang="en-US" altLang="en-US" sz="2400"/>
              <a:t>This type is used when a patient is experiencing symptoms. It is worn like a wristwatch or it can be handheld. </a:t>
            </a:r>
          </a:p>
          <a:p>
            <a:pPr marL="273050" indent="-273050">
              <a:lnSpc>
                <a:spcPct val="90000"/>
              </a:lnSpc>
            </a:pPr>
            <a:endParaRPr lang="en-US" altLang="en-US" sz="2400"/>
          </a:p>
          <a:p>
            <a:pPr marL="273050" indent="-273050">
              <a:lnSpc>
                <a:spcPct val="90000"/>
              </a:lnSpc>
            </a:pPr>
            <a:r>
              <a:rPr lang="en-US" altLang="en-US" sz="2400"/>
              <a:t>The handheld type should be kept in a convenient place by the patient and is activated when pressed on the chest. </a:t>
            </a:r>
          </a:p>
          <a:p>
            <a:pPr marL="273050" indent="-273050">
              <a:lnSpc>
                <a:spcPct val="90000"/>
              </a:lnSpc>
            </a:pPr>
            <a:endParaRPr lang="en-US" altLang="en-US" sz="2400"/>
          </a:p>
          <a:p>
            <a:pPr marL="273050" indent="-273050">
              <a:lnSpc>
                <a:spcPct val="90000"/>
              </a:lnSpc>
            </a:pPr>
            <a:r>
              <a:rPr lang="en-US" altLang="en-US" sz="2400"/>
              <a:t>The patient should activate the monitor while experiencing symptoms. The handheld monitor record a lead II tracing. </a:t>
            </a:r>
          </a:p>
        </p:txBody>
      </p:sp>
      <p:sp>
        <p:nvSpPr>
          <p:cNvPr id="90115" name="Rectangle 3">
            <a:extLst>
              <a:ext uri="{FF2B5EF4-FFF2-40B4-BE49-F238E27FC236}">
                <a16:creationId xmlns:a16="http://schemas.microsoft.com/office/drawing/2014/main" id="{56593E46-D65E-4C54-AD04-5112F07012A6}"/>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Content Placeholder 2">
            <a:extLst>
              <a:ext uri="{FF2B5EF4-FFF2-40B4-BE49-F238E27FC236}">
                <a16:creationId xmlns:a16="http://schemas.microsoft.com/office/drawing/2014/main" id="{241A28E9-25F2-4F7E-A2B5-DD8609A4E5AD}"/>
              </a:ext>
            </a:extLst>
          </p:cNvPr>
          <p:cNvSpPr>
            <a:spLocks noGrp="1"/>
          </p:cNvSpPr>
          <p:nvPr>
            <p:ph sz="quarter" idx="4294967295"/>
          </p:nvPr>
        </p:nvSpPr>
        <p:spPr>
          <a:xfrm>
            <a:off x="0" y="381000"/>
            <a:ext cx="8229600" cy="5745163"/>
          </a:xfrm>
        </p:spPr>
        <p:txBody>
          <a:bodyPr/>
          <a:lstStyle/>
          <a:p>
            <a:pPr marL="273050" indent="-273050">
              <a:buFontTx/>
              <a:buNone/>
            </a:pPr>
            <a:r>
              <a:rPr lang="en-US" altLang="en-US"/>
              <a:t> </a:t>
            </a:r>
          </a:p>
        </p:txBody>
      </p:sp>
      <p:pic>
        <p:nvPicPr>
          <p:cNvPr id="95235" name="Picture 4" descr="https://www.clevelandclinic.org/heartcenter/images/guide/tests/wrists.jpg">
            <a:extLst>
              <a:ext uri="{FF2B5EF4-FFF2-40B4-BE49-F238E27FC236}">
                <a16:creationId xmlns:a16="http://schemas.microsoft.com/office/drawing/2014/main" id="{05344EC0-A0C0-41CF-A271-E22F499C40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0600" y="381000"/>
            <a:ext cx="7315200" cy="574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3" descr="https://www.clevelandclinic.org/heartcenter/images/about/tour/kingofhearts.jpg">
            <a:extLst>
              <a:ext uri="{FF2B5EF4-FFF2-40B4-BE49-F238E27FC236}">
                <a16:creationId xmlns:a16="http://schemas.microsoft.com/office/drawing/2014/main" id="{A876AA91-891B-40E2-879F-27055307672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304800"/>
            <a:ext cx="8763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Title 1">
            <a:extLst>
              <a:ext uri="{FF2B5EF4-FFF2-40B4-BE49-F238E27FC236}">
                <a16:creationId xmlns:a16="http://schemas.microsoft.com/office/drawing/2014/main" id="{6B4EE9EF-444F-4807-8378-1B9CFF0DAEAE}"/>
              </a:ext>
            </a:extLst>
          </p:cNvPr>
          <p:cNvSpPr>
            <a:spLocks noGrp="1"/>
          </p:cNvSpPr>
          <p:nvPr>
            <p:ph type="title" idx="4294967295"/>
          </p:nvPr>
        </p:nvSpPr>
        <p:spPr>
          <a:xfrm>
            <a:off x="0" y="274638"/>
            <a:ext cx="8229600" cy="1782762"/>
          </a:xfrm>
        </p:spPr>
        <p:txBody>
          <a:bodyPr bIns="91440"/>
          <a:lstStyle/>
          <a:p>
            <a:pPr fontAlgn="auto">
              <a:spcAft>
                <a:spcPts val="0"/>
              </a:spcAft>
              <a:defRPr/>
            </a:pPr>
            <a:r>
              <a:rPr lang="en-US">
                <a:solidFill>
                  <a:schemeClr val="accent1">
                    <a:tint val="88000"/>
                    <a:satMod val="150000"/>
                  </a:schemeClr>
                </a:solidFill>
              </a:rPr>
              <a:t>Educating the Patient</a:t>
            </a:r>
            <a:br>
              <a:rPr lang="en-US">
                <a:solidFill>
                  <a:schemeClr val="accent1">
                    <a:tint val="88000"/>
                    <a:satMod val="150000"/>
                  </a:schemeClr>
                </a:solidFill>
              </a:rPr>
            </a:br>
            <a:endParaRPr lang="en-US">
              <a:solidFill>
                <a:schemeClr val="accent1">
                  <a:tint val="88000"/>
                  <a:satMod val="150000"/>
                </a:schemeClr>
              </a:solidFill>
            </a:endParaRPr>
          </a:p>
        </p:txBody>
      </p:sp>
      <p:pic>
        <p:nvPicPr>
          <p:cNvPr id="97283" name="Picture 4" descr="http://www.kardio.lv/data/files/holter.jpg">
            <a:extLst>
              <a:ext uri="{FF2B5EF4-FFF2-40B4-BE49-F238E27FC236}">
                <a16:creationId xmlns:a16="http://schemas.microsoft.com/office/drawing/2014/main" id="{605A57E2-2308-4A27-A8FA-DFE30BC7B3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47800" y="1447800"/>
            <a:ext cx="7239000" cy="449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Content Placeholder 2">
            <a:extLst>
              <a:ext uri="{FF2B5EF4-FFF2-40B4-BE49-F238E27FC236}">
                <a16:creationId xmlns:a16="http://schemas.microsoft.com/office/drawing/2014/main" id="{82A85DA3-6CCF-4A43-AB02-0203BDFDB749}"/>
              </a:ext>
            </a:extLst>
          </p:cNvPr>
          <p:cNvSpPr>
            <a:spLocks noGrp="1"/>
          </p:cNvSpPr>
          <p:nvPr>
            <p:ph sz="quarter" idx="4294967295"/>
          </p:nvPr>
        </p:nvSpPr>
        <p:spPr>
          <a:xfrm>
            <a:off x="0" y="762000"/>
            <a:ext cx="8229600" cy="5364163"/>
          </a:xfrm>
        </p:spPr>
        <p:txBody>
          <a:bodyPr/>
          <a:lstStyle/>
          <a:p>
            <a:pPr marL="273050" indent="-273050">
              <a:lnSpc>
                <a:spcPct val="90000"/>
              </a:lnSpc>
            </a:pPr>
            <a:r>
              <a:rPr lang="en-US" altLang="en-US" sz="2400"/>
              <a:t>Prior to having an ambulatory monitor, the patient must be thoroughly instructed on its proper use. </a:t>
            </a:r>
          </a:p>
          <a:p>
            <a:pPr marL="273050" indent="-273050">
              <a:lnSpc>
                <a:spcPct val="90000"/>
              </a:lnSpc>
            </a:pPr>
            <a:endParaRPr lang="en-US" altLang="en-US" sz="2400"/>
          </a:p>
          <a:p>
            <a:pPr marL="273050" indent="-273050">
              <a:lnSpc>
                <a:spcPct val="90000"/>
              </a:lnSpc>
            </a:pPr>
            <a:r>
              <a:rPr lang="en-US" altLang="en-US" sz="2400"/>
              <a:t>Maintaining a diary is vital for accurate interpretation and evaluation of the results of the ECG tracing. </a:t>
            </a:r>
          </a:p>
          <a:p>
            <a:pPr marL="273050" indent="-273050">
              <a:lnSpc>
                <a:spcPct val="90000"/>
              </a:lnSpc>
            </a:pPr>
            <a:endParaRPr lang="en-US" altLang="en-US" sz="2400"/>
          </a:p>
          <a:p>
            <a:pPr marL="273050" indent="-273050">
              <a:lnSpc>
                <a:spcPct val="90000"/>
              </a:lnSpc>
            </a:pPr>
            <a:r>
              <a:rPr lang="en-US" altLang="en-US" sz="2400"/>
              <a:t>The ECG tracing alone is not helpful unless the physician can correlate the results with the activities and symptoms the patient was experiencing during the tracing. </a:t>
            </a:r>
          </a:p>
          <a:p>
            <a:pPr marL="273050" indent="-273050">
              <a:lnSpc>
                <a:spcPct val="90000"/>
              </a:lnSpc>
            </a:pPr>
            <a:endParaRPr lang="en-US" altLang="en-US" sz="2400"/>
          </a:p>
          <a:p>
            <a:pPr marL="273050" indent="-273050">
              <a:lnSpc>
                <a:spcPct val="90000"/>
              </a:lnSpc>
            </a:pPr>
            <a:r>
              <a:rPr lang="en-US" altLang="en-US" sz="2400"/>
              <a:t>Your responsibility is to ensure that the patient understands the monitoring procedure, why it is being done, and what he or she must do while the monitor is in place.</a:t>
            </a:r>
          </a:p>
          <a:p>
            <a:pPr marL="273050" indent="-273050">
              <a:lnSpc>
                <a:spcPct val="90000"/>
              </a:lnSpc>
            </a:pPr>
            <a:endParaRPr lang="en-US" altLang="en-US" sz="2400"/>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itle 1">
            <a:extLst>
              <a:ext uri="{FF2B5EF4-FFF2-40B4-BE49-F238E27FC236}">
                <a16:creationId xmlns:a16="http://schemas.microsoft.com/office/drawing/2014/main" id="{B4B2DF92-F69E-4053-AB0D-3199139356C0}"/>
              </a:ext>
            </a:extLst>
          </p:cNvPr>
          <p:cNvSpPr>
            <a:spLocks noGrp="1"/>
          </p:cNvSpPr>
          <p:nvPr>
            <p:ph type="title" idx="4294967295"/>
          </p:nvPr>
        </p:nvSpPr>
        <p:spPr>
          <a:xfrm>
            <a:off x="0" y="274638"/>
            <a:ext cx="8229600" cy="1477962"/>
          </a:xfrm>
        </p:spPr>
        <p:txBody>
          <a:bodyPr bIns="91440"/>
          <a:lstStyle/>
          <a:p>
            <a:pPr fontAlgn="auto">
              <a:spcAft>
                <a:spcPts val="0"/>
              </a:spcAft>
              <a:defRPr/>
            </a:pPr>
            <a:r>
              <a:rPr lang="en-US">
                <a:solidFill>
                  <a:schemeClr val="accent1">
                    <a:tint val="88000"/>
                    <a:satMod val="150000"/>
                  </a:schemeClr>
                </a:solidFill>
              </a:rPr>
              <a:t>The Patient Diary</a:t>
            </a:r>
            <a:br>
              <a:rPr lang="en-US">
                <a:solidFill>
                  <a:schemeClr val="accent1">
                    <a:tint val="88000"/>
                    <a:satMod val="150000"/>
                  </a:schemeClr>
                </a:solidFill>
              </a:rPr>
            </a:br>
            <a:endParaRPr lang="en-US">
              <a:solidFill>
                <a:schemeClr val="accent1">
                  <a:tint val="88000"/>
                  <a:satMod val="150000"/>
                </a:schemeClr>
              </a:solidFill>
            </a:endParaRPr>
          </a:p>
        </p:txBody>
      </p:sp>
      <p:pic>
        <p:nvPicPr>
          <p:cNvPr id="99331" name="Picture 4" descr="http://www.kappamedical.com/images/Kit_LEadLok.jpg">
            <a:extLst>
              <a:ext uri="{FF2B5EF4-FFF2-40B4-BE49-F238E27FC236}">
                <a16:creationId xmlns:a16="http://schemas.microsoft.com/office/drawing/2014/main" id="{252E6FC1-6A4B-4436-8822-66B0B9E20E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19200" y="1143000"/>
            <a:ext cx="7467600" cy="457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Content Placeholder 2">
            <a:extLst>
              <a:ext uri="{FF2B5EF4-FFF2-40B4-BE49-F238E27FC236}">
                <a16:creationId xmlns:a16="http://schemas.microsoft.com/office/drawing/2014/main" id="{C4944045-BC33-4C2E-BFBB-6FDA6C2B652B}"/>
              </a:ext>
            </a:extLst>
          </p:cNvPr>
          <p:cNvSpPr>
            <a:spLocks noGrp="1"/>
          </p:cNvSpPr>
          <p:nvPr>
            <p:ph sz="quarter" idx="4294967295"/>
          </p:nvPr>
        </p:nvSpPr>
        <p:spPr>
          <a:xfrm>
            <a:off x="0" y="762000"/>
            <a:ext cx="8229600" cy="5364163"/>
          </a:xfrm>
        </p:spPr>
        <p:txBody>
          <a:bodyPr/>
          <a:lstStyle/>
          <a:p>
            <a:pPr marL="273050" indent="-273050"/>
            <a:r>
              <a:rPr lang="en-US" altLang="en-US" sz="2400"/>
              <a:t>The patient diary must be an accurate record of the events and symptoms that occur while the monitor is in place. </a:t>
            </a:r>
          </a:p>
          <a:p>
            <a:pPr marL="273050" indent="-273050"/>
            <a:endParaRPr lang="en-US" altLang="en-US" sz="2400"/>
          </a:p>
          <a:p>
            <a:pPr marL="273050" indent="-273050"/>
            <a:r>
              <a:rPr lang="en-US" altLang="en-US" sz="2400"/>
              <a:t>Most diaries provide time blocks to mark when activities and symptoms occur, making entry easy for the patient. </a:t>
            </a:r>
          </a:p>
          <a:p>
            <a:pPr marL="273050" indent="-273050"/>
            <a:endParaRPr lang="en-US" altLang="en-US" sz="2400"/>
          </a:p>
          <a:p>
            <a:pPr marL="273050" indent="-273050"/>
            <a:r>
              <a:rPr lang="en-US" altLang="en-US" sz="2400"/>
              <a:t>The patient must record all activities, including physical and emotional stress and all usual and unusual daily events, such as urinating, bowel movements, sexual activities, walking, emotional upset, eating, and sleeping. </a:t>
            </a:r>
          </a:p>
        </p:txBody>
      </p:sp>
      <p:sp>
        <p:nvSpPr>
          <p:cNvPr id="96259" name="Rectangle 3">
            <a:extLst>
              <a:ext uri="{FF2B5EF4-FFF2-40B4-BE49-F238E27FC236}">
                <a16:creationId xmlns:a16="http://schemas.microsoft.com/office/drawing/2014/main" id="{28AB45BC-4131-473E-A323-34836EBE3013}"/>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a:extLst>
              <a:ext uri="{FF2B5EF4-FFF2-40B4-BE49-F238E27FC236}">
                <a16:creationId xmlns:a16="http://schemas.microsoft.com/office/drawing/2014/main" id="{0BB07666-03C5-405B-9299-26AA2989DD3F}"/>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Diagnosis of MI</a:t>
            </a:r>
          </a:p>
        </p:txBody>
      </p:sp>
      <p:sp>
        <p:nvSpPr>
          <p:cNvPr id="14339" name="Rectangle 3">
            <a:extLst>
              <a:ext uri="{FF2B5EF4-FFF2-40B4-BE49-F238E27FC236}">
                <a16:creationId xmlns:a16="http://schemas.microsoft.com/office/drawing/2014/main" id="{1F5D361D-AA6A-468C-AE1F-F67F974ED1E6}"/>
              </a:ext>
            </a:extLst>
          </p:cNvPr>
          <p:cNvSpPr>
            <a:spLocks noGrp="1" noChangeArrowheads="1"/>
          </p:cNvSpPr>
          <p:nvPr>
            <p:ph idx="1"/>
          </p:nvPr>
        </p:nvSpPr>
        <p:spPr>
          <a:xfrm>
            <a:off x="503238" y="530225"/>
            <a:ext cx="8183562" cy="4187825"/>
          </a:xfrm>
        </p:spPr>
        <p:txBody>
          <a:bodyPr/>
          <a:lstStyle/>
          <a:p>
            <a:pPr>
              <a:lnSpc>
                <a:spcPct val="90000"/>
              </a:lnSpc>
            </a:pPr>
            <a:r>
              <a:rPr lang="en-US" altLang="en-US"/>
              <a:t>Based on presenting signs and symptoms and results of diagnostic testing.  Immediate tests include a 12-lead EKG and blood tests to check cardiac enzymes.</a:t>
            </a:r>
          </a:p>
          <a:p>
            <a:pPr>
              <a:lnSpc>
                <a:spcPct val="90000"/>
              </a:lnSpc>
            </a:pPr>
            <a:endParaRPr lang="en-US" altLang="en-US"/>
          </a:p>
          <a:p>
            <a:pPr>
              <a:lnSpc>
                <a:spcPct val="90000"/>
              </a:lnSpc>
            </a:pPr>
            <a:r>
              <a:rPr lang="en-US" altLang="en-US"/>
              <a:t>The blood test that is considered most reliable is the troponin level, which determines how much heart muscle damage has occurred.</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Content Placeholder 2">
            <a:extLst>
              <a:ext uri="{FF2B5EF4-FFF2-40B4-BE49-F238E27FC236}">
                <a16:creationId xmlns:a16="http://schemas.microsoft.com/office/drawing/2014/main" id="{96693737-481F-490C-868B-5F7E7C3C52A5}"/>
              </a:ext>
            </a:extLst>
          </p:cNvPr>
          <p:cNvSpPr>
            <a:spLocks noGrp="1"/>
          </p:cNvSpPr>
          <p:nvPr>
            <p:ph sz="quarter" idx="4294967295"/>
          </p:nvPr>
        </p:nvSpPr>
        <p:spPr>
          <a:xfrm>
            <a:off x="0" y="0"/>
            <a:ext cx="8229600" cy="6126163"/>
          </a:xfrm>
        </p:spPr>
        <p:txBody>
          <a:bodyPr/>
          <a:lstStyle/>
          <a:p>
            <a:pPr marL="273050" indent="-273050">
              <a:lnSpc>
                <a:spcPct val="90000"/>
              </a:lnSpc>
              <a:buFontTx/>
              <a:buNone/>
            </a:pPr>
            <a:r>
              <a:rPr lang="en-US" altLang="en-US" sz="3000"/>
              <a:t>    </a:t>
            </a:r>
            <a:r>
              <a:rPr lang="en-US" altLang="en-US"/>
              <a:t>Patients may sleep in any position that does not apply tension on the lead wires or electrodes. </a:t>
            </a:r>
          </a:p>
          <a:p>
            <a:pPr marL="273050" indent="-273050">
              <a:lnSpc>
                <a:spcPct val="90000"/>
              </a:lnSpc>
              <a:buFontTx/>
              <a:buNone/>
            </a:pPr>
            <a:endParaRPr lang="en-US" altLang="en-US"/>
          </a:p>
          <a:p>
            <a:pPr marL="273050" indent="-273050">
              <a:lnSpc>
                <a:spcPct val="90000"/>
              </a:lnSpc>
              <a:buFontTx/>
              <a:buNone/>
            </a:pPr>
            <a:r>
              <a:rPr lang="en-US" altLang="en-US"/>
              <a:t>	Avoiding magnets, metal detectors, high-voltage areas, and electric blankets is necessary because these devices can interfere with the tracing. </a:t>
            </a:r>
          </a:p>
          <a:p>
            <a:pPr marL="273050" indent="-273050">
              <a:lnSpc>
                <a:spcPct val="90000"/>
              </a:lnSpc>
              <a:buFontTx/>
              <a:buNone/>
            </a:pPr>
            <a:endParaRPr lang="en-US" altLang="en-US"/>
          </a:p>
          <a:p>
            <a:pPr marL="273050" indent="-273050">
              <a:lnSpc>
                <a:spcPct val="90000"/>
              </a:lnSpc>
              <a:buFontTx/>
              <a:buNone/>
            </a:pPr>
            <a:r>
              <a:rPr lang="en-US" altLang="en-US"/>
              <a:t>	The patient should also know how the monitoring equipment works and can be instructed to check that it is working properly during the procedure. </a:t>
            </a:r>
          </a:p>
          <a:p>
            <a:pPr marL="273050" indent="-273050">
              <a:lnSpc>
                <a:spcPct val="90000"/>
              </a:lnSpc>
              <a:buFontTx/>
              <a:buNone/>
            </a:pPr>
            <a:endParaRPr lang="en-US" altLang="en-US"/>
          </a:p>
          <a:p>
            <a:pPr marL="273050" indent="-273050">
              <a:lnSpc>
                <a:spcPct val="90000"/>
              </a:lnSpc>
              <a:buFontTx/>
              <a:buNone/>
            </a:pPr>
            <a:r>
              <a:rPr lang="en-US" altLang="en-US"/>
              <a:t>	Documentation of accurate patient education is necessary and must be included on the patient’s chart.</a:t>
            </a:r>
          </a:p>
          <a:p>
            <a:pPr marL="273050" indent="-273050">
              <a:lnSpc>
                <a:spcPct val="90000"/>
              </a:lnSpc>
            </a:pPr>
            <a:endParaRPr lang="en-US" altLang="en-US"/>
          </a:p>
          <a:p>
            <a:pPr marL="273050" indent="-273050">
              <a:lnSpc>
                <a:spcPct val="90000"/>
              </a:lnSpc>
            </a:pPr>
            <a:endParaRPr lang="en-US" altLang="en-US"/>
          </a:p>
        </p:txBody>
      </p:sp>
      <p:sp>
        <p:nvSpPr>
          <p:cNvPr id="97283" name="Rectangle 3">
            <a:extLst>
              <a:ext uri="{FF2B5EF4-FFF2-40B4-BE49-F238E27FC236}">
                <a16:creationId xmlns:a16="http://schemas.microsoft.com/office/drawing/2014/main" id="{E6DD5960-E2C5-4706-81EB-0F65496E583B}"/>
              </a:ext>
            </a:extLst>
          </p:cNvPr>
          <p:cNvSpPr>
            <a:spLocks noGrp="1" noChangeArrowheads="1"/>
          </p:cNvSpPr>
          <p:nvPr>
            <p:ph type="title" idx="4294967295"/>
          </p:nvPr>
        </p:nvSpPr>
        <p:spPr>
          <a:xfrm>
            <a:off x="0" y="274638"/>
            <a:ext cx="8229600" cy="1143000"/>
          </a:xfrm>
        </p:spPr>
        <p:txBody>
          <a:bodyPr/>
          <a:lstStyle/>
          <a:p>
            <a:pPr fontAlgn="auto">
              <a:spcAft>
                <a:spcPts val="0"/>
              </a:spcAft>
              <a:defRPr/>
            </a:pPr>
            <a:br>
              <a:rPr lang="en-US">
                <a:solidFill>
                  <a:schemeClr val="accent1">
                    <a:tint val="88000"/>
                    <a:satMod val="150000"/>
                  </a:schemeClr>
                </a:solidFill>
              </a:rPr>
            </a:br>
            <a:endParaRPr lang="en-US">
              <a:solidFill>
                <a:schemeClr val="accent1">
                  <a:tint val="88000"/>
                  <a:satMod val="150000"/>
                </a:schemeClr>
              </a:solidFill>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Content Placeholder 2">
            <a:extLst>
              <a:ext uri="{FF2B5EF4-FFF2-40B4-BE49-F238E27FC236}">
                <a16:creationId xmlns:a16="http://schemas.microsoft.com/office/drawing/2014/main" id="{B2F9702E-257B-473F-A3B1-5675A0A4D7D6}"/>
              </a:ext>
            </a:extLst>
          </p:cNvPr>
          <p:cNvSpPr>
            <a:spLocks noGrp="1"/>
          </p:cNvSpPr>
          <p:nvPr>
            <p:ph sz="quarter" idx="4294967295"/>
          </p:nvPr>
        </p:nvSpPr>
        <p:spPr>
          <a:xfrm>
            <a:off x="0" y="685800"/>
            <a:ext cx="8229600" cy="5440363"/>
          </a:xfrm>
        </p:spPr>
        <p:txBody>
          <a:bodyPr/>
          <a:lstStyle/>
          <a:p>
            <a:pPr marL="273050" indent="-273050"/>
            <a:r>
              <a:rPr lang="en-US" altLang="en-US" sz="3000"/>
              <a:t>Before entering the room to begin the procedure, you should prepare the monitor and review the manufacturer’s instructions for the type of monitor you are using. </a:t>
            </a:r>
          </a:p>
          <a:p>
            <a:pPr marL="273050" indent="-273050"/>
            <a:endParaRPr lang="en-US" altLang="en-US" sz="3000"/>
          </a:p>
          <a:p>
            <a:pPr marL="273050" indent="-273050"/>
            <a:r>
              <a:rPr lang="en-US" altLang="en-US" sz="3000"/>
              <a:t>Check to see that the monitor is adequately charged. You will need to insert new batteries to ensure that the monitor will not lose charge during the procedure. </a:t>
            </a:r>
          </a:p>
          <a:p>
            <a:pPr marL="273050" indent="-273050"/>
            <a:endParaRPr lang="en-US" altLang="en-US" sz="3000"/>
          </a:p>
          <a:p>
            <a:pPr marL="273050" indent="-273050"/>
            <a:r>
              <a:rPr lang="en-US" altLang="en-US" sz="3000"/>
              <a:t>Insert a new blank tape or disk if required. </a:t>
            </a:r>
          </a:p>
          <a:p>
            <a:pPr marL="273050" indent="-273050"/>
            <a:endParaRPr lang="en-US" altLang="en-US" sz="3000"/>
          </a:p>
        </p:txBody>
      </p:sp>
      <p:sp>
        <p:nvSpPr>
          <p:cNvPr id="98307" name="Rectangle 3">
            <a:extLst>
              <a:ext uri="{FF2B5EF4-FFF2-40B4-BE49-F238E27FC236}">
                <a16:creationId xmlns:a16="http://schemas.microsoft.com/office/drawing/2014/main" id="{AABF61DC-02D8-4A13-BC28-25080EF5D876}"/>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Content Placeholder 2">
            <a:extLst>
              <a:ext uri="{FF2B5EF4-FFF2-40B4-BE49-F238E27FC236}">
                <a16:creationId xmlns:a16="http://schemas.microsoft.com/office/drawing/2014/main" id="{8BF241B6-4F9B-4492-8381-5BF64FFAA32B}"/>
              </a:ext>
            </a:extLst>
          </p:cNvPr>
          <p:cNvSpPr>
            <a:spLocks noGrp="1"/>
          </p:cNvSpPr>
          <p:nvPr>
            <p:ph sz="quarter" idx="4294967295"/>
          </p:nvPr>
        </p:nvSpPr>
        <p:spPr>
          <a:xfrm>
            <a:off x="0" y="457200"/>
            <a:ext cx="8229600" cy="5668963"/>
          </a:xfrm>
        </p:spPr>
        <p:txBody>
          <a:bodyPr/>
          <a:lstStyle/>
          <a:p>
            <a:pPr marL="273050" indent="-273050">
              <a:buFontTx/>
              <a:buNone/>
            </a:pPr>
            <a:r>
              <a:rPr lang="en-US" altLang="en-US" sz="3000"/>
              <a:t>  For telemetry monitoring, it is recommended that the chest hair be clipped not shaved. </a:t>
            </a:r>
          </a:p>
          <a:p>
            <a:pPr marL="273050" indent="-273050">
              <a:buFontTx/>
              <a:buNone/>
            </a:pPr>
            <a:endParaRPr lang="en-US" altLang="en-US" sz="3000"/>
          </a:p>
          <a:p>
            <a:pPr marL="273050" indent="-273050">
              <a:buFontTx/>
              <a:buNone/>
            </a:pPr>
            <a:r>
              <a:rPr lang="en-US" altLang="en-US" sz="3000"/>
              <a:t>	This prevents irritation and keeps the patient from scratching, which can cause artifact on the tracing. </a:t>
            </a:r>
          </a:p>
          <a:p>
            <a:pPr marL="273050" indent="-273050">
              <a:buFontTx/>
              <a:buNone/>
            </a:pPr>
            <a:endParaRPr lang="en-US" altLang="en-US" sz="3000"/>
          </a:p>
          <a:p>
            <a:pPr marL="273050" indent="-273050">
              <a:buFontTx/>
              <a:buNone/>
            </a:pPr>
            <a:r>
              <a:rPr lang="en-US" altLang="en-US" sz="3000"/>
              <a:t>	Check the manufacturer’s instructions and the policy of your facility for proper electrode placement.</a:t>
            </a:r>
          </a:p>
          <a:p>
            <a:pPr marL="273050" indent="-273050"/>
            <a:endParaRPr lang="en-US" altLang="en-US" sz="3000"/>
          </a:p>
        </p:txBody>
      </p:sp>
      <p:sp>
        <p:nvSpPr>
          <p:cNvPr id="99331" name="Rectangle 3">
            <a:extLst>
              <a:ext uri="{FF2B5EF4-FFF2-40B4-BE49-F238E27FC236}">
                <a16:creationId xmlns:a16="http://schemas.microsoft.com/office/drawing/2014/main" id="{FDC66789-E9E8-4EC4-982C-34D184B6AC48}"/>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Content Placeholder 2">
            <a:extLst>
              <a:ext uri="{FF2B5EF4-FFF2-40B4-BE49-F238E27FC236}">
                <a16:creationId xmlns:a16="http://schemas.microsoft.com/office/drawing/2014/main" id="{7D2957EF-6097-4161-9856-070206BD644A}"/>
              </a:ext>
            </a:extLst>
          </p:cNvPr>
          <p:cNvSpPr>
            <a:spLocks noGrp="1"/>
          </p:cNvSpPr>
          <p:nvPr>
            <p:ph sz="quarter" idx="4294967295"/>
          </p:nvPr>
        </p:nvSpPr>
        <p:spPr>
          <a:xfrm>
            <a:off x="0" y="381000"/>
            <a:ext cx="8229600" cy="5745163"/>
          </a:xfrm>
        </p:spPr>
        <p:txBody>
          <a:bodyPr/>
          <a:lstStyle/>
          <a:p>
            <a:pPr marL="273050" indent="-273050">
              <a:buFontTx/>
              <a:buNone/>
            </a:pPr>
            <a:r>
              <a:rPr lang="en-US" altLang="en-US" sz="3000"/>
              <a:t>   If the leadwires are the “snap-on” type, you should attach the electrodes to the lead wires prior to placing them on the patient to reduce discomfort. </a:t>
            </a:r>
          </a:p>
          <a:p>
            <a:pPr marL="273050" indent="-273050">
              <a:buFontTx/>
              <a:buNone/>
            </a:pPr>
            <a:endParaRPr lang="en-US" altLang="en-US" sz="3000"/>
          </a:p>
          <a:p>
            <a:pPr marL="273050" indent="-273050">
              <a:buFontTx/>
              <a:buNone/>
            </a:pPr>
            <a:r>
              <a:rPr lang="en-US" altLang="en-US" sz="3000"/>
              <a:t>	Remove the backing from the adhesive, then apply each electrode to its proper position by pressing firmly at the center. </a:t>
            </a:r>
          </a:p>
          <a:p>
            <a:pPr marL="273050" indent="-273050">
              <a:buFontTx/>
              <a:buNone/>
            </a:pPr>
            <a:endParaRPr lang="en-US" altLang="en-US" sz="3000"/>
          </a:p>
          <a:p>
            <a:pPr marL="273050" indent="-273050">
              <a:buFontTx/>
              <a:buNone/>
            </a:pPr>
            <a:r>
              <a:rPr lang="en-US" altLang="en-US" sz="3000"/>
              <a:t>	Run your finger around the edge of each electrode to ensure firm attachment.</a:t>
            </a:r>
          </a:p>
          <a:p>
            <a:pPr marL="273050" indent="-273050"/>
            <a:endParaRPr lang="en-US" altLang="en-US" sz="3000"/>
          </a:p>
        </p:txBody>
      </p:sp>
      <p:sp>
        <p:nvSpPr>
          <p:cNvPr id="100355" name="Rectangle 3">
            <a:extLst>
              <a:ext uri="{FF2B5EF4-FFF2-40B4-BE49-F238E27FC236}">
                <a16:creationId xmlns:a16="http://schemas.microsoft.com/office/drawing/2014/main" id="{65CFED52-32C9-4177-AEF2-00045780F6B0}"/>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a:extLst>
              <a:ext uri="{FF2B5EF4-FFF2-40B4-BE49-F238E27FC236}">
                <a16:creationId xmlns:a16="http://schemas.microsoft.com/office/drawing/2014/main" id="{48388E26-B7F4-4BDA-B00A-F213E5D5E8B6}"/>
              </a:ext>
            </a:extLst>
          </p:cNvPr>
          <p:cNvSpPr>
            <a:spLocks noGrp="1"/>
          </p:cNvSpPr>
          <p:nvPr>
            <p:ph sz="quarter" idx="4294967295"/>
          </p:nvPr>
        </p:nvSpPr>
        <p:spPr>
          <a:xfrm>
            <a:off x="0" y="685800"/>
            <a:ext cx="8229600" cy="5516563"/>
          </a:xfrm>
        </p:spPr>
        <p:txBody>
          <a:bodyPr/>
          <a:lstStyle/>
          <a:p>
            <a:pPr marL="273050" indent="-273050"/>
            <a:r>
              <a:rPr lang="en-US" altLang="en-US" sz="2400"/>
              <a:t>Attach the cable to an electrocardiograph and run a baseline ECG tracing. Make sure the tracing is correct and that the machine is not malfunctioning. </a:t>
            </a:r>
          </a:p>
          <a:p>
            <a:pPr marL="273050" indent="-273050"/>
            <a:endParaRPr lang="en-US" altLang="en-US" sz="2400"/>
          </a:p>
          <a:p>
            <a:pPr marL="273050" indent="-273050"/>
            <a:r>
              <a:rPr lang="en-US" altLang="en-US" sz="2400"/>
              <a:t>Have the patient put on his or her shirt and run the lead wire between the buttons or out the bottom of the shirt. </a:t>
            </a:r>
          </a:p>
          <a:p>
            <a:pPr marL="273050" indent="-273050"/>
            <a:endParaRPr lang="en-US" altLang="en-US" sz="2400"/>
          </a:p>
          <a:p>
            <a:pPr marL="273050" indent="-273050"/>
            <a:r>
              <a:rPr lang="en-US" altLang="en-US" sz="2400"/>
              <a:t>Attach the cable to the monitor, place it in the carrying case, and attach it comfortably to the patient’s waist or shoulder. </a:t>
            </a:r>
          </a:p>
          <a:p>
            <a:pPr marL="273050" indent="-273050"/>
            <a:endParaRPr lang="en-US" altLang="en-US" sz="2400"/>
          </a:p>
          <a:p>
            <a:pPr marL="273050" indent="-273050"/>
            <a:r>
              <a:rPr lang="en-US" altLang="en-US" sz="2400"/>
              <a:t>Double-check the lead wires and electrodes to ensure that there is no pulling on them.</a:t>
            </a:r>
          </a:p>
          <a:p>
            <a:pPr marL="273050" indent="-273050"/>
            <a:endParaRPr lang="en-US" altLang="en-US" sz="240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Content Placeholder 2">
            <a:extLst>
              <a:ext uri="{FF2B5EF4-FFF2-40B4-BE49-F238E27FC236}">
                <a16:creationId xmlns:a16="http://schemas.microsoft.com/office/drawing/2014/main" id="{042BC6C1-1E4A-4B31-88BD-3FC62C366C44}"/>
              </a:ext>
            </a:extLst>
          </p:cNvPr>
          <p:cNvSpPr>
            <a:spLocks noGrp="1"/>
          </p:cNvSpPr>
          <p:nvPr>
            <p:ph sz="quarter" idx="4294967295"/>
          </p:nvPr>
        </p:nvSpPr>
        <p:spPr>
          <a:xfrm>
            <a:off x="0" y="0"/>
            <a:ext cx="8229600" cy="6126163"/>
          </a:xfrm>
        </p:spPr>
        <p:txBody>
          <a:bodyPr/>
          <a:lstStyle/>
          <a:p>
            <a:pPr marL="273050" indent="-273050"/>
            <a:r>
              <a:rPr lang="en-US" altLang="en-US" sz="3000"/>
              <a:t>Start the monitor and have the patient place the first entry into the diary. </a:t>
            </a:r>
          </a:p>
          <a:p>
            <a:pPr marL="273050" indent="-273050"/>
            <a:endParaRPr lang="en-US" altLang="en-US" sz="3000"/>
          </a:p>
          <a:p>
            <a:pPr marL="273050" indent="-273050"/>
            <a:r>
              <a:rPr lang="en-US" altLang="en-US" sz="3000"/>
              <a:t>Make sure the beginning time is noted in the diary. </a:t>
            </a:r>
          </a:p>
          <a:p>
            <a:pPr marL="273050" indent="-273050"/>
            <a:endParaRPr lang="en-US" altLang="en-US" sz="3000"/>
          </a:p>
          <a:p>
            <a:pPr marL="273050" indent="-273050"/>
            <a:r>
              <a:rPr lang="en-US" altLang="en-US" sz="3000"/>
              <a:t>Review all instructions with the patient and set the date and time for him or her to return for removal. </a:t>
            </a:r>
          </a:p>
          <a:p>
            <a:pPr marL="273050" indent="-273050"/>
            <a:endParaRPr lang="en-US" altLang="en-US" sz="3000"/>
          </a:p>
          <a:p>
            <a:pPr marL="273050" indent="-273050"/>
            <a:r>
              <a:rPr lang="en-US" altLang="en-US" sz="3000"/>
              <a:t>Make sure the patient knows how to get assistance in case problems arise.</a:t>
            </a:r>
          </a:p>
          <a:p>
            <a:pPr marL="273050" indent="-273050"/>
            <a:endParaRPr lang="en-US" altLang="en-US" sz="3000"/>
          </a:p>
        </p:txBody>
      </p:sp>
      <p:sp>
        <p:nvSpPr>
          <p:cNvPr id="102403" name="Rectangle 3">
            <a:extLst>
              <a:ext uri="{FF2B5EF4-FFF2-40B4-BE49-F238E27FC236}">
                <a16:creationId xmlns:a16="http://schemas.microsoft.com/office/drawing/2014/main" id="{6105FCCB-9AB3-4567-80F8-23FB7FF861D8}"/>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Content Placeholder 2">
            <a:extLst>
              <a:ext uri="{FF2B5EF4-FFF2-40B4-BE49-F238E27FC236}">
                <a16:creationId xmlns:a16="http://schemas.microsoft.com/office/drawing/2014/main" id="{0FB727CA-056B-4F3C-8CD4-5398133BAD00}"/>
              </a:ext>
            </a:extLst>
          </p:cNvPr>
          <p:cNvSpPr>
            <a:spLocks noGrp="1"/>
          </p:cNvSpPr>
          <p:nvPr>
            <p:ph sz="quarter" idx="4294967295"/>
          </p:nvPr>
        </p:nvSpPr>
        <p:spPr>
          <a:xfrm>
            <a:off x="0" y="685800"/>
            <a:ext cx="8229600" cy="5440363"/>
          </a:xfrm>
        </p:spPr>
        <p:txBody>
          <a:bodyPr/>
          <a:lstStyle/>
          <a:p>
            <a:pPr marL="273050" indent="-273050"/>
            <a:r>
              <a:rPr lang="en-US" altLang="en-US" sz="3000"/>
              <a:t>Abnormal results may indicate any of the following:</a:t>
            </a:r>
          </a:p>
          <a:p>
            <a:pPr marL="273050" indent="-273050">
              <a:buFontTx/>
              <a:buNone/>
            </a:pPr>
            <a:endParaRPr lang="en-US" altLang="en-US" sz="3000"/>
          </a:p>
          <a:p>
            <a:pPr lvl="1" indent="-228600"/>
            <a:r>
              <a:rPr lang="en-US" altLang="en-US"/>
              <a:t>Electrical-conduction defects in the heart’s rate and rhythm-controlling system</a:t>
            </a:r>
          </a:p>
          <a:p>
            <a:pPr lvl="1" indent="-228600">
              <a:buFontTx/>
              <a:buNone/>
            </a:pPr>
            <a:endParaRPr lang="en-US" altLang="en-US"/>
          </a:p>
          <a:p>
            <a:pPr lvl="1" indent="-228600"/>
            <a:r>
              <a:rPr lang="en-US" altLang="en-US"/>
              <a:t>Rhythm abnormalities</a:t>
            </a:r>
          </a:p>
          <a:p>
            <a:pPr lvl="1" indent="-228600">
              <a:buFontTx/>
              <a:buNone/>
            </a:pPr>
            <a:endParaRPr lang="en-US" altLang="en-US"/>
          </a:p>
          <a:p>
            <a:pPr lvl="1" indent="-228600"/>
            <a:r>
              <a:rPr lang="en-US" altLang="en-US"/>
              <a:t>Premature atrial or ventricular contractions.</a:t>
            </a:r>
          </a:p>
        </p:txBody>
      </p:sp>
      <p:sp>
        <p:nvSpPr>
          <p:cNvPr id="103427" name="Rectangle 3">
            <a:extLst>
              <a:ext uri="{FF2B5EF4-FFF2-40B4-BE49-F238E27FC236}">
                <a16:creationId xmlns:a16="http://schemas.microsoft.com/office/drawing/2014/main" id="{B5779D23-7DCE-4EFC-A956-0B6D79B1B22A}"/>
              </a:ext>
            </a:extLst>
          </p:cNvPr>
          <p:cNvSpPr>
            <a:spLocks noGrp="1" noChangeArrowheads="1"/>
          </p:cNvSpPr>
          <p:nvPr>
            <p:ph type="title" idx="4294967295"/>
          </p:nvPr>
        </p:nvSpPr>
        <p:spPr>
          <a:xfrm>
            <a:off x="0" y="274638"/>
            <a:ext cx="8229600" cy="1143000"/>
          </a:xfrm>
        </p:spPr>
        <p:txBody>
          <a:bodyPr/>
          <a:lstStyle/>
          <a:p>
            <a:pPr fontAlgn="auto">
              <a:spcAft>
                <a:spcPts val="0"/>
              </a:spcAft>
              <a:defRPr/>
            </a:pPr>
            <a:r>
              <a:rPr lang="en-US">
                <a:solidFill>
                  <a:schemeClr val="accent1">
                    <a:tint val="88000"/>
                    <a:satMod val="150000"/>
                  </a:schemeClr>
                </a:solidFill>
              </a:rPr>
              <a:t>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3" descr="http://lifebreath.org/holtermonitor.jpg">
            <a:extLst>
              <a:ext uri="{FF2B5EF4-FFF2-40B4-BE49-F238E27FC236}">
                <a16:creationId xmlns:a16="http://schemas.microsoft.com/office/drawing/2014/main" id="{5C93D869-DBC2-4BCC-AECB-3A439AFF3F1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 y="457200"/>
            <a:ext cx="8001000" cy="541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570" name="Picture 3" descr="http://www.cartoonstock.com/newscartoons/cartoonists/mbc/lowres/mbcn1480l.jpg">
            <a:extLst>
              <a:ext uri="{FF2B5EF4-FFF2-40B4-BE49-F238E27FC236}">
                <a16:creationId xmlns:a16="http://schemas.microsoft.com/office/drawing/2014/main" id="{F795B31E-412B-4281-8050-2267A49FF13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457200"/>
            <a:ext cx="7772400" cy="525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FDC6F6B8-2AA6-4538-9F3E-CB3D6A113E63}"/>
              </a:ext>
            </a:extLst>
          </p:cNvPr>
          <p:cNvSpPr>
            <a:spLocks noGrp="1" noChangeArrowheads="1"/>
          </p:cNvSpPr>
          <p:nvPr>
            <p:ph type="title"/>
          </p:nvPr>
        </p:nvSpPr>
        <p:spPr>
          <a:xfrm>
            <a:off x="503238" y="4983163"/>
            <a:ext cx="8183562" cy="1052512"/>
          </a:xfrm>
        </p:spPr>
        <p:txBody>
          <a:bodyPr/>
          <a:lstStyle/>
          <a:p>
            <a:pPr fontAlgn="auto">
              <a:spcAft>
                <a:spcPts val="0"/>
              </a:spcAft>
              <a:defRPr/>
            </a:pPr>
            <a:r>
              <a:rPr lang="en-US">
                <a:solidFill>
                  <a:schemeClr val="accent1">
                    <a:tint val="88000"/>
                    <a:satMod val="150000"/>
                  </a:schemeClr>
                </a:solidFill>
              </a:rPr>
              <a:t>Diagnosis of MI</a:t>
            </a:r>
          </a:p>
        </p:txBody>
      </p:sp>
      <p:sp>
        <p:nvSpPr>
          <p:cNvPr id="15363" name="Rectangle 3">
            <a:extLst>
              <a:ext uri="{FF2B5EF4-FFF2-40B4-BE49-F238E27FC236}">
                <a16:creationId xmlns:a16="http://schemas.microsoft.com/office/drawing/2014/main" id="{39F4581B-FCFD-44CE-961B-040D0C6D9D4B}"/>
              </a:ext>
            </a:extLst>
          </p:cNvPr>
          <p:cNvSpPr>
            <a:spLocks noGrp="1" noChangeArrowheads="1"/>
          </p:cNvSpPr>
          <p:nvPr>
            <p:ph idx="1"/>
          </p:nvPr>
        </p:nvSpPr>
        <p:spPr>
          <a:xfrm>
            <a:off x="503238" y="530225"/>
            <a:ext cx="8183562" cy="4187825"/>
          </a:xfrm>
        </p:spPr>
        <p:txBody>
          <a:bodyPr/>
          <a:lstStyle/>
          <a:p>
            <a:pPr>
              <a:lnSpc>
                <a:spcPct val="90000"/>
              </a:lnSpc>
            </a:pPr>
            <a:r>
              <a:rPr lang="en-US" altLang="en-US"/>
              <a:t>When the patient is stable, testing may be done to determine the extent of CAD and whether surgical intervention is needed.  Such tests may include a nuclear heart scan, cardiac catheterization, and coronary angiography.</a:t>
            </a:r>
          </a:p>
          <a:p>
            <a:pPr>
              <a:lnSpc>
                <a:spcPct val="90000"/>
              </a:lnSpc>
            </a:pPr>
            <a:endParaRPr lang="en-US" altLang="en-US"/>
          </a:p>
          <a:p>
            <a:pPr>
              <a:lnSpc>
                <a:spcPct val="90000"/>
              </a:lnSpc>
            </a:pPr>
            <a:r>
              <a:rPr lang="en-US" altLang="en-US"/>
              <a:t>These tests allow close inspection of heart chambers, valves, and coronary arteries.</a:t>
            </a:r>
          </a:p>
          <a:p>
            <a:pPr>
              <a:lnSpc>
                <a:spcPct val="90000"/>
              </a:lnSpc>
            </a:pPr>
            <a:endParaRPr lang="en-US" altLang="en-US" sz="3900"/>
          </a:p>
          <a:p>
            <a:pPr>
              <a:lnSpc>
                <a:spcPct val="90000"/>
              </a:lnSpc>
            </a:pPr>
            <a:endParaRPr lang="en-US" altLang="en-U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spect">
  <a:themeElements>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Aspect">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Aspect">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936</TotalTime>
  <Words>3451</Words>
  <Application>Microsoft Office PowerPoint</Application>
  <PresentationFormat>On-screen Show (4:3)</PresentationFormat>
  <Paragraphs>399</Paragraphs>
  <Slides>88</Slides>
  <Notes>0</Notes>
  <HiddenSlides>0</HiddenSlides>
  <MMClips>0</MMClips>
  <ScaleCrop>false</ScaleCrop>
  <HeadingPairs>
    <vt:vector size="4" baseType="variant">
      <vt:variant>
        <vt:lpstr>Theme</vt:lpstr>
      </vt:variant>
      <vt:variant>
        <vt:i4>1</vt:i4>
      </vt:variant>
      <vt:variant>
        <vt:lpstr>Slide Titles</vt:lpstr>
      </vt:variant>
      <vt:variant>
        <vt:i4>88</vt:i4>
      </vt:variant>
    </vt:vector>
  </HeadingPairs>
  <TitlesOfParts>
    <vt:vector size="89" baseType="lpstr">
      <vt:lpstr>Aspect</vt:lpstr>
      <vt:lpstr> MA114 Assisting Lab  Diseases Medical and Disorders of the Heart</vt:lpstr>
      <vt:lpstr>Coronary Artery Disease</vt:lpstr>
      <vt:lpstr>PowerPoint Presentation</vt:lpstr>
      <vt:lpstr> </vt:lpstr>
      <vt:lpstr>Heart Attack</vt:lpstr>
      <vt:lpstr>PowerPoint Presentation</vt:lpstr>
      <vt:lpstr>PowerPoint Presentation</vt:lpstr>
      <vt:lpstr>Diagnosis of MI</vt:lpstr>
      <vt:lpstr>Diagnosis of MI</vt:lpstr>
      <vt:lpstr>EKG</vt:lpstr>
      <vt:lpstr>Congestive Heart Failure </vt:lpstr>
      <vt:lpstr>Diagnosis of Heart Failure</vt:lpstr>
      <vt:lpstr>                      </vt:lpstr>
      <vt:lpstr>Atrial Fibrillation</vt:lpstr>
      <vt:lpstr>PowerPoint Presentation</vt:lpstr>
      <vt:lpstr>Atrial Fibrillation</vt:lpstr>
      <vt:lpstr>Atrial Fibrillation Diagnosed</vt:lpstr>
      <vt:lpstr>Treatment</vt:lpstr>
      <vt:lpstr>PowerPoint Presentation</vt:lpstr>
      <vt:lpstr>Ablation</vt:lpstr>
      <vt:lpstr>PowerPoint Presentation</vt:lpstr>
      <vt:lpstr>Implantable Cardioverter</vt:lpstr>
      <vt:lpstr>PowerPoint Presentation</vt:lpstr>
      <vt:lpstr>Rheumatic Heart Disease </vt:lpstr>
      <vt:lpstr>Causes</vt:lpstr>
      <vt:lpstr>Valvular Disorders </vt:lpstr>
      <vt:lpstr>Vascular Disorders </vt:lpstr>
      <vt:lpstr>Varicose Veins</vt:lpstr>
      <vt:lpstr>Varicose Veins</vt:lpstr>
      <vt:lpstr>PowerPoint Presentation</vt:lpstr>
      <vt:lpstr>Treatment</vt:lpstr>
      <vt:lpstr>Deep Vein Thrombosis</vt:lpstr>
      <vt:lpstr> DVT</vt:lpstr>
      <vt:lpstr>PowerPoint Presentation</vt:lpstr>
      <vt:lpstr>Symptoms</vt:lpstr>
      <vt:lpstr>Treatment</vt:lpstr>
      <vt:lpstr>Other Diagnostic Tests</vt:lpstr>
      <vt:lpstr>Venography</vt:lpstr>
      <vt:lpstr>PowerPoint Presentation</vt:lpstr>
      <vt:lpstr>Arteriosclerosis and Atherosclerosis</vt:lpstr>
      <vt:lpstr>Atherosclerosis</vt:lpstr>
      <vt:lpstr>Signs and Symptoms</vt:lpstr>
      <vt:lpstr>The damage may be caused by:</vt:lpstr>
      <vt:lpstr>Screening and Diagnosis</vt:lpstr>
      <vt:lpstr>Screening and Diagnosis</vt:lpstr>
      <vt:lpstr>Testing</vt:lpstr>
      <vt:lpstr>Angiogram</vt:lpstr>
      <vt:lpstr>                   </vt:lpstr>
      <vt:lpstr>Aneurysm</vt:lpstr>
      <vt:lpstr>                                              </vt:lpstr>
      <vt:lpstr>                     </vt:lpstr>
      <vt:lpstr>Doppler Studies</vt:lpstr>
      <vt:lpstr>                         </vt:lpstr>
      <vt:lpstr>Angiography</vt:lpstr>
      <vt:lpstr>Angiogram</vt:lpstr>
      <vt:lpstr>Echocardiography</vt:lpstr>
      <vt:lpstr>                          </vt:lpstr>
      <vt:lpstr>PowerPoint Presentation</vt:lpstr>
      <vt:lpstr>Cardiac Catheterization  and  Angioplasty </vt:lpstr>
      <vt:lpstr>PowerPoint Presentation</vt:lpstr>
      <vt:lpstr> Cardiac Catherization                              </vt:lpstr>
      <vt:lpstr>Angioplasty  </vt:lpstr>
      <vt:lpstr>Holter Monitor</vt:lpstr>
      <vt:lpstr>Holter Monitor</vt:lpstr>
      <vt:lpstr>                                   </vt:lpstr>
      <vt:lpstr>                          </vt:lpstr>
      <vt:lpstr>                  </vt:lpstr>
      <vt:lpstr>                      </vt:lpstr>
      <vt:lpstr>PowerPoint Presentation</vt:lpstr>
      <vt:lpstr>                      </vt:lpstr>
      <vt:lpstr>PowerPoint Presentation</vt:lpstr>
      <vt:lpstr>                       </vt:lpstr>
      <vt:lpstr>             </vt:lpstr>
      <vt:lpstr>PowerPoint Presentation</vt:lpstr>
      <vt:lpstr>PowerPoint Presentation</vt:lpstr>
      <vt:lpstr>Educating the Patient </vt:lpstr>
      <vt:lpstr>PowerPoint Presentation</vt:lpstr>
      <vt:lpstr>The Patient Diary </vt:lpstr>
      <vt:lpstr>                   </vt:lpstr>
      <vt:lpstr> </vt:lpstr>
      <vt:lpstr>                      </vt:lpstr>
      <vt:lpstr>                                        </vt:lpstr>
      <vt:lpstr>                      </vt:lpstr>
      <vt:lpstr>PowerPoint Presentation</vt:lpstr>
      <vt:lpstr>                      </vt:lpstr>
      <vt:lpstr>                                          </vt:lpstr>
      <vt:lpstr>PowerPoint Presentation</vt:lpstr>
      <vt:lpstr>PowerPoint Presentation</vt:lpstr>
    </vt:vector>
  </TitlesOfParts>
  <Company>Clearly Presented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Heartbeat Template on CRT</dc:title>
  <dc:creator>Presentation Helper</dc:creator>
  <cp:lastModifiedBy>Beal College</cp:lastModifiedBy>
  <cp:revision>42</cp:revision>
  <dcterms:created xsi:type="dcterms:W3CDTF">2007-10-01T22:27:54Z</dcterms:created>
  <dcterms:modified xsi:type="dcterms:W3CDTF">2020-12-08T12:49:39Z</dcterms:modified>
</cp:coreProperties>
</file>