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Roboto"/>
      <p:regular r:id="rId22"/>
      <p:bold r:id="rId23"/>
      <p:italic r:id="rId24"/>
      <p:boldItalic r:id="rId25"/>
    </p:embeddedFont>
    <p:embeddedFont>
      <p:font typeface="Average"/>
      <p:regular r:id="rId26"/>
    </p:embeddedFont>
    <p:embeddedFont>
      <p:font typeface="Oswald"/>
      <p:regular r:id="rId27"/>
      <p:bold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Roboto-regular.fntdata"/><Relationship Id="rId21" Type="http://schemas.openxmlformats.org/officeDocument/2006/relationships/slide" Target="slides/slide16.xml"/><Relationship Id="rId24" Type="http://schemas.openxmlformats.org/officeDocument/2006/relationships/font" Target="fonts/Roboto-italic.fntdata"/><Relationship Id="rId23" Type="http://schemas.openxmlformats.org/officeDocument/2006/relationships/font" Target="fonts/Robot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Average-regular.fntdata"/><Relationship Id="rId25" Type="http://schemas.openxmlformats.org/officeDocument/2006/relationships/font" Target="fonts/Roboto-boldItalic.fntdata"/><Relationship Id="rId28" Type="http://schemas.openxmlformats.org/officeDocument/2006/relationships/font" Target="fonts/Oswald-bold.fntdata"/><Relationship Id="rId27" Type="http://schemas.openxmlformats.org/officeDocument/2006/relationships/font" Target="fonts/Oswal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3f0576652_1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3f0576652_1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3f0576652_1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3f0576652_1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3f0576652_1_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53f0576652_1_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3f0576652_1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3f0576652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3f0576652_1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53f0576652_1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4e24c4b51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a4e24c4b5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a4e24c4b51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a4e24c4b5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53f0576652_1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53f0576652_1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3f057665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3f057665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3f0576652_1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3f0576652_1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3f0576652_1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53f0576652_1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53f0576652_1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53f0576652_1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53f0576652_1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53f0576652_1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53f0576652_1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53f0576652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3f0576652_1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53f0576652_1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Groups in Community Settings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Chapter 11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Domestic Violence Offenders</a:t>
            </a:r>
            <a:endParaRPr/>
          </a:p>
        </p:txBody>
      </p:sp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efficacy of a group approach in treating domestic violence offenders is supported by research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therapeutic factors, specifically, increased universality, cohesion, and interpersonal learning are potent factors in the reduction of group members’ domestic violence recidivism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An example of a successful treatment program was a solution-</a:t>
            </a:r>
            <a:r>
              <a:rPr lang="en" sz="2300"/>
              <a:t>focused</a:t>
            </a:r>
            <a:r>
              <a:rPr lang="en" sz="2300"/>
              <a:t> group that had a recidivism rate of 16.7% and a completion rate of 92.9%</a:t>
            </a:r>
            <a:endParaRPr sz="2300"/>
          </a:p>
        </p:txBody>
      </p:sp>
      <p:pic>
        <p:nvPicPr>
          <p:cNvPr id="118" name="Google Shape;11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7950" y="207488"/>
            <a:ext cx="831575" cy="104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Sex Offenders</a:t>
            </a:r>
            <a:endParaRPr/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Sex offenders often enter treatment wiht muych reluctance twoards theapy and denial abou ttheir arresting incident and inappropraite sexual behaavhor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Many sex offenders have never recieved psychotherapy prior to their conviction for a sexual offense, nor do they believe that they are in need of treatment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" sz="2100"/>
              <a:t>The mental set and attitudes of sex offenders, coupled wiht the serious nature of their maladaptive behaviors, present counselors wiht a range of challenges</a:t>
            </a:r>
            <a:endParaRPr sz="2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HIV/AIDS</a:t>
            </a:r>
            <a:endParaRPr/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 </a:t>
            </a:r>
            <a:r>
              <a:rPr lang="en" sz="2400"/>
              <a:t>support</a:t>
            </a:r>
            <a:r>
              <a:rPr lang="en" sz="2400"/>
              <a:t> group can provide a safe place for </a:t>
            </a:r>
            <a:r>
              <a:rPr lang="en" sz="2400"/>
              <a:t>participants</a:t>
            </a:r>
            <a:r>
              <a:rPr lang="en" sz="2400"/>
              <a:t> to:</a:t>
            </a:r>
            <a:endParaRPr sz="24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Deal with the impact of possible social stigma of HIV/AIDS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Vent their anger and other feelings, enabling them to form a new perspective on their </a:t>
            </a:r>
            <a:r>
              <a:rPr lang="en" sz="2000"/>
              <a:t>situation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Find some measure of hope by sharing their fears and realizing that they are not </a:t>
            </a:r>
            <a:r>
              <a:rPr lang="en" sz="2000"/>
              <a:t>completely</a:t>
            </a:r>
            <a:r>
              <a:rPr lang="en" sz="2000"/>
              <a:t> alone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Address their concerns about the various physical, psychological, and spiritual tasks they are faced with</a:t>
            </a:r>
            <a:endParaRPr sz="2000"/>
          </a:p>
        </p:txBody>
      </p:sp>
      <p:pic>
        <p:nvPicPr>
          <p:cNvPr id="131" name="Google Shape;13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775" y="105976"/>
            <a:ext cx="1156350" cy="115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Older Adults</a:t>
            </a:r>
            <a:endParaRPr/>
          </a:p>
        </p:txBody>
      </p:sp>
      <p:sp>
        <p:nvSpPr>
          <p:cNvPr id="137" name="Google Shape;137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The rapid </a:t>
            </a:r>
            <a:r>
              <a:rPr lang="en" sz="2000"/>
              <a:t>population</a:t>
            </a:r>
            <a:r>
              <a:rPr lang="en" sz="2000"/>
              <a:t> growth among older people has resulted in a greater demands for mental health practitioners able to provide adequate psychological services to this group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Group work is one way to promote the positive aspects of aging and to help participants cope with </a:t>
            </a:r>
            <a:r>
              <a:rPr lang="en" sz="2000"/>
              <a:t>the developmental</a:t>
            </a:r>
            <a:r>
              <a:rPr lang="en" sz="2000"/>
              <a:t> tasks of aging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Groups offer unique advantages for older adults who have a great need </a:t>
            </a:r>
            <a:r>
              <a:rPr lang="en" sz="2000"/>
              <a:t>to</a:t>
            </a:r>
            <a:r>
              <a:rPr lang="en" sz="2000"/>
              <a:t> be listened to and understood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Older adults need a clear explanation of the group’s purposes and benefits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They have a range of life experiences and personal strengths</a:t>
            </a:r>
            <a:endParaRPr sz="2000"/>
          </a:p>
        </p:txBody>
      </p:sp>
      <p:pic>
        <p:nvPicPr>
          <p:cNvPr id="138" name="Google Shape;13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9974" y="98299"/>
            <a:ext cx="1173150" cy="117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/>
          <p:nvPr>
            <p:ph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Discussion:</a:t>
            </a:r>
            <a:endParaRPr/>
          </a:p>
        </p:txBody>
      </p:sp>
      <p:sp>
        <p:nvSpPr>
          <p:cNvPr id="144" name="Google Shape;144;p26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</a:rPr>
              <a:t>If you were going to design a specific type of group with adults, what kind of group would you be most interested in proposing?  What kind of experiences and training would you need to facilitate such a group?</a:t>
            </a:r>
            <a:endParaRPr sz="29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Self-Assessment</a:t>
            </a:r>
            <a:endParaRPr sz="3200"/>
          </a:p>
        </p:txBody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700"/>
              <a:t>Take the self-assessment again and compare to your initial assessment. How did your answers change?</a:t>
            </a:r>
            <a:endParaRPr sz="2700"/>
          </a:p>
        </p:txBody>
      </p:sp>
      <p:pic>
        <p:nvPicPr>
          <p:cNvPr id="151" name="Google Shape;15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70563" y="2149225"/>
            <a:ext cx="3402875" cy="279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Assignment:</a:t>
            </a:r>
            <a:endParaRPr/>
          </a:p>
        </p:txBody>
      </p:sp>
      <p:sp>
        <p:nvSpPr>
          <p:cNvPr id="157" name="Google Shape;157;p28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next class...</a:t>
            </a:r>
            <a:endParaRPr/>
          </a:p>
        </p:txBody>
      </p:sp>
      <p:sp>
        <p:nvSpPr>
          <p:cNvPr id="158" name="Google Shape;158;p28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 for presentations on groups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Study for final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Objectives: </a:t>
            </a:r>
            <a:endParaRPr/>
          </a:p>
        </p:txBody>
      </p:sp>
      <p:sp>
        <p:nvSpPr>
          <p:cNvPr id="66" name="Google Shape;66;p1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introduce issues to consider in designing various groups for adults  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identify and examine challenges in leading adult groups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examine the benefits of a support group with women and a support group with men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provide examples of designing groups for meeting the needs of diverse adult populations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present a rationale for the benefits of a group for older adults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describe some unique characteristics of older people and to explain some implications for group work with this population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describe practical and professional considerations for group work with older adults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identify attitudes, knowledge, and skills of leaders required for effectively working with older adults in groups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present guidelines for working with healthy aging people in groups</a:t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to examine the therapeutic value of grief work in a group</a:t>
            </a:r>
            <a:endParaRPr sz="1200"/>
          </a:p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Chapter 11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Roboto"/>
                <a:ea typeface="Roboto"/>
                <a:cs typeface="Roboto"/>
                <a:sym typeface="Roboto"/>
              </a:rPr>
              <a:t>Research an idea to help with the ending of a group and be prepared to share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3" name="Google Shape;7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6050" y="1449450"/>
            <a:ext cx="5231900" cy="293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28600" lvl="0" marL="2286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Critiquing Group Proposals</a:t>
            </a: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.  Form small groups in class to critique the following proposals in this chapter that describe different types of groups for various adult populations:</a:t>
            </a:r>
            <a:endParaRPr sz="2000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-304800" lvl="0" marL="3048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		a) A women’s support group for survivors of incest (pp. 371-375)</a:t>
            </a:r>
            <a:endParaRPr sz="2000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-304800" lvl="0" marL="3048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		b) A men’s group in a community agency (pp. 376-378)</a:t>
            </a:r>
            <a:endParaRPr sz="2000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-304800" lvl="0" marL="3048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	 	c) An involuntary domestic violence group (pp. 379-383)</a:t>
            </a:r>
            <a:endParaRPr sz="2000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-304800" lvl="0" marL="3048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		d) A group for the treatment of sex offenders (pp. 384-388)</a:t>
            </a:r>
            <a:endParaRPr sz="2000">
              <a:solidFill>
                <a:srgbClr val="000000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indent="-304800" lvl="0" marL="3048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  <a:latin typeface="Average"/>
                <a:ea typeface="Average"/>
                <a:cs typeface="Average"/>
                <a:sym typeface="Average"/>
              </a:rPr>
              <a:t>		e) An HIV/AIDS support groups (pp. 390-394)</a:t>
            </a:r>
            <a:endParaRPr sz="5700"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Work in Community Settings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Group treatment is a preferred approach in many community agencies devoted to provided services for diverse client populations with a wide range of problems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Group work enables community </a:t>
            </a:r>
            <a:r>
              <a:rPr lang="en" sz="2400"/>
              <a:t>agencies</a:t>
            </a:r>
            <a:r>
              <a:rPr lang="en" sz="2400"/>
              <a:t> to offer cost-effective and clinically </a:t>
            </a:r>
            <a:r>
              <a:rPr lang="en" sz="2400"/>
              <a:t>appropriate</a:t>
            </a:r>
            <a:r>
              <a:rPr lang="en" sz="2400"/>
              <a:t> therapeutic services to clients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Group practitioners must have an understanding of the functioning of agency systems</a:t>
            </a:r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Proposals </a:t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In designing a specific group, consider these components:</a:t>
            </a:r>
            <a:endParaRPr sz="25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Description of the type of your group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Rationale for your group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Goals for your group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Marketing methods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Screening and selection of members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Structure</a:t>
            </a:r>
            <a:r>
              <a:rPr lang="en" sz="2100"/>
              <a:t> of group- description of sessions</a:t>
            </a:r>
            <a:endParaRPr sz="21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Methods for assessing outcomes</a:t>
            </a: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Examples of Groups in Community Settings</a:t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Groups for weight control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HIV/AIDS support groups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Women’s and Men’s groups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Domestic violence groups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Sex offender groups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Support groups for survivors of incest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en" sz="2700"/>
              <a:t>Older adult bereavement groups</a:t>
            </a:r>
            <a:endParaRPr sz="2700"/>
          </a:p>
        </p:txBody>
      </p:sp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8927" y="1444825"/>
            <a:ext cx="3361100" cy="188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Work with Women</a:t>
            </a:r>
            <a:endParaRPr/>
          </a:p>
        </p:txBody>
      </p:sp>
      <p:sp>
        <p:nvSpPr>
          <p:cNvPr id="103" name="Google Shape;103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Advantages</a:t>
            </a:r>
            <a:r>
              <a:rPr lang="en" sz="2600"/>
              <a:t> for women who </a:t>
            </a:r>
            <a:r>
              <a:rPr lang="en" sz="2600"/>
              <a:t>participate</a:t>
            </a:r>
            <a:r>
              <a:rPr lang="en" sz="2600"/>
              <a:t> in a women’s group:</a:t>
            </a:r>
            <a:endParaRPr sz="26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Discover their personal strengths and resources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Working on </a:t>
            </a:r>
            <a:r>
              <a:rPr lang="en" sz="2200"/>
              <a:t>interpersonal</a:t>
            </a:r>
            <a:r>
              <a:rPr lang="en" sz="2200"/>
              <a:t> relationships in the group context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Eliminating patriarchal oppression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Practicing and modeling new behaviors in a safe environment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Finding their “voice”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Opportunity to </a:t>
            </a:r>
            <a:r>
              <a:rPr lang="en" sz="2200"/>
              <a:t>construct</a:t>
            </a:r>
            <a:r>
              <a:rPr lang="en" sz="2200"/>
              <a:t> a gener analysis</a:t>
            </a:r>
            <a:endParaRPr sz="2200"/>
          </a:p>
        </p:txBody>
      </p:sp>
      <p:pic>
        <p:nvPicPr>
          <p:cNvPr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6900" y="224487"/>
            <a:ext cx="1013750" cy="101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Work with Men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●"/>
            </a:pPr>
            <a:r>
              <a:rPr lang="en" sz="2600"/>
              <a:t>Advantages for men who participate in a men’s group:</a:t>
            </a:r>
            <a:endParaRPr sz="26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The process </a:t>
            </a:r>
            <a:r>
              <a:rPr lang="en" sz="2200"/>
              <a:t>assists</a:t>
            </a:r>
            <a:r>
              <a:rPr lang="en" sz="2200"/>
              <a:t> men in clarifying their gender roles and helps them cope with </a:t>
            </a:r>
            <a:r>
              <a:rPr lang="en" sz="2200"/>
              <a:t>life's</a:t>
            </a:r>
            <a:r>
              <a:rPr lang="en" sz="2200"/>
              <a:t> struggles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The group provider a context where men can bring all of their feelings into the open and </a:t>
            </a:r>
            <a:r>
              <a:rPr lang="en" sz="2200"/>
              <a:t>beheaded</a:t>
            </a:r>
            <a:r>
              <a:rPr lang="en" sz="2200"/>
              <a:t> by the support of others in the group</a:t>
            </a:r>
            <a:endParaRPr sz="2200"/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SzPts val="2200"/>
              <a:buChar char="○"/>
            </a:pPr>
            <a:r>
              <a:rPr lang="en" sz="2200"/>
              <a:t>Most men’s groups contact a psychoeducational component and an interpersonal, process-oriented dimension</a:t>
            </a:r>
            <a:endParaRPr sz="2200"/>
          </a:p>
        </p:txBody>
      </p:sp>
      <p:pic>
        <p:nvPicPr>
          <p:cNvPr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6024" y="179676"/>
            <a:ext cx="1103375" cy="110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