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embeddedFontLst>
    <p:embeddedFont>
      <p:font typeface="Roboto"/>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Roboto-bold.fntdata"/><Relationship Id="rId23" Type="http://schemas.openxmlformats.org/officeDocument/2006/relationships/font" Target="fonts/Roboto-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oboto-boldItalic.fntdata"/><Relationship Id="rId25" Type="http://schemas.openxmlformats.org/officeDocument/2006/relationships/font" Target="fonts/Robot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9f27d64b33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9f27d64b33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9f27d64b33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9f27d64b33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9f27d64b33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9f27d64b33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9f27d64b33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9f27d64b33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9f27d64b33_0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9f27d64b33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a4efe0a0d4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a4efe0a0d4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a4efe0a0d4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a4efe0a0d4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a4efe0a0d4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a4efe0a0d4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9f27d64b33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9f27d64b33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9f27d64b33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9f27d64b33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9f27d64b33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9f27d64b33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9f27d64b33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9f27d64b33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9f27d64b33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9f27d64b33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9f27d64b33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9f27d64b33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9f27d64b33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9f27d64b33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9f27d64b33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9f27d64b33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grpSp>
        <p:nvGrpSpPr>
          <p:cNvPr id="10" name="Google Shape;10;p2"/>
          <p:cNvGrpSpPr/>
          <p:nvPr/>
        </p:nvGrpSpPr>
        <p:grpSpPr>
          <a:xfrm>
            <a:off x="6098378" y="5"/>
            <a:ext cx="3045625" cy="2030570"/>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598100" y="1775222"/>
            <a:ext cx="8222100" cy="83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17" name="Google Shape;17;p2"/>
          <p:cNvSpPr txBox="1"/>
          <p:nvPr>
            <p:ph idx="1" type="subTitle"/>
          </p:nvPr>
        </p:nvSpPr>
        <p:spPr>
          <a:xfrm>
            <a:off x="598088" y="2715913"/>
            <a:ext cx="8222100" cy="4329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p:txBody>
      </p:sp>
      <p:sp>
        <p:nvSpPr>
          <p:cNvPr id="18" name="Google Shape;18;p2"/>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69" name="Shape 69"/>
        <p:cNvGrpSpPr/>
        <p:nvPr/>
      </p:nvGrpSpPr>
      <p:grpSpPr>
        <a:xfrm>
          <a:off x="0" y="0"/>
          <a:ext cx="0" cy="0"/>
          <a:chOff x="0" y="0"/>
          <a:chExt cx="0" cy="0"/>
        </a:xfrm>
      </p:grpSpPr>
      <p:grpSp>
        <p:nvGrpSpPr>
          <p:cNvPr id="70" name="Google Shape;70;p11"/>
          <p:cNvGrpSpPr/>
          <p:nvPr/>
        </p:nvGrpSpPr>
        <p:grpSpPr>
          <a:xfrm>
            <a:off x="6098378" y="5"/>
            <a:ext cx="3045625" cy="2030570"/>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1"/>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 name="Google Shape;76;p11"/>
          <p:cNvSpPr txBox="1"/>
          <p:nvPr>
            <p:ph hasCustomPrompt="1" type="title"/>
          </p:nvPr>
        </p:nvSpPr>
        <p:spPr>
          <a:xfrm>
            <a:off x="311700" y="1256050"/>
            <a:ext cx="8520600" cy="2030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p:nvPr>
            <p:ph idx="1" type="body"/>
          </p:nvPr>
        </p:nvSpPr>
        <p:spPr>
          <a:xfrm>
            <a:off x="311700" y="3369225"/>
            <a:ext cx="8520600" cy="12819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lt1"/>
              </a:buClr>
              <a:buSzPts val="1800"/>
              <a:buChar char="●"/>
              <a:defRPr>
                <a:solidFill>
                  <a:schemeClr val="lt1"/>
                </a:solidFill>
              </a:defRPr>
            </a:lvl1pPr>
            <a:lvl2pPr indent="-317500" lvl="1" marL="914400" algn="ctr">
              <a:spcBef>
                <a:spcPts val="1600"/>
              </a:spcBef>
              <a:spcAft>
                <a:spcPts val="0"/>
              </a:spcAft>
              <a:buClr>
                <a:schemeClr val="lt1"/>
              </a:buClr>
              <a:buSzPts val="1400"/>
              <a:buChar char="○"/>
              <a:defRPr>
                <a:solidFill>
                  <a:schemeClr val="lt1"/>
                </a:solidFill>
              </a:defRPr>
            </a:lvl2pPr>
            <a:lvl3pPr indent="-317500" lvl="2" marL="1371600" algn="ctr">
              <a:spcBef>
                <a:spcPts val="1600"/>
              </a:spcBef>
              <a:spcAft>
                <a:spcPts val="0"/>
              </a:spcAft>
              <a:buClr>
                <a:schemeClr val="lt1"/>
              </a:buClr>
              <a:buSzPts val="1400"/>
              <a:buChar char="■"/>
              <a:defRPr>
                <a:solidFill>
                  <a:schemeClr val="lt1"/>
                </a:solidFill>
              </a:defRPr>
            </a:lvl3pPr>
            <a:lvl4pPr indent="-317500" lvl="3" marL="1828800" algn="ctr">
              <a:spcBef>
                <a:spcPts val="1600"/>
              </a:spcBef>
              <a:spcAft>
                <a:spcPts val="0"/>
              </a:spcAft>
              <a:buClr>
                <a:schemeClr val="lt1"/>
              </a:buClr>
              <a:buSzPts val="1400"/>
              <a:buChar char="●"/>
              <a:defRPr>
                <a:solidFill>
                  <a:schemeClr val="lt1"/>
                </a:solidFill>
              </a:defRPr>
            </a:lvl4pPr>
            <a:lvl5pPr indent="-317500" lvl="4" marL="2286000" algn="ctr">
              <a:spcBef>
                <a:spcPts val="1600"/>
              </a:spcBef>
              <a:spcAft>
                <a:spcPts val="0"/>
              </a:spcAft>
              <a:buClr>
                <a:schemeClr val="lt1"/>
              </a:buClr>
              <a:buSzPts val="1400"/>
              <a:buChar char="○"/>
              <a:defRPr>
                <a:solidFill>
                  <a:schemeClr val="lt1"/>
                </a:solidFill>
              </a:defRPr>
            </a:lvl5pPr>
            <a:lvl6pPr indent="-317500" lvl="5" marL="2743200" algn="ctr">
              <a:spcBef>
                <a:spcPts val="1600"/>
              </a:spcBef>
              <a:spcAft>
                <a:spcPts val="0"/>
              </a:spcAft>
              <a:buClr>
                <a:schemeClr val="lt1"/>
              </a:buClr>
              <a:buSzPts val="1400"/>
              <a:buChar char="■"/>
              <a:defRPr>
                <a:solidFill>
                  <a:schemeClr val="lt1"/>
                </a:solidFill>
              </a:defRPr>
            </a:lvl6pPr>
            <a:lvl7pPr indent="-317500" lvl="6" marL="3200400" algn="ctr">
              <a:spcBef>
                <a:spcPts val="1600"/>
              </a:spcBef>
              <a:spcAft>
                <a:spcPts val="0"/>
              </a:spcAft>
              <a:buClr>
                <a:schemeClr val="lt1"/>
              </a:buClr>
              <a:buSzPts val="1400"/>
              <a:buChar char="●"/>
              <a:defRPr>
                <a:solidFill>
                  <a:schemeClr val="lt1"/>
                </a:solidFill>
              </a:defRPr>
            </a:lvl7pPr>
            <a:lvl8pPr indent="-317500" lvl="7" marL="3657600" algn="ctr">
              <a:spcBef>
                <a:spcPts val="1600"/>
              </a:spcBef>
              <a:spcAft>
                <a:spcPts val="0"/>
              </a:spcAft>
              <a:buClr>
                <a:schemeClr val="lt1"/>
              </a:buClr>
              <a:buSzPts val="1400"/>
              <a:buChar char="○"/>
              <a:defRPr>
                <a:solidFill>
                  <a:schemeClr val="lt1"/>
                </a:solidFill>
              </a:defRPr>
            </a:lvl8pPr>
            <a:lvl9pPr indent="-317500" lvl="8" marL="4114800" algn="ctr">
              <a:spcBef>
                <a:spcPts val="1600"/>
              </a:spcBef>
              <a:spcAft>
                <a:spcPts val="1600"/>
              </a:spcAft>
              <a:buClr>
                <a:schemeClr val="lt1"/>
              </a:buClr>
              <a:buSzPts val="1400"/>
              <a:buChar char="■"/>
              <a:defRPr>
                <a:solidFill>
                  <a:schemeClr val="lt1"/>
                </a:solidFill>
              </a:defRPr>
            </a:lvl9pPr>
          </a:lstStyle>
          <a:p/>
        </p:txBody>
      </p:sp>
      <p:sp>
        <p:nvSpPr>
          <p:cNvPr id="78" name="Google Shape;78;p11"/>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
        <p:nvSpPr>
          <p:cNvPr id="80" name="Google Shape;80;p12"/>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9" name="Shape 19"/>
        <p:cNvGrpSpPr/>
        <p:nvPr/>
      </p:nvGrpSpPr>
      <p:grpSpPr>
        <a:xfrm>
          <a:off x="0" y="0"/>
          <a:ext cx="0" cy="0"/>
          <a:chOff x="0" y="0"/>
          <a:chExt cx="0" cy="0"/>
        </a:xfrm>
      </p:grpSpPr>
      <p:grpSp>
        <p:nvGrpSpPr>
          <p:cNvPr id="20" name="Google Shape;20;p3"/>
          <p:cNvGrpSpPr/>
          <p:nvPr/>
        </p:nvGrpSpPr>
        <p:grpSpPr>
          <a:xfrm>
            <a:off x="6098378" y="5"/>
            <a:ext cx="3045625" cy="2030570"/>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 name="Google Shape;26;p3"/>
          <p:cNvSpPr txBox="1"/>
          <p:nvPr>
            <p:ph type="title"/>
          </p:nvPr>
        </p:nvSpPr>
        <p:spPr>
          <a:xfrm>
            <a:off x="598100" y="2152347"/>
            <a:ext cx="8222100" cy="838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27" name="Google Shape;27;p3"/>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8" name="Shape 28"/>
        <p:cNvGrpSpPr/>
        <p:nvPr/>
      </p:nvGrpSpPr>
      <p:grpSpPr>
        <a:xfrm>
          <a:off x="0" y="0"/>
          <a:ext cx="0" cy="0"/>
          <a:chOff x="0" y="0"/>
          <a:chExt cx="0" cy="0"/>
        </a:xfrm>
      </p:grpSpPr>
      <p:grpSp>
        <p:nvGrpSpPr>
          <p:cNvPr id="29" name="Google Shape;29;p4"/>
          <p:cNvGrpSpPr/>
          <p:nvPr/>
        </p:nvGrpSpPr>
        <p:grpSpPr>
          <a:xfrm>
            <a:off x="0" y="3903669"/>
            <a:ext cx="9144000" cy="1239925"/>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7170274" y="3903669"/>
              <a:ext cx="989100" cy="987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0" y="4891594"/>
              <a:ext cx="9144000" cy="252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 name="Google Shape;35;p4"/>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6" name="Google Shape;36;p4"/>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37" name="Google Shape;37;p4"/>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sp>
        <p:nvSpPr>
          <p:cNvPr id="39" name="Google Shape;39;p5"/>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0" name="Google Shape;40;p5"/>
          <p:cNvSpPr txBox="1"/>
          <p:nvPr>
            <p:ph idx="1" type="body"/>
          </p:nvPr>
        </p:nvSpPr>
        <p:spPr>
          <a:xfrm>
            <a:off x="311700" y="1229975"/>
            <a:ext cx="3999900" cy="3339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1" name="Google Shape;41;p5"/>
          <p:cNvSpPr txBox="1"/>
          <p:nvPr>
            <p:ph idx="2" type="body"/>
          </p:nvPr>
        </p:nvSpPr>
        <p:spPr>
          <a:xfrm>
            <a:off x="4832400" y="1229975"/>
            <a:ext cx="3999900" cy="33390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2" name="Google Shape;42;p5"/>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3" name="Shape 43"/>
        <p:cNvGrpSpPr/>
        <p:nvPr/>
      </p:nvGrpSpPr>
      <p:grpSpPr>
        <a:xfrm>
          <a:off x="0" y="0"/>
          <a:ext cx="0" cy="0"/>
          <a:chOff x="0" y="0"/>
          <a:chExt cx="0" cy="0"/>
        </a:xfrm>
      </p:grpSpPr>
      <p:sp>
        <p:nvSpPr>
          <p:cNvPr id="44" name="Google Shape;44;p6"/>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5" name="Google Shape;45;p6"/>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6" name="Shape 46"/>
        <p:cNvGrpSpPr/>
        <p:nvPr/>
      </p:nvGrpSpPr>
      <p:grpSpPr>
        <a:xfrm>
          <a:off x="0" y="0"/>
          <a:ext cx="0" cy="0"/>
          <a:chOff x="0" y="0"/>
          <a:chExt cx="0" cy="0"/>
        </a:xfrm>
      </p:grpSpPr>
      <p:sp>
        <p:nvSpPr>
          <p:cNvPr id="47" name="Google Shape;47;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 name="Google Shape;48;p7"/>
          <p:cNvSpPr txBox="1"/>
          <p:nvPr>
            <p:ph idx="1" type="body"/>
          </p:nvPr>
        </p:nvSpPr>
        <p:spPr>
          <a:xfrm>
            <a:off x="311700" y="1465804"/>
            <a:ext cx="2808000" cy="31032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9" name="Google Shape;49;p7"/>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50" name="Shape 50"/>
        <p:cNvGrpSpPr/>
        <p:nvPr/>
      </p:nvGrpSpPr>
      <p:grpSpPr>
        <a:xfrm>
          <a:off x="0" y="0"/>
          <a:ext cx="0" cy="0"/>
          <a:chOff x="0" y="0"/>
          <a:chExt cx="0" cy="0"/>
        </a:xfrm>
      </p:grpSpPr>
      <p:grpSp>
        <p:nvGrpSpPr>
          <p:cNvPr id="51" name="Google Shape;51;p8"/>
          <p:cNvGrpSpPr/>
          <p:nvPr/>
        </p:nvGrpSpPr>
        <p:grpSpPr>
          <a:xfrm>
            <a:off x="6098378" y="5"/>
            <a:ext cx="3045625" cy="2030570"/>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8"/>
            <p:cNvSpPr/>
            <p:nvPr/>
          </p:nvSpPr>
          <p:spPr>
            <a:xfrm flipH="1" rot="10800000">
              <a:off x="7113588" y="107"/>
              <a:ext cx="1015200" cy="10152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 name="Google Shape;57;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58" name="Google Shape;58;p8"/>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9" name="Shape 59"/>
        <p:cNvGrpSpPr/>
        <p:nvPr/>
      </p:nvGrpSpPr>
      <p:grpSpPr>
        <a:xfrm>
          <a:off x="0" y="0"/>
          <a:ext cx="0" cy="0"/>
          <a:chOff x="0" y="0"/>
          <a:chExt cx="0" cy="0"/>
        </a:xfrm>
      </p:grpSpPr>
      <p:sp>
        <p:nvSpPr>
          <p:cNvPr id="60" name="Google Shape;60;p9"/>
          <p:cNvSpPr/>
          <p:nvPr/>
        </p:nvSpPr>
        <p:spPr>
          <a:xfrm>
            <a:off x="4572000" y="-1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1" name="Google Shape;6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62" name="Google Shape;62;p9"/>
          <p:cNvSpPr txBox="1"/>
          <p:nvPr>
            <p:ph type="title"/>
          </p:nvPr>
        </p:nvSpPr>
        <p:spPr>
          <a:xfrm>
            <a:off x="265500" y="1151100"/>
            <a:ext cx="4045200" cy="15645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3" name="Google Shape;63;p9"/>
          <p:cNvSpPr txBox="1"/>
          <p:nvPr>
            <p:ph idx="1" type="subTitle"/>
          </p:nvPr>
        </p:nvSpPr>
        <p:spPr>
          <a:xfrm>
            <a:off x="265500" y="2769001"/>
            <a:ext cx="4045200" cy="12693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4" name="Google Shape;64;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65" name="Google Shape;65;p9"/>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6" name="Shape 66"/>
        <p:cNvGrpSpPr/>
        <p:nvPr/>
      </p:nvGrpSpPr>
      <p:grpSpPr>
        <a:xfrm>
          <a:off x="0" y="0"/>
          <a:ext cx="0" cy="0"/>
          <a:chOff x="0" y="0"/>
          <a:chExt cx="0" cy="0"/>
        </a:xfrm>
      </p:grpSpPr>
      <p:sp>
        <p:nvSpPr>
          <p:cNvPr id="67" name="Google Shape;67;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68" name="Google Shape;68;p10"/>
          <p:cNvSpPr txBox="1"/>
          <p:nvPr>
            <p:ph idx="12" type="sldNum"/>
          </p:nvPr>
        </p:nvSpPr>
        <p:spPr>
          <a:xfrm>
            <a:off x="8460431" y="4651190"/>
            <a:ext cx="548700" cy="393600"/>
          </a:xfrm>
          <a:prstGeom prst="rect">
            <a:avLst/>
          </a:prstGeom>
        </p:spPr>
        <p:txBody>
          <a:bodyPr anchorCtr="0" anchor="ctr" bIns="91425" lIns="91425" spcFirstLastPara="1" rIns="91425" wrap="square" tIns="91425">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eometr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10000"/>
            <a:ext cx="8520600" cy="6078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p:txBody>
      </p:sp>
      <p:sp>
        <p:nvSpPr>
          <p:cNvPr id="7" name="Google Shape;7;p1"/>
          <p:cNvSpPr txBox="1"/>
          <p:nvPr>
            <p:ph idx="1" type="body"/>
          </p:nvPr>
        </p:nvSpPr>
        <p:spPr>
          <a:xfrm>
            <a:off x="311700" y="1229875"/>
            <a:ext cx="8520600" cy="33390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indent="-317500" lvl="1" marL="914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indent="-317500" lvl="2" marL="1371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indent="-317500" lvl="3" marL="18288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indent="-317500" lvl="4" marL="22860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indent="-317500" lvl="5" marL="27432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indent="-317500" lvl="6" marL="32004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indent="-317500" lvl="7" marL="36576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indent="-317500" lvl="8" marL="41148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60431" y="4651190"/>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3"/>
          <p:cNvSpPr txBox="1"/>
          <p:nvPr>
            <p:ph type="ctrTitle"/>
          </p:nvPr>
        </p:nvSpPr>
        <p:spPr>
          <a:xfrm>
            <a:off x="598100" y="1775222"/>
            <a:ext cx="8222100" cy="838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Final Stage of a Group</a:t>
            </a:r>
            <a:endParaRPr/>
          </a:p>
        </p:txBody>
      </p:sp>
      <p:sp>
        <p:nvSpPr>
          <p:cNvPr id="86" name="Google Shape;86;p13"/>
          <p:cNvSpPr txBox="1"/>
          <p:nvPr>
            <p:ph idx="1" type="subTitle"/>
          </p:nvPr>
        </p:nvSpPr>
        <p:spPr>
          <a:xfrm>
            <a:off x="598088" y="2715913"/>
            <a:ext cx="8222100" cy="43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Chapter 9</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2"/>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Case Vignette </a:t>
            </a:r>
            <a:endParaRPr/>
          </a:p>
        </p:txBody>
      </p:sp>
      <p:sp>
        <p:nvSpPr>
          <p:cNvPr id="139" name="Google Shape;139;p22"/>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0" lvl="0" marL="0" rtl="0" algn="l">
              <a:lnSpc>
                <a:spcPct val="100000"/>
              </a:lnSpc>
              <a:spcBef>
                <a:spcPts val="600"/>
              </a:spcBef>
              <a:spcAft>
                <a:spcPts val="0"/>
              </a:spcAft>
              <a:buNone/>
            </a:pPr>
            <a:r>
              <a:rPr b="1" lang="en" sz="1600">
                <a:solidFill>
                  <a:srgbClr val="000000"/>
                </a:solidFill>
              </a:rPr>
              <a:t>Follow-Up Procedures.  </a:t>
            </a:r>
            <a:r>
              <a:rPr lang="en" sz="1600">
                <a:solidFill>
                  <a:srgbClr val="000000"/>
                </a:solidFill>
              </a:rPr>
              <a:t>Before the termination of a group, the group leader reminds the members of a follow-up session with the entire group. She also encourages them to develop specific contracts pertaining to what they are willing to do before the follow-up group. The leader senses the members are willing to transfer what they learned in the group to their daily life outside. After three months pass and the group meets again, most of the members report setbacks and difficulties in putting to use what they learned in the group. Some said they felt depressed because they had been sure they would be able to change.</a:t>
            </a:r>
            <a:endParaRPr sz="1600">
              <a:solidFill>
                <a:srgbClr val="000000"/>
              </a:solidFill>
            </a:endParaRPr>
          </a:p>
          <a:p>
            <a:pPr indent="0" lvl="0" marL="0" rtl="0" algn="l">
              <a:lnSpc>
                <a:spcPct val="100000"/>
              </a:lnSpc>
              <a:spcBef>
                <a:spcPts val="600"/>
              </a:spcBef>
              <a:spcAft>
                <a:spcPts val="0"/>
              </a:spcAft>
              <a:buNone/>
            </a:pPr>
            <a:r>
              <a:rPr lang="en" sz="1600">
                <a:solidFill>
                  <a:srgbClr val="000000"/>
                </a:solidFill>
              </a:rPr>
              <a:t>	If you were this leader, what are some things you’d want to say to the members at the follow-up? What kinds of suggestions might you make now on resources for further growth? What factors could help explain the apparent regression of many of the members? In your own groups, how would you prepare the members for possible setbacks? What are some ways you might help them review what they learned?</a:t>
            </a:r>
            <a:endParaRPr sz="1600">
              <a:solidFill>
                <a:srgbClr val="000000"/>
              </a:solidFill>
            </a:endParaRPr>
          </a:p>
          <a:p>
            <a:pPr indent="0" lvl="0" marL="0" rtl="0" algn="l">
              <a:spcBef>
                <a:spcPts val="0"/>
              </a:spcBef>
              <a:spcAft>
                <a:spcPts val="1600"/>
              </a:spcAft>
              <a:buNone/>
            </a:pPr>
            <a:r>
              <a:t/>
            </a:r>
            <a:endParaRPr sz="23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3"/>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Leader Functions: Ending Stage</a:t>
            </a:r>
            <a:endParaRPr/>
          </a:p>
        </p:txBody>
      </p:sp>
      <p:sp>
        <p:nvSpPr>
          <p:cNvPr id="145" name="Google Shape;145;p23"/>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349250" lvl="0" marL="457200" rtl="0" algn="l">
              <a:spcBef>
                <a:spcPts val="0"/>
              </a:spcBef>
              <a:spcAft>
                <a:spcPts val="0"/>
              </a:spcAft>
              <a:buSzPts val="1900"/>
              <a:buChar char="●"/>
            </a:pPr>
            <a:r>
              <a:rPr lang="en" sz="1900"/>
              <a:t>Assist members in dealing with any feelings they might have about termination</a:t>
            </a:r>
            <a:endParaRPr sz="1900"/>
          </a:p>
          <a:p>
            <a:pPr indent="-349250" lvl="0" marL="457200" rtl="0" algn="l">
              <a:spcBef>
                <a:spcPts val="0"/>
              </a:spcBef>
              <a:spcAft>
                <a:spcPts val="0"/>
              </a:spcAft>
              <a:buSzPts val="1900"/>
              <a:buChar char="●"/>
            </a:pPr>
            <a:r>
              <a:rPr lang="en" sz="1900"/>
              <a:t>Provide members with an opportunity to express and deal with any unfinished business within the group</a:t>
            </a:r>
            <a:endParaRPr sz="1900"/>
          </a:p>
          <a:p>
            <a:pPr indent="-349250" lvl="0" marL="457200" rtl="0" algn="l">
              <a:spcBef>
                <a:spcPts val="0"/>
              </a:spcBef>
              <a:spcAft>
                <a:spcPts val="0"/>
              </a:spcAft>
              <a:buSzPts val="1900"/>
              <a:buChar char="●"/>
            </a:pPr>
            <a:r>
              <a:rPr lang="en" sz="1900"/>
              <a:t>Reinforce members’ changes and ensure they have information about their continued growth</a:t>
            </a:r>
            <a:endParaRPr sz="1900"/>
          </a:p>
          <a:p>
            <a:pPr indent="-349250" lvl="0" marL="457200" rtl="0" algn="l">
              <a:spcBef>
                <a:spcPts val="0"/>
              </a:spcBef>
              <a:spcAft>
                <a:spcPts val="0"/>
              </a:spcAft>
              <a:buSzPts val="1900"/>
              <a:buChar char="●"/>
            </a:pPr>
            <a:r>
              <a:rPr lang="en" sz="1900"/>
              <a:t>Assist members in determining how they will appluy specific skills </a:t>
            </a:r>
            <a:endParaRPr sz="1900"/>
          </a:p>
          <a:p>
            <a:pPr indent="-349250" lvl="0" marL="457200" rtl="0" algn="l">
              <a:spcBef>
                <a:spcPts val="0"/>
              </a:spcBef>
              <a:spcAft>
                <a:spcPts val="0"/>
              </a:spcAft>
              <a:buSzPts val="1900"/>
              <a:buChar char="●"/>
            </a:pPr>
            <a:r>
              <a:rPr lang="en" sz="1900"/>
              <a:t>Work with members to develop specific contracts and homework</a:t>
            </a:r>
            <a:endParaRPr sz="1900"/>
          </a:p>
          <a:p>
            <a:pPr indent="-349250" lvl="0" marL="457200" rtl="0" algn="l">
              <a:spcBef>
                <a:spcPts val="0"/>
              </a:spcBef>
              <a:spcAft>
                <a:spcPts val="0"/>
              </a:spcAft>
              <a:buSzPts val="1900"/>
              <a:buChar char="●"/>
            </a:pPr>
            <a:r>
              <a:rPr lang="en" sz="1900"/>
              <a:t>Provide opportunity for feedback for others</a:t>
            </a:r>
            <a:endParaRPr sz="1900"/>
          </a:p>
          <a:p>
            <a:pPr indent="-349250" lvl="0" marL="457200" rtl="0" algn="l">
              <a:spcBef>
                <a:spcPts val="0"/>
              </a:spcBef>
              <a:spcAft>
                <a:spcPts val="0"/>
              </a:spcAft>
              <a:buSzPts val="1900"/>
              <a:buChar char="●"/>
            </a:pPr>
            <a:r>
              <a:rPr lang="en" sz="1900"/>
              <a:t>Reemphasize importance of maintaining confidentiality</a:t>
            </a:r>
            <a:endParaRPr sz="19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4"/>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Leader functions After Termination</a:t>
            </a:r>
            <a:endParaRPr/>
          </a:p>
        </p:txBody>
      </p:sp>
      <p:sp>
        <p:nvSpPr>
          <p:cNvPr id="151" name="Google Shape;151;p24"/>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387350" lvl="0" marL="457200" rtl="0" algn="l">
              <a:spcBef>
                <a:spcPts val="0"/>
              </a:spcBef>
              <a:spcAft>
                <a:spcPts val="0"/>
              </a:spcAft>
              <a:buSzPts val="2500"/>
              <a:buChar char="●"/>
            </a:pPr>
            <a:r>
              <a:rPr lang="en" sz="2500"/>
              <a:t>Offer private consultations if any member should need this service</a:t>
            </a:r>
            <a:endParaRPr sz="2500"/>
          </a:p>
          <a:p>
            <a:pPr indent="-387350" lvl="0" marL="457200" rtl="0" algn="l">
              <a:spcBef>
                <a:spcPts val="0"/>
              </a:spcBef>
              <a:spcAft>
                <a:spcPts val="0"/>
              </a:spcAft>
              <a:buSzPts val="2500"/>
              <a:buChar char="●"/>
            </a:pPr>
            <a:r>
              <a:rPr lang="en" sz="2500"/>
              <a:t>Provide for a follow-up group session or follow-=up individual interviews</a:t>
            </a:r>
            <a:endParaRPr sz="2500"/>
          </a:p>
          <a:p>
            <a:pPr indent="-387350" lvl="0" marL="457200" rtl="0" algn="l">
              <a:spcBef>
                <a:spcPts val="0"/>
              </a:spcBef>
              <a:spcAft>
                <a:spcPts val="0"/>
              </a:spcAft>
              <a:buSzPts val="2500"/>
              <a:buChar char="●"/>
            </a:pPr>
            <a:r>
              <a:rPr lang="en" sz="2500"/>
              <a:t>Identify referral sources for members who may need further assistance</a:t>
            </a:r>
            <a:endParaRPr sz="2500"/>
          </a:p>
          <a:p>
            <a:pPr indent="-387350" lvl="0" marL="457200" rtl="0" algn="l">
              <a:spcBef>
                <a:spcPts val="0"/>
              </a:spcBef>
              <a:spcAft>
                <a:spcPts val="0"/>
              </a:spcAft>
              <a:buSzPts val="2500"/>
              <a:buChar char="●"/>
            </a:pPr>
            <a:r>
              <a:rPr lang="en" sz="2500"/>
              <a:t>Evaluate the strengths and weaknesses of the group</a:t>
            </a:r>
            <a:endParaRPr sz="25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5"/>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Member Functions: Ending Stage</a:t>
            </a:r>
            <a:endParaRPr/>
          </a:p>
        </p:txBody>
      </p:sp>
      <p:sp>
        <p:nvSpPr>
          <p:cNvPr id="157" name="Google Shape;157;p25"/>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374650" lvl="0" marL="457200" rtl="0" algn="l">
              <a:spcBef>
                <a:spcPts val="0"/>
              </a:spcBef>
              <a:spcAft>
                <a:spcPts val="0"/>
              </a:spcAft>
              <a:buSzPts val="2300"/>
              <a:buChar char="●"/>
            </a:pPr>
            <a:r>
              <a:rPr lang="en" sz="2300"/>
              <a:t>Deal with feelings about </a:t>
            </a:r>
            <a:r>
              <a:rPr lang="en" sz="2300"/>
              <a:t>separation</a:t>
            </a:r>
            <a:r>
              <a:rPr lang="en" sz="2300"/>
              <a:t> and termination so they do not distance from the group</a:t>
            </a:r>
            <a:endParaRPr sz="2300"/>
          </a:p>
          <a:p>
            <a:pPr indent="-374650" lvl="0" marL="457200" rtl="0" algn="l">
              <a:spcBef>
                <a:spcPts val="0"/>
              </a:spcBef>
              <a:spcAft>
                <a:spcPts val="0"/>
              </a:spcAft>
              <a:buSzPts val="2300"/>
              <a:buChar char="●"/>
            </a:pPr>
            <a:r>
              <a:rPr lang="en" sz="2300"/>
              <a:t>Prepare to generalize learning to everyday life and decide on changes they want to make and how they plan to make them</a:t>
            </a:r>
            <a:endParaRPr sz="2300"/>
          </a:p>
          <a:p>
            <a:pPr indent="-374650" lvl="0" marL="457200" rtl="0" algn="l">
              <a:spcBef>
                <a:spcPts val="0"/>
              </a:spcBef>
              <a:spcAft>
                <a:spcPts val="0"/>
              </a:spcAft>
              <a:buSzPts val="2300"/>
              <a:buChar char="●"/>
            </a:pPr>
            <a:r>
              <a:rPr lang="en" sz="2300"/>
              <a:t>Complete unfinished business, either issues brought into the group or issues that pertain to people in the group</a:t>
            </a:r>
            <a:endParaRPr sz="2300"/>
          </a:p>
          <a:p>
            <a:pPr indent="-374650" lvl="0" marL="457200" rtl="0" algn="l">
              <a:spcBef>
                <a:spcPts val="0"/>
              </a:spcBef>
              <a:spcAft>
                <a:spcPts val="0"/>
              </a:spcAft>
              <a:buSzPts val="2300"/>
              <a:buChar char="●"/>
            </a:pPr>
            <a:r>
              <a:rPr lang="en" sz="2300"/>
              <a:t>Evaluate</a:t>
            </a:r>
            <a:r>
              <a:rPr lang="en" sz="2300"/>
              <a:t> the impact of the group and remember that change takes time, effort and practice </a:t>
            </a:r>
            <a:endParaRPr sz="23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26"/>
          <p:cNvPicPr preferRelativeResize="0"/>
          <p:nvPr/>
        </p:nvPicPr>
        <p:blipFill>
          <a:blip r:embed="rId3">
            <a:alphaModFix/>
          </a:blip>
          <a:stretch>
            <a:fillRect/>
          </a:stretch>
        </p:blipFill>
        <p:spPr>
          <a:xfrm>
            <a:off x="1680863" y="952713"/>
            <a:ext cx="5782275" cy="32380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7"/>
          <p:cNvSpPr txBox="1"/>
          <p:nvPr>
            <p:ph type="title"/>
          </p:nvPr>
        </p:nvSpPr>
        <p:spPr>
          <a:xfrm>
            <a:off x="265500" y="1151100"/>
            <a:ext cx="4045200" cy="1564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Assignment:</a:t>
            </a:r>
            <a:endParaRPr/>
          </a:p>
        </p:txBody>
      </p:sp>
      <p:sp>
        <p:nvSpPr>
          <p:cNvPr id="168" name="Google Shape;168;p27"/>
          <p:cNvSpPr txBox="1"/>
          <p:nvPr>
            <p:ph idx="1" type="subTitle"/>
          </p:nvPr>
        </p:nvSpPr>
        <p:spPr>
          <a:xfrm>
            <a:off x="265500" y="2769001"/>
            <a:ext cx="4045200" cy="126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For next class...</a:t>
            </a:r>
            <a:endParaRPr/>
          </a:p>
        </p:txBody>
      </p:sp>
      <p:sp>
        <p:nvSpPr>
          <p:cNvPr id="169" name="Google Shape;169;p27"/>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406400" lvl="0" marL="457200" rtl="0" algn="l">
              <a:lnSpc>
                <a:spcPct val="100000"/>
              </a:lnSpc>
              <a:spcBef>
                <a:spcPts val="0"/>
              </a:spcBef>
              <a:spcAft>
                <a:spcPts val="0"/>
              </a:spcAft>
              <a:buSzPts val="2800"/>
              <a:buChar char="●"/>
            </a:pPr>
            <a:r>
              <a:rPr lang="en" sz="2800"/>
              <a:t>Read Chapter 11</a:t>
            </a:r>
            <a:endParaRPr sz="2800"/>
          </a:p>
          <a:p>
            <a:pPr indent="-406400" lvl="0" marL="457200" rtl="0" algn="l">
              <a:lnSpc>
                <a:spcPct val="100000"/>
              </a:lnSpc>
              <a:spcBef>
                <a:spcPts val="0"/>
              </a:spcBef>
              <a:spcAft>
                <a:spcPts val="0"/>
              </a:spcAft>
              <a:buSzPts val="2800"/>
              <a:buChar char="●"/>
            </a:pPr>
            <a:r>
              <a:rPr lang="en" sz="2800"/>
              <a:t>Work on Assignment #4 Due Next Class</a:t>
            </a:r>
            <a:endParaRPr sz="2800"/>
          </a:p>
          <a:p>
            <a:pPr indent="-406400" lvl="0" marL="457200" rtl="0" algn="l">
              <a:lnSpc>
                <a:spcPct val="100000"/>
              </a:lnSpc>
              <a:spcBef>
                <a:spcPts val="0"/>
              </a:spcBef>
              <a:spcAft>
                <a:spcPts val="0"/>
              </a:spcAft>
              <a:buSzPts val="2800"/>
              <a:buChar char="●"/>
            </a:pPr>
            <a:r>
              <a:rPr lang="en" sz="2800"/>
              <a:t>Research an idea to help with the ending of a group and be prepared to share</a:t>
            </a:r>
            <a:endParaRPr sz="28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5900"/>
              <a:t>Assignment 4:</a:t>
            </a:r>
            <a:endParaRPr sz="5900"/>
          </a:p>
          <a:p>
            <a:pPr indent="-368300" lvl="0" marL="457200" rtl="0" algn="l">
              <a:lnSpc>
                <a:spcPct val="107916"/>
              </a:lnSpc>
              <a:spcBef>
                <a:spcPts val="0"/>
              </a:spcBef>
              <a:spcAft>
                <a:spcPts val="0"/>
              </a:spcAft>
              <a:buSzPts val="2200"/>
              <a:buAutoNum type="arabicPeriod"/>
            </a:pPr>
            <a:r>
              <a:rPr lang="en" sz="2200"/>
              <a:t>What are the leader’s responsibilities when bringing a group to an end?</a:t>
            </a:r>
            <a:endParaRPr sz="2200" u="sng"/>
          </a:p>
          <a:p>
            <a:pPr indent="-368300" lvl="0" marL="457200" rtl="0" algn="l">
              <a:lnSpc>
                <a:spcPct val="107916"/>
              </a:lnSpc>
              <a:spcBef>
                <a:spcPts val="800"/>
              </a:spcBef>
              <a:spcAft>
                <a:spcPts val="0"/>
              </a:spcAft>
              <a:buSzPts val="2200"/>
              <a:buAutoNum type="arabicPeriod"/>
            </a:pPr>
            <a:r>
              <a:rPr lang="en" sz="2200"/>
              <a:t>What assessment techniques might you use at both the beginning and the end of a group?</a:t>
            </a:r>
            <a:endParaRPr sz="2200" u="sng"/>
          </a:p>
          <a:p>
            <a:pPr indent="-368300" lvl="0" marL="457200" rtl="0" algn="l">
              <a:lnSpc>
                <a:spcPct val="107916"/>
              </a:lnSpc>
              <a:spcBef>
                <a:spcPts val="800"/>
              </a:spcBef>
              <a:spcAft>
                <a:spcPts val="800"/>
              </a:spcAft>
              <a:buSzPts val="2200"/>
              <a:buAutoNum type="arabicPeriod"/>
            </a:pPr>
            <a:r>
              <a:rPr lang="en" sz="2200"/>
              <a:t>What personal characteristics of yours might get in the way of helping members in your groups deal with separation and termination issues?</a:t>
            </a:r>
            <a:endParaRPr sz="59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9"/>
          <p:cNvSpPr txBox="1"/>
          <p:nvPr>
            <p:ph type="title"/>
          </p:nvPr>
        </p:nvSpPr>
        <p:spPr>
          <a:xfrm>
            <a:off x="490250" y="526350"/>
            <a:ext cx="5618700" cy="4090800"/>
          </a:xfrm>
          <a:prstGeom prst="rect">
            <a:avLst/>
          </a:prstGeom>
        </p:spPr>
        <p:txBody>
          <a:bodyPr anchorCtr="0" anchor="t" bIns="91425" lIns="91425" spcFirstLastPara="1" rIns="91425" wrap="square" tIns="91425">
            <a:noAutofit/>
          </a:bodyPr>
          <a:lstStyle/>
          <a:p>
            <a:pPr indent="0" lvl="0" marL="0" rtl="0" algn="l">
              <a:lnSpc>
                <a:spcPct val="107916"/>
              </a:lnSpc>
              <a:spcBef>
                <a:spcPts val="0"/>
              </a:spcBef>
              <a:spcAft>
                <a:spcPts val="0"/>
              </a:spcAft>
              <a:buClr>
                <a:schemeClr val="dk1"/>
              </a:buClr>
              <a:buSzPts val="1100"/>
              <a:buFont typeface="Arial"/>
              <a:buNone/>
            </a:pPr>
            <a:r>
              <a:rPr b="1" lang="en" sz="1800" u="sng"/>
              <a:t>Grading Rubric </a:t>
            </a:r>
            <a:endParaRPr b="1" sz="1800" u="sng"/>
          </a:p>
          <a:p>
            <a:pPr indent="-342900" lvl="0" marL="457200" rtl="0" algn="l">
              <a:lnSpc>
                <a:spcPct val="107916"/>
              </a:lnSpc>
              <a:spcBef>
                <a:spcPts val="800"/>
              </a:spcBef>
              <a:spcAft>
                <a:spcPts val="0"/>
              </a:spcAft>
              <a:buSzPts val="1800"/>
              <a:buChar char="●"/>
            </a:pPr>
            <a:r>
              <a:rPr lang="en" sz="1800"/>
              <a:t>Each question needs to have at least a one-page response</a:t>
            </a:r>
            <a:endParaRPr sz="1800"/>
          </a:p>
          <a:p>
            <a:pPr indent="-342900" lvl="0" marL="457200" rtl="0" algn="l">
              <a:lnSpc>
                <a:spcPct val="107916"/>
              </a:lnSpc>
              <a:spcBef>
                <a:spcPts val="0"/>
              </a:spcBef>
              <a:spcAft>
                <a:spcPts val="0"/>
              </a:spcAft>
              <a:buSzPts val="1800"/>
              <a:buChar char="●"/>
            </a:pPr>
            <a:r>
              <a:rPr lang="en" sz="1800"/>
              <a:t>For each question, you must cite the text at least once</a:t>
            </a:r>
            <a:endParaRPr sz="1800"/>
          </a:p>
          <a:p>
            <a:pPr indent="-342900" lvl="0" marL="457200" rtl="0" algn="l">
              <a:lnSpc>
                <a:spcPct val="107916"/>
              </a:lnSpc>
              <a:spcBef>
                <a:spcPts val="0"/>
              </a:spcBef>
              <a:spcAft>
                <a:spcPts val="0"/>
              </a:spcAft>
              <a:buSzPts val="1800"/>
              <a:buChar char="●"/>
            </a:pPr>
            <a:r>
              <a:rPr lang="en" sz="1800"/>
              <a:t>You will need to create a reference page for the textbook</a:t>
            </a:r>
            <a:endParaRPr sz="1800"/>
          </a:p>
          <a:p>
            <a:pPr indent="-342900" lvl="0" marL="457200" rtl="0" algn="l">
              <a:lnSpc>
                <a:spcPct val="107916"/>
              </a:lnSpc>
              <a:spcBef>
                <a:spcPts val="0"/>
              </a:spcBef>
              <a:spcAft>
                <a:spcPts val="0"/>
              </a:spcAft>
              <a:buSzPts val="1800"/>
              <a:buChar char="●"/>
            </a:pPr>
            <a:r>
              <a:rPr lang="en" sz="1800"/>
              <a:t>You will need a cover page</a:t>
            </a:r>
            <a:endParaRPr sz="1800"/>
          </a:p>
          <a:p>
            <a:pPr indent="-342900" lvl="0" marL="457200" rtl="0" algn="l">
              <a:lnSpc>
                <a:spcPct val="107916"/>
              </a:lnSpc>
              <a:spcBef>
                <a:spcPts val="0"/>
              </a:spcBef>
              <a:spcAft>
                <a:spcPts val="0"/>
              </a:spcAft>
              <a:buSzPts val="1800"/>
              <a:buChar char="●"/>
            </a:pPr>
            <a:r>
              <a:rPr lang="en" sz="1800"/>
              <a:t>Grammar as well as APA format will be looked at and considered as part of your overall grade</a:t>
            </a:r>
            <a:endParaRPr sz="1800"/>
          </a:p>
          <a:p>
            <a:pPr indent="-342900" lvl="0" marL="457200" rtl="0" algn="l">
              <a:lnSpc>
                <a:spcPct val="107916"/>
              </a:lnSpc>
              <a:spcBef>
                <a:spcPts val="0"/>
              </a:spcBef>
              <a:spcAft>
                <a:spcPts val="0"/>
              </a:spcAft>
              <a:buSzPts val="1800"/>
              <a:buChar char="●"/>
            </a:pPr>
            <a:r>
              <a:rPr lang="en" sz="1800"/>
              <a:t>Each question will need to be answered fully and clearly, with thoughtful, informed responses</a:t>
            </a:r>
            <a:endParaRPr sz="1800"/>
          </a:p>
          <a:p>
            <a:pPr indent="-342900" lvl="0" marL="457200" rtl="0" algn="l">
              <a:lnSpc>
                <a:spcPct val="107916"/>
              </a:lnSpc>
              <a:spcBef>
                <a:spcPts val="0"/>
              </a:spcBef>
              <a:spcAft>
                <a:spcPts val="0"/>
              </a:spcAft>
              <a:buSzPts val="1800"/>
              <a:buChar char="●"/>
            </a:pPr>
            <a:r>
              <a:rPr lang="en" sz="1800"/>
              <a:t>You may go over the 1-page limit, but you do not have to</a:t>
            </a:r>
            <a:endParaRPr sz="55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p14"/>
          <p:cNvPicPr preferRelativeResize="0"/>
          <p:nvPr/>
        </p:nvPicPr>
        <p:blipFill>
          <a:blip r:embed="rId3">
            <a:alphaModFix/>
          </a:blip>
          <a:stretch>
            <a:fillRect/>
          </a:stretch>
        </p:blipFill>
        <p:spPr>
          <a:xfrm>
            <a:off x="2481000" y="480750"/>
            <a:ext cx="4182000" cy="4182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5"/>
          <p:cNvSpPr txBox="1"/>
          <p:nvPr>
            <p:ph type="title"/>
          </p:nvPr>
        </p:nvSpPr>
        <p:spPr>
          <a:xfrm>
            <a:off x="265500" y="1151100"/>
            <a:ext cx="4045200" cy="1564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Main Objectives:</a:t>
            </a:r>
            <a:endParaRPr/>
          </a:p>
        </p:txBody>
      </p:sp>
      <p:sp>
        <p:nvSpPr>
          <p:cNvPr id="97" name="Google Shape;97;p15"/>
          <p:cNvSpPr txBox="1"/>
          <p:nvPr>
            <p:ph idx="1" type="subTitle"/>
          </p:nvPr>
        </p:nvSpPr>
        <p:spPr>
          <a:xfrm>
            <a:off x="265500" y="2769001"/>
            <a:ext cx="4045200" cy="126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Chapter 9</a:t>
            </a:r>
            <a:endParaRPr/>
          </a:p>
        </p:txBody>
      </p:sp>
      <p:sp>
        <p:nvSpPr>
          <p:cNvPr id="98" name="Google Shape;98;p15"/>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11150" lvl="0" marL="228600" rtl="0" algn="l">
              <a:lnSpc>
                <a:spcPct val="100000"/>
              </a:lnSpc>
              <a:spcBef>
                <a:spcPts val="0"/>
              </a:spcBef>
              <a:spcAft>
                <a:spcPts val="0"/>
              </a:spcAft>
              <a:buSzPts val="1300"/>
              <a:buFont typeface="Roboto"/>
              <a:buChar char="●"/>
            </a:pPr>
            <a:r>
              <a:rPr lang="en" sz="1300"/>
              <a:t>to identify and define the key characteristics of a group during the final stage</a:t>
            </a:r>
            <a:endParaRPr sz="1300"/>
          </a:p>
          <a:p>
            <a:pPr indent="-311150" lvl="0" marL="228600" rtl="0" algn="l">
              <a:lnSpc>
                <a:spcPct val="100000"/>
              </a:lnSpc>
              <a:spcBef>
                <a:spcPts val="0"/>
              </a:spcBef>
              <a:spcAft>
                <a:spcPts val="0"/>
              </a:spcAft>
              <a:buSzPts val="1300"/>
              <a:buFont typeface="Roboto"/>
              <a:buChar char="●"/>
            </a:pPr>
            <a:r>
              <a:rPr lang="en" sz="1300"/>
              <a:t>to describe the main tasks of the final stage of a group</a:t>
            </a:r>
            <a:endParaRPr sz="1300"/>
          </a:p>
          <a:p>
            <a:pPr indent="-311150" lvl="0" marL="228600" rtl="0" algn="l">
              <a:lnSpc>
                <a:spcPct val="100000"/>
              </a:lnSpc>
              <a:spcBef>
                <a:spcPts val="0"/>
              </a:spcBef>
              <a:spcAft>
                <a:spcPts val="0"/>
              </a:spcAft>
              <a:buSzPts val="1300"/>
              <a:buFont typeface="Roboto"/>
              <a:buChar char="●"/>
            </a:pPr>
            <a:r>
              <a:rPr lang="en" sz="1300"/>
              <a:t>to discuss the importance of dealing with feelings of separation</a:t>
            </a:r>
            <a:endParaRPr sz="1300"/>
          </a:p>
          <a:p>
            <a:pPr indent="-311150" lvl="0" marL="228600" rtl="0" algn="l">
              <a:lnSpc>
                <a:spcPct val="100000"/>
              </a:lnSpc>
              <a:spcBef>
                <a:spcPts val="0"/>
              </a:spcBef>
              <a:spcAft>
                <a:spcPts val="0"/>
              </a:spcAft>
              <a:buSzPts val="1300"/>
              <a:buFont typeface="Roboto"/>
              <a:buChar char="●"/>
            </a:pPr>
            <a:r>
              <a:rPr lang="en" sz="1300"/>
              <a:t>to describe some methods for reviewing the group experience</a:t>
            </a:r>
            <a:endParaRPr sz="1300"/>
          </a:p>
          <a:p>
            <a:pPr indent="-311150" lvl="0" marL="228600" rtl="0" algn="l">
              <a:lnSpc>
                <a:spcPct val="100000"/>
              </a:lnSpc>
              <a:spcBef>
                <a:spcPts val="0"/>
              </a:spcBef>
              <a:spcAft>
                <a:spcPts val="0"/>
              </a:spcAft>
              <a:buSzPts val="1300"/>
              <a:buFont typeface="Roboto"/>
              <a:buChar char="●"/>
            </a:pPr>
            <a:r>
              <a:rPr lang="en" sz="1300"/>
              <a:t>to emphasize that practice outside of the group is necessary for behavioral change to occur</a:t>
            </a:r>
            <a:endParaRPr sz="1300"/>
          </a:p>
          <a:p>
            <a:pPr indent="-311150" lvl="0" marL="228600" rtl="0" algn="l">
              <a:lnSpc>
                <a:spcPct val="100000"/>
              </a:lnSpc>
              <a:spcBef>
                <a:spcPts val="0"/>
              </a:spcBef>
              <a:spcAft>
                <a:spcPts val="0"/>
              </a:spcAft>
              <a:buSzPts val="1300"/>
              <a:buFont typeface="Roboto"/>
              <a:buChar char="●"/>
            </a:pPr>
            <a:r>
              <a:rPr lang="en" sz="1300"/>
              <a:t>to clarify the kind of feedback that is useful during the final stage of a group</a:t>
            </a:r>
            <a:endParaRPr sz="1300"/>
          </a:p>
          <a:p>
            <a:pPr indent="-311150" lvl="0" marL="228600" rtl="0" algn="l">
              <a:lnSpc>
                <a:spcPct val="100000"/>
              </a:lnSpc>
              <a:spcBef>
                <a:spcPts val="0"/>
              </a:spcBef>
              <a:spcAft>
                <a:spcPts val="0"/>
              </a:spcAft>
              <a:buSzPts val="1300"/>
              <a:buFont typeface="Roboto"/>
              <a:buChar char="●"/>
            </a:pPr>
            <a:r>
              <a:rPr lang="en" sz="1300"/>
              <a:t>to describe the use of a contract and homework as a way to assist members in furthering what they learned in a group</a:t>
            </a:r>
            <a:endParaRPr sz="1300"/>
          </a:p>
          <a:p>
            <a:pPr indent="-311150" lvl="0" marL="228600" rtl="0" algn="l">
              <a:lnSpc>
                <a:spcPct val="100000"/>
              </a:lnSpc>
              <a:spcBef>
                <a:spcPts val="0"/>
              </a:spcBef>
              <a:spcAft>
                <a:spcPts val="0"/>
              </a:spcAft>
              <a:buSzPts val="1300"/>
              <a:buFont typeface="Roboto"/>
              <a:buChar char="●"/>
            </a:pPr>
            <a:r>
              <a:rPr lang="en" sz="1300"/>
              <a:t>to describe guidelines for applying group learning to life</a:t>
            </a:r>
            <a:endParaRPr sz="1300"/>
          </a:p>
          <a:p>
            <a:pPr indent="-311150" lvl="0" marL="228600" rtl="0" algn="l">
              <a:lnSpc>
                <a:spcPct val="100000"/>
              </a:lnSpc>
              <a:spcBef>
                <a:spcPts val="0"/>
              </a:spcBef>
              <a:spcAft>
                <a:spcPts val="0"/>
              </a:spcAft>
              <a:buSzPts val="1300"/>
              <a:buFont typeface="Roboto"/>
              <a:buChar char="●"/>
            </a:pPr>
            <a:r>
              <a:rPr lang="en" sz="1300"/>
              <a:t>to consider methods for evaluating a group experience</a:t>
            </a:r>
            <a:endParaRPr sz="1300"/>
          </a:p>
          <a:p>
            <a:pPr indent="-311150" lvl="0" marL="228600" rtl="0" algn="l">
              <a:lnSpc>
                <a:spcPct val="100000"/>
              </a:lnSpc>
              <a:spcBef>
                <a:spcPts val="0"/>
              </a:spcBef>
              <a:spcAft>
                <a:spcPts val="0"/>
              </a:spcAft>
              <a:buSzPts val="1300"/>
              <a:buFont typeface="Roboto"/>
              <a:buChar char="●"/>
            </a:pPr>
            <a:r>
              <a:rPr lang="en" sz="1300"/>
              <a:t>to describe the importance of follow-up </a:t>
            </a:r>
            <a:endParaRPr sz="1300"/>
          </a:p>
          <a:p>
            <a:pPr indent="0" lvl="0" marL="0" rtl="0" algn="l">
              <a:spcBef>
                <a:spcPts val="0"/>
              </a:spcBef>
              <a:spcAft>
                <a:spcPts val="1600"/>
              </a:spcAft>
              <a:buNone/>
            </a:pPr>
            <a:r>
              <a:t/>
            </a:r>
            <a:endParaRPr sz="2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6"/>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Ending an Open Group</a:t>
            </a:r>
            <a:endParaRPr/>
          </a:p>
        </p:txBody>
      </p:sp>
      <p:sp>
        <p:nvSpPr>
          <p:cNvPr id="104" name="Google Shape;104;p16"/>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Tasks of the final stage of an </a:t>
            </a:r>
            <a:r>
              <a:rPr i="1" lang="en" sz="2000"/>
              <a:t>open group</a:t>
            </a:r>
            <a:r>
              <a:rPr lang="en" sz="2000"/>
              <a:t>:</a:t>
            </a:r>
            <a:endParaRPr sz="2000"/>
          </a:p>
          <a:p>
            <a:pPr indent="-330200" lvl="1" marL="914400" rtl="0" algn="l">
              <a:spcBef>
                <a:spcPts val="0"/>
              </a:spcBef>
              <a:spcAft>
                <a:spcPts val="0"/>
              </a:spcAft>
              <a:buSzPts val="1600"/>
              <a:buChar char="○"/>
            </a:pPr>
            <a:r>
              <a:rPr lang="en" sz="1600"/>
              <a:t>Educate members to give adequate notice when they decide it is time to terminate</a:t>
            </a:r>
            <a:endParaRPr sz="1600"/>
          </a:p>
          <a:p>
            <a:pPr indent="-330200" lvl="1" marL="914400" rtl="0" algn="l">
              <a:spcBef>
                <a:spcPts val="0"/>
              </a:spcBef>
              <a:spcAft>
                <a:spcPts val="0"/>
              </a:spcAft>
              <a:buSzPts val="1600"/>
              <a:buChar char="○"/>
            </a:pPr>
            <a:r>
              <a:rPr lang="en" sz="1600"/>
              <a:t>Discuss informed consent from the beginning of a group and explain how to terminate productively</a:t>
            </a:r>
            <a:endParaRPr sz="1600"/>
          </a:p>
          <a:p>
            <a:pPr indent="-330200" lvl="1" marL="914400" rtl="0" algn="l">
              <a:spcBef>
                <a:spcPts val="0"/>
              </a:spcBef>
              <a:spcAft>
                <a:spcPts val="0"/>
              </a:spcAft>
              <a:buSzPts val="1600"/>
              <a:buChar char="○"/>
            </a:pPr>
            <a:r>
              <a:rPr lang="en" sz="1600"/>
              <a:t>Assist the member leaving to prepare emotionally for termination and give others the opportunity to express their reactions</a:t>
            </a:r>
            <a:endParaRPr sz="1600"/>
          </a:p>
          <a:p>
            <a:pPr indent="-330200" lvl="1" marL="914400" rtl="0" algn="l">
              <a:spcBef>
                <a:spcPts val="0"/>
              </a:spcBef>
              <a:spcAft>
                <a:spcPts val="0"/>
              </a:spcAft>
              <a:buSzPts val="1600"/>
              <a:buChar char="○"/>
            </a:pPr>
            <a:r>
              <a:rPr lang="en" sz="1600"/>
              <a:t>Explore cultural </a:t>
            </a:r>
            <a:r>
              <a:rPr lang="en" sz="1600"/>
              <a:t>influences</a:t>
            </a:r>
            <a:r>
              <a:rPr lang="en" sz="1600"/>
              <a:t> on perspectives and understandings of endings</a:t>
            </a:r>
            <a:endParaRPr sz="1600"/>
          </a:p>
          <a:p>
            <a:pPr indent="-330200" lvl="1" marL="914400" rtl="0" algn="l">
              <a:spcBef>
                <a:spcPts val="0"/>
              </a:spcBef>
              <a:spcAft>
                <a:spcPts val="0"/>
              </a:spcAft>
              <a:buSzPts val="1600"/>
              <a:buChar char="○"/>
            </a:pPr>
            <a:r>
              <a:rPr lang="en" sz="1600"/>
              <a:t>Assist the leaving member to review what has been learned in group and what to do with the learning</a:t>
            </a:r>
            <a:endParaRPr sz="1600"/>
          </a:p>
          <a:p>
            <a:pPr indent="-330200" lvl="1" marL="914400" rtl="0" algn="l">
              <a:spcBef>
                <a:spcPts val="0"/>
              </a:spcBef>
              <a:spcAft>
                <a:spcPts val="0"/>
              </a:spcAft>
              <a:buSzPts val="1600"/>
              <a:buChar char="○"/>
            </a:pPr>
            <a:r>
              <a:rPr lang="en" sz="1600"/>
              <a:t>Make referrals, when appropriate</a:t>
            </a:r>
            <a:endParaRPr sz="1600"/>
          </a:p>
          <a:p>
            <a:pPr indent="-330200" lvl="1" marL="914400" rtl="0" algn="l">
              <a:spcBef>
                <a:spcPts val="0"/>
              </a:spcBef>
              <a:spcAft>
                <a:spcPts val="0"/>
              </a:spcAft>
              <a:buSzPts val="1600"/>
              <a:buChar char="○"/>
            </a:pPr>
            <a:r>
              <a:rPr lang="en" sz="1600"/>
              <a:t>Help members learn how to face future challenges with the tools they gained </a:t>
            </a:r>
            <a:endParaRPr sz="1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7"/>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Ending a Closed Group</a:t>
            </a:r>
            <a:endParaRPr/>
          </a:p>
        </p:txBody>
      </p:sp>
      <p:sp>
        <p:nvSpPr>
          <p:cNvPr id="110" name="Google Shape;110;p17"/>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393700" lvl="0" marL="457200" rtl="0" algn="l">
              <a:spcBef>
                <a:spcPts val="0"/>
              </a:spcBef>
              <a:spcAft>
                <a:spcPts val="0"/>
              </a:spcAft>
              <a:buSzPts val="2600"/>
              <a:buChar char="●"/>
            </a:pPr>
            <a:r>
              <a:rPr lang="en" sz="2600"/>
              <a:t>Tasks of the final stage of a </a:t>
            </a:r>
            <a:r>
              <a:rPr i="1" lang="en" sz="2600"/>
              <a:t>closed group</a:t>
            </a:r>
            <a:r>
              <a:rPr lang="en" sz="2600"/>
              <a:t>:</a:t>
            </a:r>
            <a:endParaRPr sz="2600"/>
          </a:p>
          <a:p>
            <a:pPr indent="-368300" lvl="1" marL="914400" rtl="0" algn="l">
              <a:spcBef>
                <a:spcPts val="0"/>
              </a:spcBef>
              <a:spcAft>
                <a:spcPts val="0"/>
              </a:spcAft>
              <a:buSzPts val="2200"/>
              <a:buChar char="○"/>
            </a:pPr>
            <a:r>
              <a:rPr lang="en" sz="2200"/>
              <a:t>Deal with feelings of </a:t>
            </a:r>
            <a:r>
              <a:rPr lang="en" sz="2200"/>
              <a:t>separation</a:t>
            </a:r>
            <a:endParaRPr sz="2200"/>
          </a:p>
          <a:p>
            <a:pPr indent="-368300" lvl="1" marL="914400" rtl="0" algn="l">
              <a:spcBef>
                <a:spcPts val="0"/>
              </a:spcBef>
              <a:spcAft>
                <a:spcPts val="0"/>
              </a:spcAft>
              <a:buSzPts val="2200"/>
              <a:buChar char="○"/>
            </a:pPr>
            <a:r>
              <a:rPr lang="en" sz="2200"/>
              <a:t>Dealing with unfinished business</a:t>
            </a:r>
            <a:endParaRPr sz="2200"/>
          </a:p>
          <a:p>
            <a:pPr indent="-368300" lvl="1" marL="914400" rtl="0" algn="l">
              <a:spcBef>
                <a:spcPts val="0"/>
              </a:spcBef>
              <a:spcAft>
                <a:spcPts val="0"/>
              </a:spcAft>
              <a:buSzPts val="2200"/>
              <a:buChar char="○"/>
            </a:pPr>
            <a:r>
              <a:rPr lang="en" sz="2200"/>
              <a:t>Reviewing the group experience</a:t>
            </a:r>
            <a:endParaRPr sz="2200"/>
          </a:p>
          <a:p>
            <a:pPr indent="-368300" lvl="1" marL="914400" rtl="0" algn="l">
              <a:spcBef>
                <a:spcPts val="0"/>
              </a:spcBef>
              <a:spcAft>
                <a:spcPts val="0"/>
              </a:spcAft>
              <a:buSzPts val="2200"/>
              <a:buChar char="○"/>
            </a:pPr>
            <a:r>
              <a:rPr lang="en" sz="2200"/>
              <a:t>Practicing for </a:t>
            </a:r>
            <a:r>
              <a:rPr lang="en" sz="2200"/>
              <a:t>behavioral</a:t>
            </a:r>
            <a:r>
              <a:rPr lang="en" sz="2200"/>
              <a:t> change</a:t>
            </a:r>
            <a:endParaRPr sz="2200"/>
          </a:p>
          <a:p>
            <a:pPr indent="-368300" lvl="1" marL="914400" rtl="0" algn="l">
              <a:spcBef>
                <a:spcPts val="0"/>
              </a:spcBef>
              <a:spcAft>
                <a:spcPts val="0"/>
              </a:spcAft>
              <a:buSzPts val="2200"/>
              <a:buChar char="○"/>
            </a:pPr>
            <a:r>
              <a:rPr lang="en" sz="2200"/>
              <a:t>Giving and </a:t>
            </a:r>
            <a:r>
              <a:rPr lang="en" sz="2200"/>
              <a:t>receiving</a:t>
            </a:r>
            <a:r>
              <a:rPr lang="en" sz="2200"/>
              <a:t> feedback</a:t>
            </a:r>
            <a:endParaRPr sz="2200"/>
          </a:p>
          <a:p>
            <a:pPr indent="-368300" lvl="1" marL="914400" rtl="0" algn="l">
              <a:spcBef>
                <a:spcPts val="0"/>
              </a:spcBef>
              <a:spcAft>
                <a:spcPts val="0"/>
              </a:spcAft>
              <a:buSzPts val="2200"/>
              <a:buChar char="○"/>
            </a:pPr>
            <a:r>
              <a:rPr lang="en" sz="2200"/>
              <a:t>Discussing ways of carrying learning further- using contracts and homework</a:t>
            </a:r>
            <a:endParaRPr sz="2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pic>
        <p:nvPicPr>
          <p:cNvPr id="115" name="Google Shape;115;p18"/>
          <p:cNvPicPr preferRelativeResize="0"/>
          <p:nvPr/>
        </p:nvPicPr>
        <p:blipFill>
          <a:blip r:embed="rId3">
            <a:alphaModFix/>
          </a:blip>
          <a:stretch>
            <a:fillRect/>
          </a:stretch>
        </p:blipFill>
        <p:spPr>
          <a:xfrm>
            <a:off x="1432150" y="687838"/>
            <a:ext cx="6279700" cy="3767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19"/>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Giving and Receiving Feedback</a:t>
            </a:r>
            <a:endParaRPr/>
          </a:p>
        </p:txBody>
      </p:sp>
      <p:sp>
        <p:nvSpPr>
          <p:cNvPr id="121" name="Google Shape;121;p19"/>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374650" lvl="0" marL="457200" rtl="0" algn="l">
              <a:spcBef>
                <a:spcPts val="0"/>
              </a:spcBef>
              <a:spcAft>
                <a:spcPts val="0"/>
              </a:spcAft>
              <a:buSzPts val="2300"/>
              <a:buChar char="●"/>
            </a:pPr>
            <a:r>
              <a:rPr lang="en" sz="2300"/>
              <a:t>The </a:t>
            </a:r>
            <a:r>
              <a:rPr i="1" lang="en" sz="2300"/>
              <a:t>sentence completion method</a:t>
            </a:r>
            <a:r>
              <a:rPr lang="en" sz="2300"/>
              <a:t> can enhance the quality of feedback and can result in focused feedback</a:t>
            </a:r>
            <a:endParaRPr sz="2300"/>
          </a:p>
          <a:p>
            <a:pPr indent="-349250" lvl="1" marL="914400" rtl="0" algn="l">
              <a:spcBef>
                <a:spcPts val="0"/>
              </a:spcBef>
              <a:spcAft>
                <a:spcPts val="0"/>
              </a:spcAft>
              <a:buSzPts val="1900"/>
              <a:buChar char="○"/>
            </a:pPr>
            <a:r>
              <a:rPr lang="en" sz="1900"/>
              <a:t>Examples:</a:t>
            </a:r>
            <a:endParaRPr sz="1900"/>
          </a:p>
          <a:p>
            <a:pPr indent="-349250" lvl="2" marL="1371600" rtl="0" algn="l">
              <a:spcBef>
                <a:spcPts val="0"/>
              </a:spcBef>
              <a:spcAft>
                <a:spcPts val="0"/>
              </a:spcAft>
              <a:buSzPts val="1900"/>
              <a:buChar char="■"/>
            </a:pPr>
            <a:r>
              <a:rPr lang="en" sz="1900"/>
              <a:t>My greatest fear for you is…</a:t>
            </a:r>
            <a:endParaRPr sz="1900"/>
          </a:p>
          <a:p>
            <a:pPr indent="-349250" lvl="2" marL="1371600" rtl="0" algn="l">
              <a:spcBef>
                <a:spcPts val="0"/>
              </a:spcBef>
              <a:spcAft>
                <a:spcPts val="0"/>
              </a:spcAft>
              <a:buSzPts val="1900"/>
              <a:buChar char="■"/>
            </a:pPr>
            <a:r>
              <a:rPr lang="en" sz="1900"/>
              <a:t>My hope for you is…</a:t>
            </a:r>
            <a:endParaRPr sz="1900"/>
          </a:p>
          <a:p>
            <a:pPr indent="-349250" lvl="2" marL="1371600" rtl="0" algn="l">
              <a:spcBef>
                <a:spcPts val="0"/>
              </a:spcBef>
              <a:spcAft>
                <a:spcPts val="0"/>
              </a:spcAft>
              <a:buSzPts val="1900"/>
              <a:buChar char="■"/>
            </a:pPr>
            <a:r>
              <a:rPr lang="en" sz="1900"/>
              <a:t>I hope you will seriously consider…</a:t>
            </a:r>
            <a:endParaRPr sz="1900"/>
          </a:p>
          <a:p>
            <a:pPr indent="-349250" lvl="2" marL="1371600" rtl="0" algn="l">
              <a:spcBef>
                <a:spcPts val="0"/>
              </a:spcBef>
              <a:spcAft>
                <a:spcPts val="0"/>
              </a:spcAft>
              <a:buSzPts val="1900"/>
              <a:buChar char="■"/>
            </a:pPr>
            <a:r>
              <a:rPr lang="en" sz="1900"/>
              <a:t>I see you blocking your strengths by…</a:t>
            </a:r>
            <a:endParaRPr sz="1900"/>
          </a:p>
          <a:p>
            <a:pPr indent="-349250" lvl="2" marL="1371600" rtl="0" algn="l">
              <a:spcBef>
                <a:spcPts val="0"/>
              </a:spcBef>
              <a:spcAft>
                <a:spcPts val="0"/>
              </a:spcAft>
              <a:buSzPts val="1900"/>
              <a:buChar char="■"/>
            </a:pPr>
            <a:r>
              <a:rPr lang="en" sz="1900"/>
              <a:t>Some things I hope you will think about </a:t>
            </a:r>
            <a:r>
              <a:rPr lang="en" sz="1900"/>
              <a:t>doing</a:t>
            </a:r>
            <a:r>
              <a:rPr lang="en" sz="1900"/>
              <a:t> for yourself are…</a:t>
            </a:r>
            <a:endParaRPr sz="1900"/>
          </a:p>
          <a:p>
            <a:pPr indent="-349250" lvl="2" marL="1371600" rtl="0" algn="l">
              <a:spcBef>
                <a:spcPts val="0"/>
              </a:spcBef>
              <a:spcAft>
                <a:spcPts val="0"/>
              </a:spcAft>
              <a:buSzPts val="1900"/>
              <a:buChar char="■"/>
            </a:pPr>
            <a:r>
              <a:rPr lang="en" sz="1900"/>
              <a:t>Some</a:t>
            </a:r>
            <a:r>
              <a:rPr lang="en" sz="1900"/>
              <a:t> ways I hope you’d be different with others are...</a:t>
            </a:r>
            <a:endParaRPr sz="19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0"/>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Case Vignette </a:t>
            </a:r>
            <a:endParaRPr/>
          </a:p>
        </p:txBody>
      </p:sp>
      <p:sp>
        <p:nvSpPr>
          <p:cNvPr id="127" name="Google Shape;127;p20"/>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0" lvl="0" marL="0" rtl="0" algn="l">
              <a:lnSpc>
                <a:spcPct val="100000"/>
              </a:lnSpc>
              <a:spcBef>
                <a:spcPts val="600"/>
              </a:spcBef>
              <a:spcAft>
                <a:spcPts val="0"/>
              </a:spcAft>
              <a:buNone/>
            </a:pPr>
            <a:r>
              <a:rPr b="1" lang="en" sz="1400">
                <a:solidFill>
                  <a:srgbClr val="000000"/>
                </a:solidFill>
              </a:rPr>
              <a:t>Reluctance to Termination.  </a:t>
            </a:r>
            <a:r>
              <a:rPr lang="en" sz="1400">
                <a:solidFill>
                  <a:srgbClr val="000000"/>
                </a:solidFill>
              </a:rPr>
              <a:t>You are leading a group with a predetermined date for termination. Three weeks before the group is to end, you remind the members of this fact and encourage them to begin taking care of any unfinished business they might have. You sense a great deal of hesitation to considering termination. They would like to keep the group going, and some of the statements made are:</a:t>
            </a:r>
            <a:endParaRPr sz="1400">
              <a:solidFill>
                <a:srgbClr val="000000"/>
              </a:solidFill>
            </a:endParaRPr>
          </a:p>
          <a:p>
            <a:pPr indent="-317500" lvl="0" marL="457200" rtl="0" algn="l">
              <a:lnSpc>
                <a:spcPct val="100000"/>
              </a:lnSpc>
              <a:spcBef>
                <a:spcPts val="600"/>
              </a:spcBef>
              <a:spcAft>
                <a:spcPts val="0"/>
              </a:spcAft>
              <a:buClr>
                <a:srgbClr val="000000"/>
              </a:buClr>
              <a:buSzPts val="1400"/>
              <a:buFont typeface="Roboto"/>
              <a:buChar char="●"/>
            </a:pPr>
            <a:r>
              <a:rPr lang="en" sz="1400">
                <a:solidFill>
                  <a:srgbClr val="000000"/>
                </a:solidFill>
              </a:rPr>
              <a:t>“It took us 13 weeks to reach this level of trust and now we have to quit! Why can’t we keep going?”</a:t>
            </a:r>
            <a:endParaRPr sz="1400">
              <a:solidFill>
                <a:srgbClr val="000000"/>
              </a:solidFill>
            </a:endParaRPr>
          </a:p>
          <a:p>
            <a:pPr indent="-317500" lvl="0" marL="457200" rtl="0" algn="l">
              <a:lnSpc>
                <a:spcPct val="100000"/>
              </a:lnSpc>
              <a:spcBef>
                <a:spcPts val="600"/>
              </a:spcBef>
              <a:spcAft>
                <a:spcPts val="0"/>
              </a:spcAft>
              <a:buClr>
                <a:srgbClr val="000000"/>
              </a:buClr>
              <a:buSzPts val="1400"/>
              <a:buFont typeface="Roboto"/>
              <a:buChar char="●"/>
            </a:pPr>
            <a:r>
              <a:rPr lang="en" sz="1400">
                <a:solidFill>
                  <a:srgbClr val="000000"/>
                </a:solidFill>
              </a:rPr>
              <a:t>“I don’t want to say goodbye. These people in here have become good friends and I don’t want to even think of having this group end.”</a:t>
            </a:r>
            <a:endParaRPr sz="1400">
              <a:solidFill>
                <a:srgbClr val="000000"/>
              </a:solidFill>
            </a:endParaRPr>
          </a:p>
          <a:p>
            <a:pPr indent="-317500" lvl="0" marL="457200" rtl="0" algn="l">
              <a:lnSpc>
                <a:spcPct val="100000"/>
              </a:lnSpc>
              <a:spcBef>
                <a:spcPts val="600"/>
              </a:spcBef>
              <a:spcAft>
                <a:spcPts val="0"/>
              </a:spcAft>
              <a:buClr>
                <a:srgbClr val="000000"/>
              </a:buClr>
              <a:buSzPts val="1400"/>
              <a:buFont typeface="Roboto"/>
              <a:buChar char="●"/>
            </a:pPr>
            <a:r>
              <a:rPr lang="en" sz="1400">
                <a:solidFill>
                  <a:srgbClr val="000000"/>
                </a:solidFill>
              </a:rPr>
              <a:t>“If I could keep working with this group, I am sure that I could get through some of the problems that have kept me in a stuck place for so long.”</a:t>
            </a:r>
            <a:endParaRPr sz="1400">
              <a:solidFill>
                <a:srgbClr val="000000"/>
              </a:solidFill>
            </a:endParaRPr>
          </a:p>
          <a:p>
            <a:pPr indent="0" lvl="0" marL="0" rtl="0" algn="l">
              <a:lnSpc>
                <a:spcPct val="100000"/>
              </a:lnSpc>
              <a:spcBef>
                <a:spcPts val="600"/>
              </a:spcBef>
              <a:spcAft>
                <a:spcPts val="0"/>
              </a:spcAft>
              <a:buNone/>
            </a:pPr>
            <a:r>
              <a:rPr lang="en" sz="1400">
                <a:solidFill>
                  <a:srgbClr val="000000"/>
                </a:solidFill>
              </a:rPr>
              <a:t>	What would you want to say to each of these members? What are some advantages of a time-limited group? Would you be willing to continue this group if members seemed to be getting something from the experience? Why or why not?</a:t>
            </a:r>
            <a:endParaRPr sz="1400">
              <a:solidFill>
                <a:srgbClr val="000000"/>
              </a:solidFill>
            </a:endParaRPr>
          </a:p>
          <a:p>
            <a:pPr indent="0" lvl="0" marL="0" rtl="0" algn="l">
              <a:spcBef>
                <a:spcPts val="0"/>
              </a:spcBef>
              <a:spcAft>
                <a:spcPts val="1600"/>
              </a:spcAft>
              <a:buNone/>
            </a:pPr>
            <a:r>
              <a:t/>
            </a:r>
            <a:endParaRPr sz="2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1"/>
          <p:cNvSpPr txBox="1"/>
          <p:nvPr>
            <p:ph type="title"/>
          </p:nvPr>
        </p:nvSpPr>
        <p:spPr>
          <a:xfrm>
            <a:off x="311700" y="4100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Applying Lessons to Everyday Life</a:t>
            </a:r>
            <a:endParaRPr/>
          </a:p>
        </p:txBody>
      </p:sp>
      <p:sp>
        <p:nvSpPr>
          <p:cNvPr id="133" name="Google Shape;133;p21"/>
          <p:cNvSpPr txBox="1"/>
          <p:nvPr>
            <p:ph idx="1" type="body"/>
          </p:nvPr>
        </p:nvSpPr>
        <p:spPr>
          <a:xfrm>
            <a:off x="311700" y="1229875"/>
            <a:ext cx="8520600" cy="33390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lang="en" sz="2200"/>
              <a:t>Assist members in translating what was learned in a group to their lives and developing action plans geared towards change</a:t>
            </a:r>
            <a:endParaRPr sz="2200"/>
          </a:p>
          <a:p>
            <a:pPr indent="-368300" lvl="0" marL="457200" rtl="0" algn="l">
              <a:spcBef>
                <a:spcPts val="0"/>
              </a:spcBef>
              <a:spcAft>
                <a:spcPts val="0"/>
              </a:spcAft>
              <a:buSzPts val="2200"/>
              <a:buChar char="●"/>
            </a:pPr>
            <a:r>
              <a:rPr lang="en" sz="2200"/>
              <a:t>Inform members that relapse happens. Prepare them to cope with unexpected outcomes</a:t>
            </a:r>
            <a:endParaRPr sz="2200"/>
          </a:p>
          <a:p>
            <a:pPr indent="-368300" lvl="0" marL="457200" rtl="0" algn="l">
              <a:spcBef>
                <a:spcPts val="0"/>
              </a:spcBef>
              <a:spcAft>
                <a:spcPts val="0"/>
              </a:spcAft>
              <a:buSzPts val="2200"/>
              <a:buChar char="●"/>
            </a:pPr>
            <a:r>
              <a:rPr lang="en" sz="2200"/>
              <a:t>Some points to share with members:</a:t>
            </a:r>
            <a:endParaRPr sz="2200"/>
          </a:p>
          <a:p>
            <a:pPr indent="-342900" lvl="1" marL="914400" rtl="0" algn="l">
              <a:spcBef>
                <a:spcPts val="0"/>
              </a:spcBef>
              <a:spcAft>
                <a:spcPts val="0"/>
              </a:spcAft>
              <a:buSzPts val="1800"/>
              <a:buChar char="○"/>
            </a:pPr>
            <a:r>
              <a:rPr lang="en" sz="1800"/>
              <a:t>Group is a means to an end</a:t>
            </a:r>
            <a:endParaRPr sz="1800"/>
          </a:p>
          <a:p>
            <a:pPr indent="-342900" lvl="1" marL="914400" rtl="0" algn="l">
              <a:spcBef>
                <a:spcPts val="0"/>
              </a:spcBef>
              <a:spcAft>
                <a:spcPts val="0"/>
              </a:spcAft>
              <a:buSzPts val="1800"/>
              <a:buChar char="○"/>
            </a:pPr>
            <a:r>
              <a:rPr lang="en" sz="1800"/>
              <a:t>Change is bound to be slow and subtle</a:t>
            </a:r>
            <a:endParaRPr sz="1800"/>
          </a:p>
          <a:p>
            <a:pPr indent="-342900" lvl="1" marL="914400" rtl="0" algn="l">
              <a:spcBef>
                <a:spcPts val="0"/>
              </a:spcBef>
              <a:spcAft>
                <a:spcPts val="0"/>
              </a:spcAft>
              <a:buSzPts val="1800"/>
              <a:buChar char="○"/>
            </a:pPr>
            <a:r>
              <a:rPr lang="en" sz="1800"/>
              <a:t>Focus more on changing yourself than  on changing others</a:t>
            </a:r>
            <a:endParaRPr sz="1800"/>
          </a:p>
          <a:p>
            <a:pPr indent="-342900" lvl="1" marL="914400" rtl="0" algn="l">
              <a:spcBef>
                <a:spcPts val="0"/>
              </a:spcBef>
              <a:spcAft>
                <a:spcPts val="0"/>
              </a:spcAft>
              <a:buSzPts val="1800"/>
              <a:buChar char="○"/>
            </a:pPr>
            <a:r>
              <a:rPr lang="en" sz="1800"/>
              <a:t>Decide what you will do with what you learned about yourself</a:t>
            </a:r>
            <a:endParaRPr sz="1800"/>
          </a:p>
        </p:txBody>
      </p:sp>
    </p:spTree>
  </p:cSld>
  <p:clrMapOvr>
    <a:masterClrMapping/>
  </p:clrMapOvr>
</p:sld>
</file>

<file path=ppt/theme/theme1.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