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1A9988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0D0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D0CA"/>
          </a:solidFill>
        </a:fill>
      </a:tcStyle>
    </a:wholeTbl>
    <a:band2H>
      <a:tcTxStyle b="def" i="def"/>
      <a:tcStyle>
        <a:tcBdr/>
        <a:fill>
          <a:solidFill>
            <a:srgbClr val="FBE9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6DF"/>
          </a:solidFill>
        </a:fill>
      </a:tcStyle>
    </a:wholeTbl>
    <a:band2H>
      <a:tcTxStyle b="def" i="def"/>
      <a:tcStyle>
        <a:tcBdr/>
        <a:fill>
          <a:solidFill>
            <a:srgbClr val="FFF3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FED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1A9988"/>
        </a:fontRef>
        <a:srgbClr val="1A998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9988"/>
              </a:solidFill>
              <a:prstDash val="solid"/>
              <a:round/>
            </a:ln>
          </a:top>
          <a:bottom>
            <a:ln w="254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9988"/>
              </a:solidFill>
              <a:prstDash val="solid"/>
              <a:round/>
            </a:ln>
          </a:top>
          <a:bottom>
            <a:ln w="254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DD9"/>
          </a:solidFill>
        </a:fill>
      </a:tcStyle>
    </a:wholeTbl>
    <a:band2H>
      <a:tcTxStyle b="def" i="def"/>
      <a:tcStyle>
        <a:tcBdr/>
        <a:fill>
          <a:solidFill>
            <a:srgbClr val="E7EFED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A9988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A998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1A9988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1A9988"/>
              </a:solidFill>
              <a:prstDash val="solid"/>
              <a:round/>
            </a:ln>
          </a:left>
          <a:right>
            <a:ln w="12700" cap="flat">
              <a:solidFill>
                <a:srgbClr val="1A9988"/>
              </a:solidFill>
              <a:prstDash val="solid"/>
              <a:round/>
            </a:ln>
          </a:right>
          <a:top>
            <a:ln w="12700" cap="flat">
              <a:solidFill>
                <a:srgbClr val="1A9988"/>
              </a:solidFill>
              <a:prstDash val="solid"/>
              <a:round/>
            </a:ln>
          </a:top>
          <a:bottom>
            <a:ln w="127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solidFill>
                <a:srgbClr val="1A9988"/>
              </a:solidFill>
              <a:prstDash val="solid"/>
              <a:round/>
            </a:ln>
          </a:insideH>
          <a:insideV>
            <a:ln w="12700" cap="flat">
              <a:solidFill>
                <a:srgbClr val="1A9988"/>
              </a:solidFill>
              <a:prstDash val="solid"/>
              <a:round/>
            </a:ln>
          </a:insideV>
        </a:tcBdr>
        <a:fill>
          <a:solidFill>
            <a:srgbClr val="1A9988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1A9988"/>
              </a:solidFill>
              <a:prstDash val="solid"/>
              <a:round/>
            </a:ln>
          </a:left>
          <a:right>
            <a:ln w="12700" cap="flat">
              <a:solidFill>
                <a:srgbClr val="1A9988"/>
              </a:solidFill>
              <a:prstDash val="solid"/>
              <a:round/>
            </a:ln>
          </a:right>
          <a:top>
            <a:ln w="12700" cap="flat">
              <a:solidFill>
                <a:srgbClr val="1A9988"/>
              </a:solidFill>
              <a:prstDash val="solid"/>
              <a:round/>
            </a:ln>
          </a:top>
          <a:bottom>
            <a:ln w="127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solidFill>
                <a:srgbClr val="1A9988"/>
              </a:solidFill>
              <a:prstDash val="solid"/>
              <a:round/>
            </a:ln>
          </a:insideH>
          <a:insideV>
            <a:ln w="12700" cap="flat">
              <a:solidFill>
                <a:srgbClr val="1A9988"/>
              </a:solidFill>
              <a:prstDash val="solid"/>
              <a:round/>
            </a:ln>
          </a:insideV>
        </a:tcBdr>
        <a:fill>
          <a:solidFill>
            <a:srgbClr val="1A9988">
              <a:alpha val="20000"/>
            </a:srgbClr>
          </a:solidFill>
        </a:fill>
      </a:tcStyle>
    </a:firstCol>
    <a:lastRow>
      <a:tcTxStyle b="on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1A9988"/>
              </a:solidFill>
              <a:prstDash val="solid"/>
              <a:round/>
            </a:ln>
          </a:left>
          <a:right>
            <a:ln w="12700" cap="flat">
              <a:solidFill>
                <a:srgbClr val="1A9988"/>
              </a:solidFill>
              <a:prstDash val="solid"/>
              <a:round/>
            </a:ln>
          </a:right>
          <a:top>
            <a:ln w="50800" cap="flat">
              <a:solidFill>
                <a:srgbClr val="1A9988"/>
              </a:solidFill>
              <a:prstDash val="solid"/>
              <a:round/>
            </a:ln>
          </a:top>
          <a:bottom>
            <a:ln w="127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solidFill>
                <a:srgbClr val="1A9988"/>
              </a:solidFill>
              <a:prstDash val="solid"/>
              <a:round/>
            </a:ln>
          </a:insideH>
          <a:insideV>
            <a:ln w="12700" cap="flat">
              <a:solidFill>
                <a:srgbClr val="1A9988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1A9988"/>
        </a:fontRef>
        <a:srgbClr val="1A9988"/>
      </a:tcTxStyle>
      <a:tcStyle>
        <a:tcBdr>
          <a:left>
            <a:ln w="12700" cap="flat">
              <a:solidFill>
                <a:srgbClr val="1A9988"/>
              </a:solidFill>
              <a:prstDash val="solid"/>
              <a:round/>
            </a:ln>
          </a:left>
          <a:right>
            <a:ln w="12700" cap="flat">
              <a:solidFill>
                <a:srgbClr val="1A9988"/>
              </a:solidFill>
              <a:prstDash val="solid"/>
              <a:round/>
            </a:ln>
          </a:right>
          <a:top>
            <a:ln w="12700" cap="flat">
              <a:solidFill>
                <a:srgbClr val="1A9988"/>
              </a:solidFill>
              <a:prstDash val="solid"/>
              <a:round/>
            </a:ln>
          </a:top>
          <a:bottom>
            <a:ln w="25400" cap="flat">
              <a:solidFill>
                <a:srgbClr val="1A9988"/>
              </a:solidFill>
              <a:prstDash val="solid"/>
              <a:round/>
            </a:ln>
          </a:bottom>
          <a:insideH>
            <a:ln w="12700" cap="flat">
              <a:solidFill>
                <a:srgbClr val="1A9988"/>
              </a:solidFill>
              <a:prstDash val="solid"/>
              <a:round/>
            </a:ln>
          </a:insideH>
          <a:insideV>
            <a:ln w="12700" cap="flat">
              <a:solidFill>
                <a:srgbClr val="1A9988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Shape 13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TITLE">
    <p:bg>
      <p:bgPr>
        <a:solidFill>
          <a:srgbClr val="E9ED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0;p2"/>
          <p:cNvSpPr/>
          <p:nvPr/>
        </p:nvSpPr>
        <p:spPr>
          <a:xfrm>
            <a:off x="0" y="-1"/>
            <a:ext cx="12192000" cy="65040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grpSp>
        <p:nvGrpSpPr>
          <p:cNvPr id="18" name="Google Shape;11;p2"/>
          <p:cNvGrpSpPr/>
          <p:nvPr/>
        </p:nvGrpSpPr>
        <p:grpSpPr>
          <a:xfrm>
            <a:off x="1107035" y="1588426"/>
            <a:ext cx="994317" cy="61103"/>
            <a:chOff x="0" y="0"/>
            <a:chExt cx="994315" cy="61102"/>
          </a:xfrm>
        </p:grpSpPr>
        <p:sp>
          <p:nvSpPr>
            <p:cNvPr id="16" name="Google Shape;12;p2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7" name="Google Shape;13;p2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1A998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19" name="Title Text"/>
          <p:cNvSpPr txBox="1"/>
          <p:nvPr>
            <p:ph type="title"/>
          </p:nvPr>
        </p:nvSpPr>
        <p:spPr>
          <a:xfrm>
            <a:off x="972600" y="1763266"/>
            <a:ext cx="10250700" cy="2219701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Title Text</a:t>
            </a:r>
          </a:p>
        </p:txBody>
      </p:sp>
      <p:sp>
        <p:nvSpPr>
          <p:cNvPr id="20" name="Body Level One…"/>
          <p:cNvSpPr txBox="1"/>
          <p:nvPr>
            <p:ph type="body" sz="quarter" idx="1"/>
          </p:nvPr>
        </p:nvSpPr>
        <p:spPr>
          <a:xfrm>
            <a:off x="972837" y="4230532"/>
            <a:ext cx="10250700" cy="7215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336550" indent="-215900">
              <a:lnSpc>
                <a:spcPct val="100000"/>
              </a:lnSpc>
              <a:buClrTx/>
              <a:buSzTx/>
              <a:buFontTx/>
              <a:buNone/>
              <a:defRPr sz="2100"/>
            </a:lvl1pPr>
            <a:lvl2pPr marL="336550" indent="254000">
              <a:lnSpc>
                <a:spcPct val="100000"/>
              </a:lnSpc>
              <a:buClrTx/>
              <a:buSzTx/>
              <a:buFontTx/>
              <a:buNone/>
              <a:defRPr sz="2100"/>
            </a:lvl2pPr>
            <a:lvl3pPr marL="336550" indent="711200">
              <a:lnSpc>
                <a:spcPct val="100000"/>
              </a:lnSpc>
              <a:buClrTx/>
              <a:buSzTx/>
              <a:buFontTx/>
              <a:buNone/>
              <a:defRPr sz="2100"/>
            </a:lvl3pPr>
            <a:lvl4pPr marL="336550" indent="1168400">
              <a:lnSpc>
                <a:spcPct val="100000"/>
              </a:lnSpc>
              <a:buClrTx/>
              <a:buSzTx/>
              <a:buFontTx/>
              <a:buNone/>
              <a:defRPr sz="2100"/>
            </a:lvl4pPr>
            <a:lvl5pPr marL="336550" indent="1625600">
              <a:lnSpc>
                <a:spcPct val="100000"/>
              </a:lnSpc>
              <a:buClrTx/>
              <a:buSzTx/>
              <a:buFontTx/>
              <a:buNone/>
              <a:defRPr sz="2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G_NUMBER">
    <p:bg>
      <p:bgPr>
        <a:solidFill>
          <a:srgbClr val="1A998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74;p11"/>
          <p:cNvGrpSpPr/>
          <p:nvPr/>
        </p:nvGrpSpPr>
        <p:grpSpPr>
          <a:xfrm>
            <a:off x="1107035" y="5558926"/>
            <a:ext cx="994317" cy="61103"/>
            <a:chOff x="0" y="0"/>
            <a:chExt cx="994315" cy="61102"/>
          </a:xfrm>
        </p:grpSpPr>
        <p:sp>
          <p:nvSpPr>
            <p:cNvPr id="108" name="Google Shape;75;p11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109" name="Google Shape;76;p11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111" name="xx%"/>
          <p:cNvSpPr txBox="1"/>
          <p:nvPr>
            <p:ph type="title" hasCustomPrompt="1"/>
          </p:nvPr>
        </p:nvSpPr>
        <p:spPr>
          <a:xfrm>
            <a:off x="972600" y="978599"/>
            <a:ext cx="10251300" cy="1659602"/>
          </a:xfrm>
          <a:prstGeom prst="rect">
            <a:avLst/>
          </a:prstGeom>
        </p:spPr>
        <p:txBody>
          <a:bodyPr/>
          <a:lstStyle>
            <a:lvl1pPr>
              <a:defRPr sz="10700">
                <a:solidFill>
                  <a:srgbClr val="FFFFFF"/>
                </a:solidFill>
              </a:defRPr>
            </a:lvl1pPr>
          </a:lstStyle>
          <a:p>
            <a:pPr/>
            <a:r>
              <a:t>xx%</a:t>
            </a:r>
          </a:p>
        </p:txBody>
      </p:sp>
      <p:sp>
        <p:nvSpPr>
          <p:cNvPr id="112" name="Body Level One…"/>
          <p:cNvSpPr txBox="1"/>
          <p:nvPr>
            <p:ph type="body" sz="half" idx="1"/>
          </p:nvPr>
        </p:nvSpPr>
        <p:spPr>
          <a:xfrm>
            <a:off x="972600" y="3030516"/>
            <a:ext cx="10251300" cy="2107202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buClr>
                <a:srgbClr val="FFFFFF"/>
              </a:buClr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Text"/>
          <p:cNvSpPr txBox="1"/>
          <p:nvPr>
            <p:ph type="title"/>
          </p:nvPr>
        </p:nvSpPr>
        <p:spPr>
          <a:xfrm>
            <a:off x="1451579" y="804519"/>
            <a:ext cx="9603300" cy="10491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8" name="Body Level One…"/>
          <p:cNvSpPr txBox="1"/>
          <p:nvPr>
            <p:ph type="body" sz="half" idx="1"/>
          </p:nvPr>
        </p:nvSpPr>
        <p:spPr>
          <a:xfrm>
            <a:off x="1451579" y="2015732"/>
            <a:ext cx="9603300" cy="3450600"/>
          </a:xfrm>
          <a:prstGeom prst="rect">
            <a:avLst/>
          </a:prstGeom>
        </p:spPr>
        <p:txBody>
          <a:bodyPr lIns="45699" tIns="45699" rIns="45699" bIns="45699">
            <a:normAutofit fontScale="100000" lnSpcReduction="0"/>
          </a:bodyPr>
          <a:lstStyle>
            <a:lvl1pPr indent="-342900">
              <a:lnSpc>
                <a:spcPct val="120000"/>
              </a:lnSpc>
              <a:spcBef>
                <a:spcPts val="1000"/>
              </a:spcBef>
            </a:lvl1pPr>
            <a:lvl2pPr marL="960119" indent="-388619">
              <a:lnSpc>
                <a:spcPct val="120000"/>
              </a:lnSpc>
              <a:spcBef>
                <a:spcPts val="1000"/>
              </a:spcBef>
            </a:lvl2pPr>
            <a:lvl3pPr marL="1417319" indent="-388619">
              <a:lnSpc>
                <a:spcPct val="120000"/>
              </a:lnSpc>
              <a:spcBef>
                <a:spcPts val="1000"/>
              </a:spcBef>
            </a:lvl3pPr>
            <a:lvl4pPr marL="1874520" indent="-388620">
              <a:lnSpc>
                <a:spcPct val="120000"/>
              </a:lnSpc>
              <a:spcBef>
                <a:spcPts val="1000"/>
              </a:spcBef>
            </a:lvl4pPr>
            <a:lvl5pPr marL="2331720" indent="-388620">
              <a:lnSpc>
                <a:spcPct val="120000"/>
              </a:lnSpc>
              <a:spcBef>
                <a:spcPts val="1000"/>
              </a:spcBef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9" name="Google Shape;88;p13"/>
          <p:cNvSpPr/>
          <p:nvPr/>
        </p:nvSpPr>
        <p:spPr>
          <a:xfrm>
            <a:off x="1453896" y="1847088"/>
            <a:ext cx="9607500" cy="1"/>
          </a:xfrm>
          <a:prstGeom prst="line">
            <a:avLst/>
          </a:prstGeom>
          <a:ln w="31750">
            <a:solidFill>
              <a:schemeClr val="accent1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30" name="Slide Number"/>
          <p:cNvSpPr txBox="1"/>
          <p:nvPr>
            <p:ph type="sldNum" sz="quarter" idx="2"/>
          </p:nvPr>
        </p:nvSpPr>
        <p:spPr>
          <a:xfrm>
            <a:off x="1003218" y="798972"/>
            <a:ext cx="287742" cy="294601"/>
          </a:xfrm>
          <a:prstGeom prst="rect">
            <a:avLst/>
          </a:prstGeom>
        </p:spPr>
        <p:txBody>
          <a:bodyPr lIns="45699" tIns="45699" rIns="45699" bIns="45699"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HEADER">
    <p:bg>
      <p:bgPr>
        <a:solidFill>
          <a:srgbClr val="1A998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18;p3"/>
          <p:cNvGrpSpPr/>
          <p:nvPr/>
        </p:nvGrpSpPr>
        <p:grpSpPr>
          <a:xfrm>
            <a:off x="1107035" y="1588426"/>
            <a:ext cx="994317" cy="61103"/>
            <a:chOff x="0" y="0"/>
            <a:chExt cx="994315" cy="61102"/>
          </a:xfrm>
        </p:grpSpPr>
        <p:sp>
          <p:nvSpPr>
            <p:cNvPr id="28" name="Google Shape;19;p3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29" name="Google Shape;20;p3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31" name="Title Text"/>
          <p:cNvSpPr txBox="1"/>
          <p:nvPr>
            <p:ph type="title"/>
          </p:nvPr>
        </p:nvSpPr>
        <p:spPr>
          <a:xfrm>
            <a:off x="972600" y="1763266"/>
            <a:ext cx="10251300" cy="202470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Body Level One…"/>
          <p:cNvSpPr txBox="1"/>
          <p:nvPr>
            <p:ph type="body" sz="quarter" idx="1"/>
          </p:nvPr>
        </p:nvSpPr>
        <p:spPr>
          <a:xfrm>
            <a:off x="972433" y="2771832"/>
            <a:ext cx="5032502" cy="30147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Google Shape;38;p5"/>
          <p:cNvSpPr txBox="1"/>
          <p:nvPr>
            <p:ph type="body" sz="quarter" idx="21"/>
          </p:nvPr>
        </p:nvSpPr>
        <p:spPr>
          <a:xfrm>
            <a:off x="6191470" y="2771832"/>
            <a:ext cx="5032502" cy="30147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NE_COLUM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Text"/>
          <p:cNvSpPr txBox="1"/>
          <p:nvPr>
            <p:ph type="title"/>
          </p:nvPr>
        </p:nvSpPr>
        <p:spPr>
          <a:xfrm>
            <a:off x="973333" y="1758200"/>
            <a:ext cx="4401300" cy="18420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961632" y="3708967"/>
            <a:ext cx="4401301" cy="21300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MAIN_POINT">
    <p:bg>
      <p:bgPr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56;p8"/>
          <p:cNvGrpSpPr/>
          <p:nvPr/>
        </p:nvGrpSpPr>
        <p:grpSpPr>
          <a:xfrm>
            <a:off x="1107035" y="5558926"/>
            <a:ext cx="994317" cy="61103"/>
            <a:chOff x="0" y="0"/>
            <a:chExt cx="994315" cy="61102"/>
          </a:xfrm>
        </p:grpSpPr>
        <p:sp>
          <p:nvSpPr>
            <p:cNvPr id="75" name="Google Shape;57;p8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76" name="Google Shape;58;p8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78" name="Title Text"/>
          <p:cNvSpPr txBox="1"/>
          <p:nvPr>
            <p:ph type="title"/>
          </p:nvPr>
        </p:nvSpPr>
        <p:spPr>
          <a:xfrm>
            <a:off x="972600" y="1152400"/>
            <a:ext cx="9361500" cy="3980101"/>
          </a:xfrm>
          <a:prstGeom prst="rect">
            <a:avLst/>
          </a:prstGeom>
        </p:spPr>
        <p:txBody>
          <a:bodyPr anchor="ctr"/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7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SECTION_TITLE_AND_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62;p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9EDE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grpSp>
        <p:nvGrpSpPr>
          <p:cNvPr id="89" name="Google Shape;63;p9"/>
          <p:cNvGrpSpPr/>
          <p:nvPr/>
        </p:nvGrpSpPr>
        <p:grpSpPr>
          <a:xfrm>
            <a:off x="1107035" y="1588426"/>
            <a:ext cx="994317" cy="61103"/>
            <a:chOff x="0" y="0"/>
            <a:chExt cx="994315" cy="61102"/>
          </a:xfrm>
        </p:grpSpPr>
        <p:sp>
          <p:nvSpPr>
            <p:cNvPr id="87" name="Google Shape;64;p9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88" name="Google Shape;65;p9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1A998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90" name="Title Text"/>
          <p:cNvSpPr txBox="1"/>
          <p:nvPr>
            <p:ph type="title"/>
          </p:nvPr>
        </p:nvSpPr>
        <p:spPr>
          <a:xfrm>
            <a:off x="973333" y="1758200"/>
            <a:ext cx="4401300" cy="22497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1" name="Body Level One…"/>
          <p:cNvSpPr txBox="1"/>
          <p:nvPr>
            <p:ph type="body" sz="quarter" idx="1"/>
          </p:nvPr>
        </p:nvSpPr>
        <p:spPr>
          <a:xfrm>
            <a:off x="966600" y="4215367"/>
            <a:ext cx="4401300" cy="10119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336550" indent="-215900">
              <a:lnSpc>
                <a:spcPct val="100000"/>
              </a:lnSpc>
              <a:buClrTx/>
              <a:buSzTx/>
              <a:buFontTx/>
              <a:buNone/>
              <a:defRPr sz="2100"/>
            </a:lvl1pPr>
            <a:lvl2pPr marL="336550" indent="254000">
              <a:lnSpc>
                <a:spcPct val="100000"/>
              </a:lnSpc>
              <a:buClrTx/>
              <a:buSzTx/>
              <a:buFontTx/>
              <a:buNone/>
              <a:defRPr sz="2100"/>
            </a:lvl2pPr>
            <a:lvl3pPr marL="336550" indent="711200">
              <a:lnSpc>
                <a:spcPct val="100000"/>
              </a:lnSpc>
              <a:buClrTx/>
              <a:buSzTx/>
              <a:buFontTx/>
              <a:buNone/>
              <a:defRPr sz="2100"/>
            </a:lvl3pPr>
            <a:lvl4pPr marL="336550" indent="1168400">
              <a:lnSpc>
                <a:spcPct val="100000"/>
              </a:lnSpc>
              <a:buClrTx/>
              <a:buSzTx/>
              <a:buFontTx/>
              <a:buNone/>
              <a:defRPr sz="2100"/>
            </a:lvl4pPr>
            <a:lvl5pPr marL="336550" indent="1625600">
              <a:lnSpc>
                <a:spcPct val="100000"/>
              </a:lnSpc>
              <a:buClrTx/>
              <a:buSzTx/>
              <a:buFontTx/>
              <a:buNone/>
              <a:defRPr sz="2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2" name="Google Shape;68;p9"/>
          <p:cNvSpPr txBox="1"/>
          <p:nvPr>
            <p:ph type="body" sz="half" idx="21"/>
          </p:nvPr>
        </p:nvSpPr>
        <p:spPr>
          <a:xfrm>
            <a:off x="6898967" y="1803499"/>
            <a:ext cx="4499101" cy="403410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</a:p>
        </p:txBody>
      </p:sp>
      <p:sp>
        <p:nvSpPr>
          <p:cNvPr id="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APTION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Body Level One…"/>
          <p:cNvSpPr txBox="1"/>
          <p:nvPr>
            <p:ph type="body" sz="quarter" idx="1"/>
          </p:nvPr>
        </p:nvSpPr>
        <p:spPr>
          <a:xfrm>
            <a:off x="966600" y="5830068"/>
            <a:ext cx="10263300" cy="614101"/>
          </a:xfrm>
          <a:prstGeom prst="rect">
            <a:avLst/>
          </a:prstGeom>
        </p:spPr>
        <p:txBody>
          <a:bodyPr anchor="ctr">
            <a:normAutofit fontScale="100000" lnSpcReduction="0"/>
          </a:bodyPr>
          <a:lstStyle>
            <a:lvl1pPr marL="228600" indent="0">
              <a:lnSpc>
                <a:spcPct val="100000"/>
              </a:lnSpc>
              <a:buClrTx/>
              <a:buSzTx/>
              <a:buFontTx/>
              <a:buNone/>
            </a:lvl1pPr>
            <a:lvl2pPr>
              <a:lnSpc>
                <a:spcPct val="100000"/>
              </a:lnSpc>
              <a:buClrTx/>
              <a:buFontTx/>
            </a:lvl2pPr>
            <a:lvl3pPr>
              <a:lnSpc>
                <a:spcPct val="100000"/>
              </a:lnSpc>
              <a:buClrTx/>
              <a:buFontTx/>
            </a:lvl3pPr>
            <a:lvl4pPr>
              <a:lnSpc>
                <a:spcPct val="100000"/>
              </a:lnSpc>
              <a:buClrTx/>
              <a:buFontTx/>
            </a:lvl4pPr>
            <a:lvl5pPr>
              <a:lnSpc>
                <a:spcPct val="100000"/>
              </a:lnSpc>
              <a:buClrTx/>
              <a:buFont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1;p6"/>
          <p:cNvSpPr/>
          <p:nvPr/>
        </p:nvSpPr>
        <p:spPr>
          <a:xfrm>
            <a:off x="0" y="-1"/>
            <a:ext cx="12192000" cy="650402"/>
          </a:xfrm>
          <a:prstGeom prst="rect">
            <a:avLst/>
          </a:prstGeom>
          <a:solidFill>
            <a:srgbClr val="E9EDEE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000000"/>
                </a:solidFill>
              </a:defRPr>
            </a:pPr>
          </a:p>
        </p:txBody>
      </p:sp>
      <p:grpSp>
        <p:nvGrpSpPr>
          <p:cNvPr id="5" name="Google Shape;42;p6"/>
          <p:cNvGrpSpPr/>
          <p:nvPr/>
        </p:nvGrpSpPr>
        <p:grpSpPr>
          <a:xfrm>
            <a:off x="1107035" y="1588426"/>
            <a:ext cx="994317" cy="61103"/>
            <a:chOff x="0" y="0"/>
            <a:chExt cx="994315" cy="61102"/>
          </a:xfrm>
        </p:grpSpPr>
        <p:sp>
          <p:nvSpPr>
            <p:cNvPr id="3" name="Google Shape;43;p6"/>
            <p:cNvSpPr/>
            <p:nvPr/>
          </p:nvSpPr>
          <p:spPr>
            <a:xfrm rot="16200000">
              <a:off x="715200" y="-218014"/>
              <a:ext cx="61103" cy="497129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  <p:sp>
          <p:nvSpPr>
            <p:cNvPr id="4" name="Google Shape;44;p6"/>
            <p:cNvSpPr/>
            <p:nvPr/>
          </p:nvSpPr>
          <p:spPr>
            <a:xfrm rot="16200000">
              <a:off x="220114" y="-220115"/>
              <a:ext cx="61103" cy="501332"/>
            </a:xfrm>
            <a:prstGeom prst="rect">
              <a:avLst/>
            </a:prstGeom>
            <a:solidFill>
              <a:srgbClr val="1A9988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</a:p>
          </p:txBody>
        </p:sp>
      </p:grpSp>
      <p:sp>
        <p:nvSpPr>
          <p:cNvPr id="6" name="Title Text"/>
          <p:cNvSpPr txBox="1"/>
          <p:nvPr>
            <p:ph type="title"/>
          </p:nvPr>
        </p:nvSpPr>
        <p:spPr>
          <a:xfrm>
            <a:off x="972600" y="1758200"/>
            <a:ext cx="10251300" cy="71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1899" tIns="121899" rIns="121899" bIns="121899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7" name="Body Level One…"/>
          <p:cNvSpPr txBox="1"/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21899" tIns="121899" rIns="121899" bIns="12189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/>
          <p:nvPr>
            <p:ph type="sldNum" sz="quarter" idx="2"/>
          </p:nvPr>
        </p:nvSpPr>
        <p:spPr>
          <a:xfrm>
            <a:off x="11673295" y="6371984"/>
            <a:ext cx="440142" cy="447001"/>
          </a:xfrm>
          <a:prstGeom prst="rect">
            <a:avLst/>
          </a:prstGeom>
          <a:ln w="12700">
            <a:miter lim="400000"/>
          </a:ln>
        </p:spPr>
        <p:txBody>
          <a:bodyPr wrap="none" lIns="121899" tIns="121899" rIns="121899" bIns="121899" anchor="ctr">
            <a:spAutoFit/>
          </a:bodyPr>
          <a:lstStyle>
            <a:lvl1pPr algn="r"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3500" u="none">
          <a:solidFill>
            <a:srgbClr val="1A1A1A"/>
          </a:solidFill>
          <a:uFillTx/>
          <a:latin typeface="Raleway"/>
          <a:ea typeface="Raleway"/>
          <a:cs typeface="Raleway"/>
          <a:sym typeface="Raleway"/>
        </a:defRPr>
      </a:lvl9pPr>
    </p:titleStyle>
    <p:bodyStyle>
      <a:lvl1pPr marL="457200" marR="0" indent="-33655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●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1pPr>
      <a:lvl2pPr marL="957580" marR="0" indent="-36703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○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2pPr>
      <a:lvl3pPr marL="1414780" marR="0" indent="-367030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■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3pPr>
      <a:lvl4pPr marL="18719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●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4pPr>
      <a:lvl5pPr marL="23291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○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5pPr>
      <a:lvl6pPr marL="27863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■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6pPr>
      <a:lvl7pPr marL="32435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●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7pPr>
      <a:lvl8pPr marL="37007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○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8pPr>
      <a:lvl9pPr marL="4157979" marR="0" indent="-367029" algn="l" defTabSz="914400" rtl="0" latinLnBrk="0">
        <a:lnSpc>
          <a:spcPct val="115000"/>
        </a:lnSpc>
        <a:spcBef>
          <a:spcPts val="0"/>
        </a:spcBef>
        <a:spcAft>
          <a:spcPts val="0"/>
        </a:spcAft>
        <a:buClr>
          <a:schemeClr val="accent1"/>
        </a:buClr>
        <a:buSzPts val="1700"/>
        <a:buFont typeface="Helvetica"/>
        <a:buChar char="■"/>
        <a:tabLst/>
        <a:defRPr b="0" baseline="0" cap="none" i="0" spc="0" strike="noStrike" sz="1700" u="none">
          <a:solidFill>
            <a:schemeClr val="accent1"/>
          </a:solidFill>
          <a:uFillTx/>
          <a:latin typeface="Lato"/>
          <a:ea typeface="Lato"/>
          <a:cs typeface="Lato"/>
          <a:sym typeface="Lato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chemeClr val="tx1"/>
          </a:solidFill>
          <a:uFillTx/>
          <a:latin typeface="+mn-lt"/>
          <a:ea typeface="+mn-ea"/>
          <a:cs typeface="+mn-cs"/>
          <a:sym typeface="Lato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video" Target="https://www.youtube.com/embed/Sk9mR3zjrkk?feature=oembed" TargetMode="External"/><Relationship Id="rId3" Type="http://schemas.openxmlformats.org/officeDocument/2006/relationships/image" Target="../media/image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video" Target="https://www.youtube.com/embed/a7tsLHKuQCU?feature=oembed" TargetMode="External"/><Relationship Id="rId3" Type="http://schemas.openxmlformats.org/officeDocument/2006/relationships/image" Target="../media/image2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video" Target="https://www.youtube.com/embed/heiHPh-b4fc?feature=oembed" TargetMode="External"/><Relationship Id="rId3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93;p14"/>
          <p:cNvSpPr txBox="1"/>
          <p:nvPr>
            <p:ph type="ctrTitle"/>
          </p:nvPr>
        </p:nvSpPr>
        <p:spPr>
          <a:xfrm>
            <a:off x="972600" y="1763266"/>
            <a:ext cx="10250701" cy="2219701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90000"/>
              </a:lnSpc>
            </a:lvl1pPr>
          </a:lstStyle>
          <a:p>
            <a:pPr/>
            <a:r>
              <a:t>Introduction to Group Work</a:t>
            </a:r>
          </a:p>
        </p:txBody>
      </p:sp>
      <p:sp>
        <p:nvSpPr>
          <p:cNvPr id="140" name="Google Shape;94;p14"/>
          <p:cNvSpPr txBox="1"/>
          <p:nvPr>
            <p:ph type="subTitle" sz="quarter" idx="1"/>
          </p:nvPr>
        </p:nvSpPr>
        <p:spPr>
          <a:xfrm>
            <a:off x="972837" y="4230532"/>
            <a:ext cx="10250701" cy="721501"/>
          </a:xfrm>
          <a:prstGeom prst="rect">
            <a:avLst/>
          </a:prstGeom>
        </p:spPr>
        <p:txBody>
          <a:bodyPr lIns="91424" tIns="91424" rIns="91424" bIns="91424"/>
          <a:lstStyle>
            <a:lvl1pPr marL="0" indent="0">
              <a:lnSpc>
                <a:spcPct val="120000"/>
              </a:lnSpc>
            </a:lvl1pPr>
          </a:lstStyle>
          <a:p>
            <a:pPr/>
            <a:r>
              <a:t>Chapter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30;p20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Types of Groups</a:t>
            </a:r>
          </a:p>
        </p:txBody>
      </p:sp>
      <p:sp>
        <p:nvSpPr>
          <p:cNvPr id="166" name="Google Shape;131;p20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28600" indent="-260350">
              <a:lnSpc>
                <a:spcPct val="120000"/>
              </a:lnSpc>
              <a:buSzPts val="2200"/>
              <a:defRPr sz="2200"/>
            </a:pPr>
            <a:r>
              <a:t>Therapeutic groups – To increase members knowledge of themselves and others, to clarify changes that they want to make in their lives. Support around growth and change.</a:t>
            </a:r>
          </a:p>
          <a:p>
            <a:pPr lvl="1" marL="685800" indent="-273050">
              <a:lnSpc>
                <a:spcPct val="120000"/>
              </a:lnSpc>
              <a:buSzPts val="2200"/>
              <a:defRPr sz="2200"/>
            </a:pPr>
            <a:r>
              <a:t>A chance to act with others in a positive and trusting way.</a:t>
            </a:r>
          </a:p>
          <a:p>
            <a:pPr lvl="1" marL="685800" indent="-273050">
              <a:lnSpc>
                <a:spcPct val="120000"/>
              </a:lnSpc>
              <a:buSzPts val="2200"/>
              <a:defRPr sz="2200"/>
            </a:pPr>
            <a:r>
              <a:t>Typically a process group where members share needs and offer support to one another. Group facilitator looks for themes/conflict and helps members to work through the conflict.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36;p21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Types of Groups Continued...</a:t>
            </a:r>
          </a:p>
        </p:txBody>
      </p:sp>
      <p:sp>
        <p:nvSpPr>
          <p:cNvPr id="169" name="Google Shape;137;p21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>
            <a:lvl1pPr marL="228600" indent="-266700">
              <a:lnSpc>
                <a:spcPct val="120000"/>
              </a:lnSpc>
              <a:buSzPts val="2300"/>
              <a:defRPr sz="2300"/>
            </a:lvl1pPr>
            <a:lvl2pPr marL="685800" indent="-279400">
              <a:lnSpc>
                <a:spcPct val="120000"/>
              </a:lnSpc>
              <a:buSzPts val="2300"/>
              <a:defRPr sz="2300"/>
            </a:lvl2pPr>
          </a:lstStyle>
          <a:p>
            <a:pPr/>
            <a:r>
              <a:t>Task groups – Common in many agencies, they include task groups, planning committees, social change movements. This facilitator would help in improving practices within an agency and to foster a culture of goal attainment.</a:t>
            </a:r>
          </a:p>
          <a:p>
            <a:pPr lvl="1"/>
            <a:r>
              <a:t>Task group that gets to work quickly. Focus on collaboration and the facilitator needs to pay attention to interpersonal dynamics, or else collaboration will not develop.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42;p22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Types of Groups Continued...</a:t>
            </a:r>
          </a:p>
        </p:txBody>
      </p:sp>
      <p:sp>
        <p:nvSpPr>
          <p:cNvPr id="172" name="Google Shape;143;p22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28600" indent="-247650">
              <a:lnSpc>
                <a:spcPct val="110000"/>
              </a:lnSpc>
              <a:buSzPts val="2400"/>
              <a:defRPr sz="2400"/>
            </a:pPr>
            <a:r>
              <a:t>Psychoeducational groups – Examples of these groups can be assertiveness training, self-esteem training, stimulant group work.</a:t>
            </a:r>
          </a:p>
          <a:p>
            <a:pPr lvl="1" marL="685800" indent="-260350">
              <a:lnSpc>
                <a:spcPct val="110000"/>
              </a:lnSpc>
              <a:buSzPts val="2000"/>
              <a:defRPr sz="2000"/>
            </a:pPr>
            <a:r>
              <a:t>These groups focus on developing member’s cognitive, affective, and behavioral skills. The goal is to help members through psychological problems. New information is given along with integration of skills.</a:t>
            </a:r>
          </a:p>
          <a:p>
            <a:pPr lvl="1" marL="685800" indent="-260350">
              <a:lnSpc>
                <a:spcPct val="110000"/>
              </a:lnSpc>
              <a:buSzPts val="2000"/>
              <a:defRPr sz="2000"/>
            </a:pPr>
            <a:r>
              <a:t>Build on existing skills. </a:t>
            </a:r>
          </a:p>
          <a:p>
            <a:pPr lvl="1" marL="685800" indent="-260350">
              <a:lnSpc>
                <a:spcPct val="110000"/>
              </a:lnSpc>
              <a:buSzPts val="2000"/>
              <a:defRPr sz="2000"/>
            </a:pPr>
            <a:r>
              <a:t>Homework and assessments are often given.</a:t>
            </a:r>
          </a:p>
          <a:p>
            <a:pPr lvl="1" marL="685800" indent="-260350">
              <a:lnSpc>
                <a:spcPct val="110000"/>
              </a:lnSpc>
              <a:buSzPts val="2000"/>
              <a:defRPr sz="2000"/>
            </a:pPr>
            <a:r>
              <a:t>Sessions can last for 4-15 weeks at 2 hours at a time.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48;p23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Types of Groups Continued...</a:t>
            </a:r>
          </a:p>
        </p:txBody>
      </p:sp>
      <p:sp>
        <p:nvSpPr>
          <p:cNvPr id="175" name="Google Shape;149;p23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228600" indent="-260350">
              <a:lnSpc>
                <a:spcPct val="120000"/>
              </a:lnSpc>
              <a:buSzPts val="2200"/>
              <a:defRPr sz="2200"/>
            </a:pPr>
            <a:r>
              <a:t>Counseling Group- set up to help resolve the problems of living.  </a:t>
            </a:r>
          </a:p>
          <a:p>
            <a:pPr lvl="1" marL="685800" indent="-273050">
              <a:lnSpc>
                <a:spcPct val="120000"/>
              </a:lnSpc>
              <a:buSzPts val="2000"/>
              <a:defRPr sz="2000"/>
            </a:pPr>
            <a:r>
              <a:t>This group is not aimed at personality changes. Not aimed at severe psychological disorders. </a:t>
            </a:r>
          </a:p>
          <a:p>
            <a:pPr lvl="1" marL="685800" indent="-273050">
              <a:lnSpc>
                <a:spcPct val="120000"/>
              </a:lnSpc>
              <a:buSzPts val="2000"/>
              <a:defRPr sz="2000"/>
            </a:pPr>
            <a:r>
              <a:t>This group has a focus on interpersonal challenges i.e. transitional life changes.  </a:t>
            </a:r>
          </a:p>
          <a:p>
            <a:pPr lvl="1" marL="685800" indent="-273050">
              <a:lnSpc>
                <a:spcPct val="120000"/>
              </a:lnSpc>
              <a:buSzPts val="2000"/>
              <a:defRPr sz="2000"/>
            </a:pPr>
            <a:r>
              <a:t>Structured groups around topics that affect daily lives.  </a:t>
            </a:r>
          </a:p>
          <a:p>
            <a:pPr lvl="1" marL="685800" indent="-273050">
              <a:lnSpc>
                <a:spcPct val="120000"/>
              </a:lnSpc>
              <a:buSzPts val="2000"/>
              <a:defRPr sz="2000"/>
            </a:pPr>
            <a:r>
              <a:t>Well functioning adults who have a desire to explore personal concerns.</a:t>
            </a:r>
          </a:p>
          <a:p>
            <a:pPr lvl="1" marL="685800" indent="-273050">
              <a:lnSpc>
                <a:spcPct val="120000"/>
              </a:lnSpc>
              <a:buSzPts val="2000"/>
              <a:defRPr sz="2000"/>
            </a:pPr>
            <a:r>
              <a:t>Aimed at dealing with conscious problems. Resolution of short term issues.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atch Adams (2/10) Movie CLIP - Group Therapy (1998) HD" descr="Patch Adams (2/10) Movie CLIP - Group Therapy (1998) HD"/>
          <p:cNvPicPr>
            <a:picLocks noChangeAspect="0"/>
          </p:cNvPicPr>
          <p:nvPr>
            <a:videoFile xmlns:mc="http://schemas.openxmlformats.org/markup-compatibility/2006" xmlns:aiw="http://developer.apple.com/namespaces/iwork" r:link="rId2" mc:Ignorable="aiw" aiw:title="Patch Adams (2/10) Movie CLIP - Group Therapy (1998) HD" aiw:author="Movieclips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7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7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7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54;p24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Class Discussion:</a:t>
            </a:r>
          </a:p>
        </p:txBody>
      </p:sp>
      <p:sp>
        <p:nvSpPr>
          <p:cNvPr id="180" name="Google Shape;155;p24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indent="-431800">
              <a:lnSpc>
                <a:spcPct val="100000"/>
              </a:lnSpc>
              <a:spcBef>
                <a:spcPts val="600"/>
              </a:spcBef>
              <a:buSzPts val="3200"/>
              <a:defRPr sz="3200"/>
            </a:pPr>
            <a:r>
              <a:t>What are some reasons you can think of for the increased popularity of groups in various settings? </a:t>
            </a:r>
          </a:p>
          <a:p>
            <a:pPr indent="-431800">
              <a:lnSpc>
                <a:spcPct val="100000"/>
              </a:lnSpc>
              <a:buSzPts val="3200"/>
              <a:defRPr sz="3200"/>
            </a:pPr>
            <a:r>
              <a:t>What are some advantages in using a group format? </a:t>
            </a:r>
          </a:p>
          <a:p>
            <a:pPr indent="-431800">
              <a:lnSpc>
                <a:spcPct val="100000"/>
              </a:lnSpc>
              <a:buSzPts val="3200"/>
              <a:defRPr sz="3200"/>
            </a:pPr>
            <a:r>
              <a:t>Can you think of any drawbacks to the increased demand and use of groups for various client populations?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60;p25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Multicultural Perspective on Group Work</a:t>
            </a:r>
          </a:p>
        </p:txBody>
      </p:sp>
      <p:sp>
        <p:nvSpPr>
          <p:cNvPr id="183" name="Google Shape;161;p25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marL="585215" indent="-445008" defTabSz="877823">
              <a:lnSpc>
                <a:spcPct val="120000"/>
              </a:lnSpc>
              <a:buSzPts val="2300"/>
              <a:defRPr sz="2400"/>
            </a:pPr>
            <a:r>
              <a:t>Culture – Encompasses the values, belief, and behaviors shared by a group of people. </a:t>
            </a:r>
          </a:p>
          <a:p>
            <a:pPr marL="585215" indent="-445008" defTabSz="877823">
              <a:lnSpc>
                <a:spcPct val="120000"/>
              </a:lnSpc>
              <a:buSzPts val="2300"/>
              <a:defRPr sz="2400"/>
            </a:pPr>
            <a:r>
              <a:t>Substance abuse groups – culture of those in active addiction as well as recovery.</a:t>
            </a:r>
          </a:p>
          <a:p>
            <a:pPr marL="585215" indent="-445008" defTabSz="877823">
              <a:lnSpc>
                <a:spcPct val="120000"/>
              </a:lnSpc>
              <a:buSzPts val="2300"/>
              <a:defRPr sz="2400"/>
            </a:pPr>
            <a:r>
              <a:t>Be open to sharing your worldviews and beliefs (clinically appropriate).</a:t>
            </a:r>
          </a:p>
          <a:p>
            <a:pPr marL="585215" indent="-445008" defTabSz="877823">
              <a:lnSpc>
                <a:spcPct val="120000"/>
              </a:lnSpc>
              <a:buSzPts val="2300"/>
              <a:defRPr sz="2400"/>
            </a:pPr>
            <a:r>
              <a:t>Own what you have not been through when it is brought up in group.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66;p26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Culturally Competent Group Leaders</a:t>
            </a:r>
          </a:p>
        </p:txBody>
      </p:sp>
      <p:sp>
        <p:nvSpPr>
          <p:cNvPr id="186" name="Google Shape;167;p26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indent="-400050">
              <a:lnSpc>
                <a:spcPct val="120000"/>
              </a:lnSpc>
              <a:buSzPts val="2700"/>
              <a:defRPr sz="2700"/>
            </a:pPr>
            <a:r>
              <a:t>Understand cultural oppression</a:t>
            </a:r>
          </a:p>
          <a:p>
            <a:pPr indent="-400050">
              <a:lnSpc>
                <a:spcPct val="120000"/>
              </a:lnSpc>
              <a:buSzPts val="2700"/>
              <a:defRPr sz="2700"/>
            </a:pPr>
            <a:r>
              <a:t>Ageism</a:t>
            </a:r>
          </a:p>
          <a:p>
            <a:pPr indent="-400050">
              <a:lnSpc>
                <a:spcPct val="120000"/>
              </a:lnSpc>
              <a:buSzPts val="2700"/>
              <a:defRPr sz="2700"/>
            </a:pPr>
            <a:r>
              <a:t>LGBTQ issues</a:t>
            </a:r>
          </a:p>
          <a:p>
            <a:pPr indent="-400050">
              <a:lnSpc>
                <a:spcPct val="120000"/>
              </a:lnSpc>
              <a:buSzPts val="2700"/>
              <a:defRPr sz="2700"/>
            </a:pPr>
            <a:r>
              <a:t>Ask questions</a:t>
            </a:r>
          </a:p>
          <a:p>
            <a:pPr indent="-400050">
              <a:lnSpc>
                <a:spcPct val="120000"/>
              </a:lnSpc>
              <a:buSzPts val="2700"/>
              <a:defRPr sz="2700"/>
            </a:pPr>
            <a:r>
              <a:t>Build empathy </a:t>
            </a:r>
          </a:p>
          <a:p>
            <a:pPr indent="-400050">
              <a:lnSpc>
                <a:spcPct val="120000"/>
              </a:lnSpc>
              <a:buSzPts val="2700"/>
              <a:defRPr sz="2700"/>
            </a:pPr>
            <a:r>
              <a:t>Understand your stereotypes</a:t>
            </a:r>
          </a:p>
        </p:txBody>
      </p:sp>
      <p:pic>
        <p:nvPicPr>
          <p:cNvPr id="187" name="Google Shape;168;p26" descr="Google Shape;168;p2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27440" y="2671524"/>
            <a:ext cx="5109611" cy="33392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73;p27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Class Discussion:</a:t>
            </a:r>
          </a:p>
        </p:txBody>
      </p:sp>
      <p:sp>
        <p:nvSpPr>
          <p:cNvPr id="190" name="Google Shape;174;p27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>
            <a:lvl1pPr marL="452627" indent="-402336" defTabSz="905255">
              <a:lnSpc>
                <a:spcPct val="100000"/>
              </a:lnSpc>
              <a:spcBef>
                <a:spcPts val="500"/>
              </a:spcBef>
              <a:buSzPts val="2700"/>
              <a:defRPr sz="2772"/>
            </a:lvl1pPr>
            <a:lvl2pPr marL="905255" indent="-402336" defTabSz="905255">
              <a:lnSpc>
                <a:spcPct val="100000"/>
              </a:lnSpc>
              <a:spcBef>
                <a:spcPts val="500"/>
              </a:spcBef>
              <a:buSzPts val="2700"/>
              <a:defRPr sz="2772"/>
            </a:lvl2pPr>
          </a:lstStyle>
          <a:p>
            <a:pPr/>
            <a:r>
              <a:t>Understanding group work from a multicultural perspective will enhance your ability to address diversity issues in your groups.  </a:t>
            </a:r>
          </a:p>
          <a:p>
            <a:pPr lvl="1"/>
            <a:r>
              <a:t>At this time, how prepared do you feel to work with group members who differ from you with respect to age, gender, culture, ethnicity, religious/spiritual background, sexual orientation, and socioeconomic status?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79;p28"/>
          <p:cNvSpPr txBox="1"/>
          <p:nvPr>
            <p:ph type="title"/>
          </p:nvPr>
        </p:nvSpPr>
        <p:spPr>
          <a:xfrm>
            <a:off x="1297777" y="2344266"/>
            <a:ext cx="5868301" cy="2999702"/>
          </a:xfrm>
          <a:prstGeom prst="rect">
            <a:avLst/>
          </a:prstGeom>
        </p:spPr>
        <p:txBody>
          <a:bodyPr/>
          <a:lstStyle/>
          <a:p>
            <a:pPr/>
            <a:r>
              <a:t>Assignment:</a:t>
            </a:r>
          </a:p>
        </p:txBody>
      </p:sp>
      <p:sp>
        <p:nvSpPr>
          <p:cNvPr id="193" name="Google Shape;180;p28"/>
          <p:cNvSpPr txBox="1"/>
          <p:nvPr>
            <p:ph type="body" sz="quarter" idx="1"/>
          </p:nvPr>
        </p:nvSpPr>
        <p:spPr>
          <a:xfrm>
            <a:off x="1288800" y="5620489"/>
            <a:ext cx="5868300" cy="1349101"/>
          </a:xfrm>
          <a:prstGeom prst="rect">
            <a:avLst/>
          </a:prstGeom>
        </p:spPr>
        <p:txBody>
          <a:bodyPr/>
          <a:lstStyle>
            <a:lvl1pPr marL="0" indent="0"/>
          </a:lstStyle>
          <a:p>
            <a:pPr/>
            <a:r>
              <a:t>For next class...</a:t>
            </a:r>
          </a:p>
        </p:txBody>
      </p:sp>
      <p:sp>
        <p:nvSpPr>
          <p:cNvPr id="194" name="Google Shape;181;p28"/>
          <p:cNvSpPr txBox="1"/>
          <p:nvPr>
            <p:ph type="body" idx="21"/>
          </p:nvPr>
        </p:nvSpPr>
        <p:spPr>
          <a:xfrm>
            <a:off x="6806573" y="509700"/>
            <a:ext cx="4252201" cy="5838602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indent="-393700">
              <a:lnSpc>
                <a:spcPct val="100000"/>
              </a:lnSpc>
              <a:buSzPts val="2600"/>
              <a:defRPr sz="2600"/>
            </a:pPr>
            <a:r>
              <a:t>Read Chapter 2</a:t>
            </a:r>
          </a:p>
          <a:p>
            <a:pPr indent="-393700">
              <a:lnSpc>
                <a:spcPct val="100000"/>
              </a:lnSpc>
              <a:buSzPts val="2600"/>
              <a:defRPr sz="2600"/>
            </a:pPr>
            <a:r>
              <a:t>Complete Assignment #1. Due next class.</a:t>
            </a:r>
          </a:p>
        </p:txBody>
      </p:sp>
      <p:pic>
        <p:nvPicPr>
          <p:cNvPr id="195" name="Google Shape;183;p28" descr="Google Shape;183;p2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42462" y="2092099"/>
            <a:ext cx="2996576" cy="38705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99;p15"/>
          <p:cNvSpPr txBox="1"/>
          <p:nvPr>
            <p:ph type="title"/>
          </p:nvPr>
        </p:nvSpPr>
        <p:spPr>
          <a:xfrm>
            <a:off x="544200" y="1940624"/>
            <a:ext cx="5804101" cy="925501"/>
          </a:xfrm>
          <a:prstGeom prst="rect">
            <a:avLst/>
          </a:prstGeom>
        </p:spPr>
        <p:txBody>
          <a:bodyPr/>
          <a:lstStyle/>
          <a:p>
            <a:pPr/>
            <a:r>
              <a:t>Welcome back!</a:t>
            </a:r>
          </a:p>
        </p:txBody>
      </p:sp>
      <p:sp>
        <p:nvSpPr>
          <p:cNvPr id="143" name="Google Shape;100;p15"/>
          <p:cNvSpPr txBox="1"/>
          <p:nvPr>
            <p:ph type="body" sz="quarter" idx="1"/>
          </p:nvPr>
        </p:nvSpPr>
        <p:spPr>
          <a:xfrm>
            <a:off x="544200" y="3075400"/>
            <a:ext cx="5244901" cy="306840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2500"/>
            </a:pPr>
            <a:r>
              <a:t>Any questions about the syllabus?</a:t>
            </a:r>
          </a:p>
          <a:p>
            <a:pPr marL="0" indent="0">
              <a:spcBef>
                <a:spcPts val="2100"/>
              </a:spcBef>
              <a:buSzTx/>
              <a:buNone/>
              <a:defRPr sz="2500"/>
            </a:pPr>
          </a:p>
          <a:p>
            <a:pPr marL="0" indent="0">
              <a:spcBef>
                <a:spcPts val="2100"/>
              </a:spcBef>
              <a:buSzTx/>
              <a:buNone/>
              <a:defRPr sz="2500"/>
            </a:pPr>
            <a:r>
              <a:t>Ice breaker- two truths and a lie</a:t>
            </a:r>
          </a:p>
        </p:txBody>
      </p:sp>
      <p:pic>
        <p:nvPicPr>
          <p:cNvPr id="144" name="Google Shape;101;p15" descr="Google Shape;101;p1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74274" y="1869592"/>
            <a:ext cx="4778567" cy="3579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88;p29"/>
          <p:cNvSpPr txBox="1"/>
          <p:nvPr>
            <p:ph type="title"/>
          </p:nvPr>
        </p:nvSpPr>
        <p:spPr>
          <a:xfrm>
            <a:off x="972600" y="1152400"/>
            <a:ext cx="9361501" cy="3980101"/>
          </a:xfrm>
          <a:prstGeom prst="rect">
            <a:avLst/>
          </a:prstGeom>
        </p:spPr>
        <p:txBody>
          <a:bodyPr/>
          <a:lstStyle/>
          <a:p>
            <a:pPr defTabSz="877823">
              <a:lnSpc>
                <a:spcPct val="107916"/>
              </a:lnSpc>
              <a:defRPr sz="3552">
                <a:latin typeface="Lato"/>
                <a:ea typeface="Lato"/>
                <a:cs typeface="Lato"/>
                <a:sym typeface="Lato"/>
              </a:defRPr>
            </a:pPr>
            <a:r>
              <a:t>Discussion Questions for Assignment 1:</a:t>
            </a:r>
          </a:p>
          <a:p>
            <a:pPr marL="438911" indent="-396239" defTabSz="877823">
              <a:lnSpc>
                <a:spcPct val="107916"/>
              </a:lnSpc>
              <a:buClr>
                <a:srgbClr val="FFFFFF"/>
              </a:buClr>
              <a:buSzPts val="2700"/>
              <a:defRPr b="0" sz="2784">
                <a:latin typeface="Lato"/>
                <a:ea typeface="Lato"/>
                <a:cs typeface="Lato"/>
                <a:sym typeface="Lato"/>
              </a:defRPr>
            </a:pPr>
            <a:r>
              <a:t>What skills for leading a group do you already possess? What specific skills do you need to acquire or improve?</a:t>
            </a:r>
            <a:endParaRPr u="sng"/>
          </a:p>
          <a:p>
            <a:pPr marL="438911" indent="-396239" defTabSz="877823">
              <a:lnSpc>
                <a:spcPct val="107916"/>
              </a:lnSpc>
              <a:buClr>
                <a:srgbClr val="FFFFFF"/>
              </a:buClr>
              <a:buSzPts val="2700"/>
              <a:defRPr b="0" sz="2784">
                <a:latin typeface="Lato"/>
                <a:ea typeface="Lato"/>
                <a:cs typeface="Lato"/>
                <a:sym typeface="Lato"/>
              </a:defRPr>
            </a:pPr>
            <a:r>
              <a:t>When you think of designing and leading groups, what major potential problem do you anticipate you will encounter? How might you deal with this challenge?</a:t>
            </a:r>
            <a:endParaRPr u="sng"/>
          </a:p>
          <a:p>
            <a:pPr marL="438911" indent="-396239" defTabSz="877823">
              <a:lnSpc>
                <a:spcPct val="107916"/>
              </a:lnSpc>
              <a:spcBef>
                <a:spcPts val="700"/>
              </a:spcBef>
              <a:buClr>
                <a:srgbClr val="FFFFFF"/>
              </a:buClr>
              <a:buSzPts val="2700"/>
              <a:defRPr b="0" sz="2784">
                <a:latin typeface="Lato"/>
                <a:ea typeface="Lato"/>
                <a:cs typeface="Lato"/>
                <a:sym typeface="Lato"/>
              </a:defRPr>
            </a:pPr>
            <a:r>
              <a:t>Describe two group leadership skills from Chapter 2.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3;p30"/>
          <p:cNvSpPr txBox="1"/>
          <p:nvPr>
            <p:ph type="title"/>
          </p:nvPr>
        </p:nvSpPr>
        <p:spPr>
          <a:xfrm>
            <a:off x="972600" y="978599"/>
            <a:ext cx="10251300" cy="633001"/>
          </a:xfrm>
          <a:prstGeom prst="rect">
            <a:avLst/>
          </a:prstGeom>
        </p:spPr>
        <p:txBody>
          <a:bodyPr/>
          <a:lstStyle>
            <a:lvl1pPr defTabSz="804672">
              <a:defRPr sz="2640"/>
            </a:lvl1pPr>
          </a:lstStyle>
          <a:p>
            <a:pPr/>
            <a:r>
              <a:t>Grading: </a:t>
            </a:r>
          </a:p>
        </p:txBody>
      </p:sp>
      <p:sp>
        <p:nvSpPr>
          <p:cNvPr id="200" name="Google Shape;194;p30"/>
          <p:cNvSpPr txBox="1"/>
          <p:nvPr>
            <p:ph type="body" idx="1"/>
          </p:nvPr>
        </p:nvSpPr>
        <p:spPr>
          <a:xfrm>
            <a:off x="972600" y="1611599"/>
            <a:ext cx="10251300" cy="3914401"/>
          </a:xfrm>
          <a:prstGeom prst="rect">
            <a:avLst/>
          </a:prstGeom>
        </p:spPr>
        <p:txBody>
          <a:bodyPr/>
          <a:lstStyle/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Each question needs to have at least a one-page response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For each question, you must cite the text at least once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You will need to create a reference page for the textbook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You will need a cover page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Grammar as well as APA format will be looked at and considered as part of your overall grade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Each question will need to be answered fully and clearly, with thoughtful, informed responses</a:t>
            </a:r>
          </a:p>
          <a:p>
            <a:pPr indent="-381000">
              <a:lnSpc>
                <a:spcPct val="107916"/>
              </a:lnSpc>
              <a:buSzPts val="2400"/>
              <a:buChar char="-"/>
              <a:defRPr sz="2400"/>
            </a:pPr>
            <a:r>
              <a:t>You may go over the 1-page limit, but you do not have to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06;p16"/>
          <p:cNvSpPr txBox="1"/>
          <p:nvPr>
            <p:ph type="title"/>
          </p:nvPr>
        </p:nvSpPr>
        <p:spPr>
          <a:xfrm>
            <a:off x="972600" y="1763266"/>
            <a:ext cx="10251300" cy="2024702"/>
          </a:xfrm>
          <a:prstGeom prst="rect">
            <a:avLst/>
          </a:prstGeom>
        </p:spPr>
        <p:txBody>
          <a:bodyPr/>
          <a:lstStyle/>
          <a:p>
            <a:pPr/>
            <a:r>
              <a:t>Self- Assessment! </a:t>
            </a:r>
          </a:p>
        </p:txBody>
      </p:sp>
      <p:pic>
        <p:nvPicPr>
          <p:cNvPr id="147" name="Google Shape;107;p16" descr="Google Shape;107;p1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81880" y="2750024"/>
            <a:ext cx="4628258" cy="38568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itle 1"/>
          <p:cNvSpPr txBox="1"/>
          <p:nvPr>
            <p:ph type="title"/>
          </p:nvPr>
        </p:nvSpPr>
        <p:spPr>
          <a:xfrm>
            <a:off x="972600" y="1152400"/>
            <a:ext cx="9361501" cy="3980101"/>
          </a:xfrm>
          <a:prstGeom prst="rect">
            <a:avLst/>
          </a:prstGeom>
        </p:spPr>
        <p:txBody>
          <a:bodyPr/>
          <a:lstStyle/>
          <a:p>
            <a:pPr/>
            <a:r>
              <a:t>What is group therapy?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a7tsLHKuQCU" descr="a7tsLHKuQCU"/>
          <p:cNvPicPr>
            <a:picLocks noChangeAspect="0"/>
          </p:cNvPicPr>
          <p:nvPr>
            <a:videoFile xmlns:mc="http://schemas.openxmlformats.org/markup-compatibility/2006" r:link="rId2" mc:Ignorable="aiw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5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12;p17"/>
          <p:cNvSpPr txBox="1"/>
          <p:nvPr>
            <p:ph type="title"/>
          </p:nvPr>
        </p:nvSpPr>
        <p:spPr>
          <a:xfrm>
            <a:off x="820176" y="1791123"/>
            <a:ext cx="4501201" cy="2423400"/>
          </a:xfrm>
          <a:prstGeom prst="rect">
            <a:avLst/>
          </a:prstGeom>
        </p:spPr>
        <p:txBody>
          <a:bodyPr/>
          <a:lstStyle/>
          <a:p>
            <a:pPr/>
            <a:r>
              <a:t>Main objectives:</a:t>
            </a:r>
          </a:p>
        </p:txBody>
      </p:sp>
      <p:sp>
        <p:nvSpPr>
          <p:cNvPr id="154" name="Google Shape;113;p17"/>
          <p:cNvSpPr txBox="1"/>
          <p:nvPr>
            <p:ph type="body" sz="quarter" idx="1"/>
          </p:nvPr>
        </p:nvSpPr>
        <p:spPr>
          <a:xfrm>
            <a:off x="1650725" y="2915099"/>
            <a:ext cx="2840101" cy="1027800"/>
          </a:xfrm>
          <a:prstGeom prst="rect">
            <a:avLst/>
          </a:prstGeom>
        </p:spPr>
        <p:txBody>
          <a:bodyPr/>
          <a:lstStyle>
            <a:lvl1pPr marL="0" indent="0"/>
          </a:lstStyle>
          <a:p>
            <a:pPr/>
            <a:r>
              <a:t>Chapter 1</a:t>
            </a:r>
          </a:p>
        </p:txBody>
      </p:sp>
      <p:sp>
        <p:nvSpPr>
          <p:cNvPr id="155" name="Google Shape;114;p17"/>
          <p:cNvSpPr txBox="1"/>
          <p:nvPr>
            <p:ph type="body" idx="21"/>
          </p:nvPr>
        </p:nvSpPr>
        <p:spPr>
          <a:xfrm>
            <a:off x="6193197" y="953317"/>
            <a:ext cx="5998801" cy="53787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591312" indent="-425005" defTabSz="886968">
              <a:buClr>
                <a:srgbClr val="000000"/>
              </a:buClr>
              <a:buSzPts val="2900"/>
              <a:buFontTx/>
              <a:buAutoNum type="arabicPeriod" startAt="1"/>
              <a:defRPr sz="2910"/>
            </a:pPr>
            <a:r>
              <a:t>to introduce the topic of group work</a:t>
            </a:r>
          </a:p>
          <a:p>
            <a:pPr marL="591312" indent="-480441" defTabSz="886968">
              <a:buSzPts val="2900"/>
              <a:buFontTx/>
              <a:buAutoNum type="arabicPeriod" startAt="1"/>
              <a:defRPr sz="2910"/>
            </a:pPr>
            <a:r>
              <a:t>to describe the major types of groups</a:t>
            </a:r>
          </a:p>
          <a:p>
            <a:pPr marL="591312" indent="-480441" defTabSz="886968">
              <a:buSzPts val="2900"/>
              <a:buFontTx/>
              <a:buAutoNum type="arabicPeriod" startAt="1"/>
              <a:defRPr sz="2910"/>
            </a:pPr>
            <a:r>
              <a:t>to introduce the basic ideas of multicultural perspectives on group work</a:t>
            </a:r>
          </a:p>
          <a:p>
            <a:pPr marL="591312" indent="-480441" defTabSz="886968">
              <a:buSzPts val="2900"/>
              <a:buFontTx/>
              <a:buAutoNum type="arabicPeriod" startAt="1"/>
              <a:defRPr sz="2910"/>
            </a:pPr>
            <a:r>
              <a:t>to identify what it takes to become a diversity-competent group worker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19;p18"/>
          <p:cNvSpPr txBox="1"/>
          <p:nvPr>
            <p:ph type="title"/>
          </p:nvPr>
        </p:nvSpPr>
        <p:spPr>
          <a:xfrm>
            <a:off x="972600" y="1758200"/>
            <a:ext cx="10251600" cy="713701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lnSpc>
                <a:spcPct val="90000"/>
              </a:lnSpc>
            </a:lvl1pPr>
          </a:lstStyle>
          <a:p>
            <a:pPr/>
            <a:r>
              <a:t>Why Groups? </a:t>
            </a:r>
          </a:p>
        </p:txBody>
      </p:sp>
      <p:sp>
        <p:nvSpPr>
          <p:cNvPr id="158" name="Google Shape;120;p18"/>
          <p:cNvSpPr txBox="1"/>
          <p:nvPr>
            <p:ph type="body" sz="half" idx="1"/>
          </p:nvPr>
        </p:nvSpPr>
        <p:spPr>
          <a:xfrm>
            <a:off x="972600" y="2771832"/>
            <a:ext cx="10251600" cy="3014702"/>
          </a:xfrm>
          <a:prstGeom prst="rect">
            <a:avLst/>
          </a:prstGeom>
        </p:spPr>
        <p:txBody>
          <a:bodyPr lIns="45699" tIns="45699" rIns="45699" bIns="45699"/>
          <a:lstStyle/>
          <a:p>
            <a:pPr indent="-374650">
              <a:lnSpc>
                <a:spcPct val="120000"/>
              </a:lnSpc>
              <a:buSzPts val="2300"/>
              <a:defRPr sz="2300"/>
            </a:pPr>
            <a:r>
              <a:t>Groups can fit well into managed care scene as they can be designed to be brief, cost-effective treatments, such as psychoeducational groups as well as structured groups. Structured groups are typically time limited.</a:t>
            </a:r>
          </a:p>
          <a:p>
            <a:pPr indent="-374650">
              <a:lnSpc>
                <a:spcPct val="120000"/>
              </a:lnSpc>
              <a:buSzPts val="2300"/>
              <a:defRPr sz="2300"/>
            </a:pPr>
            <a:r>
              <a:t>Groups can inspire hope that a person is not alone, others have similar issues.</a:t>
            </a:r>
          </a:p>
          <a:p>
            <a:pPr indent="-374650">
              <a:lnSpc>
                <a:spcPct val="120000"/>
              </a:lnSpc>
              <a:buSzPts val="2300"/>
              <a:defRPr sz="2300"/>
            </a:pPr>
            <a:r>
              <a:t>Groups allow clients to play out patterns of behavior that others can pick up on in a group setting – allows them to do something different.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25;p19" descr="Google Shape;125;p19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22313" y="384213"/>
            <a:ext cx="7147376" cy="60895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3" name="Group Dynamics and Process: Group Stages" descr="Group Dynamics and Process: Group Stages"/>
          <p:cNvPicPr>
            <a:picLocks noChangeAspect="0"/>
          </p:cNvPicPr>
          <p:nvPr>
            <a:videoFile xmlns:mc="http://schemas.openxmlformats.org/markup-compatibility/2006" xmlns:aiw="http://developer.apple.com/namespaces/iwork" r:link="rId2" mc:Ignorable="aiw" aiw:title="Group Dynamics and Process: Group Stages" aiw:author="Thomas Field"/>
          </p:nvPr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6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1A9988"/>
      </a:dk1>
      <a:lt1>
        <a:srgbClr val="1A9988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Streamlin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treamlin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1A9988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1A9988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Streamline">
  <a:themeElements>
    <a:clrScheme name="Streamlin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0000FF"/>
      </a:hlink>
      <a:folHlink>
        <a:srgbClr val="FF00FF"/>
      </a:folHlink>
    </a:clrScheme>
    <a:fontScheme name="Streamlin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Streamlin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1A9988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1A9988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