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embeddedFontLst>
    <p:embeddedFont>
      <p:font typeface="Amatic SC"/>
      <p:regular r:id="rId17"/>
      <p:bold r:id="rId18"/>
    </p:embeddedFont>
    <p:embeddedFont>
      <p:font typeface="Source Code Pr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SourceCodePro-bold.fntdata"/><Relationship Id="rId11" Type="http://schemas.openxmlformats.org/officeDocument/2006/relationships/slide" Target="slides/slide6.xml"/><Relationship Id="rId22" Type="http://schemas.openxmlformats.org/officeDocument/2006/relationships/font" Target="fonts/SourceCodePro-boldItalic.fntdata"/><Relationship Id="rId10" Type="http://schemas.openxmlformats.org/officeDocument/2006/relationships/slide" Target="slides/slide5.xml"/><Relationship Id="rId21" Type="http://schemas.openxmlformats.org/officeDocument/2006/relationships/font" Target="fonts/SourceCodePro-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AmaticSC-regular.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SourceCodePro-regular.fntdata"/><Relationship Id="rId6" Type="http://schemas.openxmlformats.org/officeDocument/2006/relationships/slide" Target="slides/slide1.xml"/><Relationship Id="rId18" Type="http://schemas.openxmlformats.org/officeDocument/2006/relationships/font" Target="fonts/AmaticSC-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8227cb6708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8227cb6708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8227cb6708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8227cb670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10b8847a5b6cd2c9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10b8847a5b6cd2c9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0b8847a5b6cd2c9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0b8847a5b6cd2c9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9d4c4d259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9d4c4d259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0b8847a5b6cd2c9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10b8847a5b6cd2c9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09f27d07cb44679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09f27d07cb44679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0b8847a5b6cd2c9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0b8847a5b6cd2c9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9d4c4d259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9d4c4d259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10b8847a5b6cd2c9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10b8847a5b6cd2c9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3429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p:txBody>
      </p:sp>
      <p:sp>
        <p:nvSpPr>
          <p:cNvPr id="12" name="Google Shape;12;p2"/>
          <p:cNvSpPr txBox="1"/>
          <p:nvPr>
            <p:ph idx="1" type="subTitle"/>
          </p:nvPr>
        </p:nvSpPr>
        <p:spPr>
          <a:xfrm>
            <a:off x="311700" y="3890400"/>
            <a:ext cx="8520600" cy="706200"/>
          </a:xfrm>
          <a:prstGeom prst="rect">
            <a:avLst/>
          </a:prstGeom>
        </p:spPr>
        <p:txBody>
          <a:bodyPr anchorCtr="0" anchor="ctr" bIns="91425" lIns="91425" spcFirstLastPara="1" rIns="91425" wrap="square" tIns="91425">
            <a:noAutofit/>
          </a:bodyPr>
          <a:lstStyle>
            <a:lvl1pPr lvl="0" algn="ctr">
              <a:lnSpc>
                <a:spcPct val="100000"/>
              </a:lnSpc>
              <a:spcBef>
                <a:spcPts val="0"/>
              </a:spcBef>
              <a:spcAft>
                <a:spcPts val="0"/>
              </a:spcAft>
              <a:buClr>
                <a:schemeClr val="accent1"/>
              </a:buClr>
              <a:buSzPts val="2100"/>
              <a:buNone/>
              <a:defRPr b="1" sz="2100">
                <a:solidFill>
                  <a:schemeClr val="accent1"/>
                </a:solidFill>
              </a:defRPr>
            </a:lvl1pPr>
            <a:lvl2pPr lvl="1" algn="ctr">
              <a:lnSpc>
                <a:spcPct val="100000"/>
              </a:lnSpc>
              <a:spcBef>
                <a:spcPts val="0"/>
              </a:spcBef>
              <a:spcAft>
                <a:spcPts val="0"/>
              </a:spcAft>
              <a:buClr>
                <a:schemeClr val="accent1"/>
              </a:buClr>
              <a:buSzPts val="2100"/>
              <a:buNone/>
              <a:defRPr b="1" sz="2100">
                <a:solidFill>
                  <a:schemeClr val="accent1"/>
                </a:solidFill>
              </a:defRPr>
            </a:lvl2pPr>
            <a:lvl3pPr lvl="2" algn="ctr">
              <a:lnSpc>
                <a:spcPct val="100000"/>
              </a:lnSpc>
              <a:spcBef>
                <a:spcPts val="0"/>
              </a:spcBef>
              <a:spcAft>
                <a:spcPts val="0"/>
              </a:spcAft>
              <a:buClr>
                <a:schemeClr val="accent1"/>
              </a:buClr>
              <a:buSzPts val="2100"/>
              <a:buNone/>
              <a:defRPr b="1" sz="2100">
                <a:solidFill>
                  <a:schemeClr val="accent1"/>
                </a:solidFill>
              </a:defRPr>
            </a:lvl3pPr>
            <a:lvl4pPr lvl="3" algn="ctr">
              <a:lnSpc>
                <a:spcPct val="100000"/>
              </a:lnSpc>
              <a:spcBef>
                <a:spcPts val="0"/>
              </a:spcBef>
              <a:spcAft>
                <a:spcPts val="0"/>
              </a:spcAft>
              <a:buClr>
                <a:schemeClr val="accent1"/>
              </a:buClr>
              <a:buSzPts val="2100"/>
              <a:buNone/>
              <a:defRPr b="1" sz="2100">
                <a:solidFill>
                  <a:schemeClr val="accent1"/>
                </a:solidFill>
              </a:defRPr>
            </a:lvl4pPr>
            <a:lvl5pPr lvl="4" algn="ctr">
              <a:lnSpc>
                <a:spcPct val="100000"/>
              </a:lnSpc>
              <a:spcBef>
                <a:spcPts val="0"/>
              </a:spcBef>
              <a:spcAft>
                <a:spcPts val="0"/>
              </a:spcAft>
              <a:buClr>
                <a:schemeClr val="accent1"/>
              </a:buClr>
              <a:buSzPts val="2100"/>
              <a:buNone/>
              <a:defRPr b="1" sz="2100">
                <a:solidFill>
                  <a:schemeClr val="accent1"/>
                </a:solidFill>
              </a:defRPr>
            </a:lvl5pPr>
            <a:lvl6pPr lvl="5" algn="ctr">
              <a:lnSpc>
                <a:spcPct val="100000"/>
              </a:lnSpc>
              <a:spcBef>
                <a:spcPts val="0"/>
              </a:spcBef>
              <a:spcAft>
                <a:spcPts val="0"/>
              </a:spcAft>
              <a:buClr>
                <a:schemeClr val="accent1"/>
              </a:buClr>
              <a:buSzPts val="2100"/>
              <a:buNone/>
              <a:defRPr b="1" sz="2100">
                <a:solidFill>
                  <a:schemeClr val="accent1"/>
                </a:solidFill>
              </a:defRPr>
            </a:lvl6pPr>
            <a:lvl7pPr lvl="6" algn="ctr">
              <a:lnSpc>
                <a:spcPct val="100000"/>
              </a:lnSpc>
              <a:spcBef>
                <a:spcPts val="0"/>
              </a:spcBef>
              <a:spcAft>
                <a:spcPts val="0"/>
              </a:spcAft>
              <a:buClr>
                <a:schemeClr val="accent1"/>
              </a:buClr>
              <a:buSzPts val="2100"/>
              <a:buNone/>
              <a:defRPr b="1" sz="2100">
                <a:solidFill>
                  <a:schemeClr val="accent1"/>
                </a:solidFill>
              </a:defRPr>
            </a:lvl7pPr>
            <a:lvl8pPr lvl="7" algn="ctr">
              <a:lnSpc>
                <a:spcPct val="100000"/>
              </a:lnSpc>
              <a:spcBef>
                <a:spcPts val="0"/>
              </a:spcBef>
              <a:spcAft>
                <a:spcPts val="0"/>
              </a:spcAft>
              <a:buClr>
                <a:schemeClr val="accent1"/>
              </a:buClr>
              <a:buSzPts val="2100"/>
              <a:buNone/>
              <a:defRPr b="1" sz="2100">
                <a:solidFill>
                  <a:schemeClr val="accent1"/>
                </a:solidFill>
              </a:defRPr>
            </a:lvl8pPr>
            <a:lvl9pPr lvl="8" algn="ctr">
              <a:lnSpc>
                <a:spcPct val="100000"/>
              </a:lnSpc>
              <a:spcBef>
                <a:spcPts val="0"/>
              </a:spcBef>
              <a:spcAft>
                <a:spcPts val="0"/>
              </a:spcAft>
              <a:buClr>
                <a:schemeClr val="accent1"/>
              </a:buClr>
              <a:buSzPts val="2100"/>
              <a:buNone/>
              <a:defRPr b="1" sz="2100">
                <a:solidFill>
                  <a:schemeClr val="accent1"/>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240275"/>
            <a:ext cx="8520600" cy="19818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Google Shape;48;p11"/>
          <p:cNvSpPr txBox="1"/>
          <p:nvPr>
            <p:ph idx="1" type="body"/>
          </p:nvPr>
        </p:nvSpPr>
        <p:spPr>
          <a:xfrm>
            <a:off x="311700" y="33046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highlight>
                  <a:schemeClr val="dk1"/>
                </a:highlight>
              </a:defRPr>
            </a:lvl1pPr>
            <a:lvl2pPr indent="-317500" lvl="1" marL="914400" algn="ctr">
              <a:spcBef>
                <a:spcPts val="1600"/>
              </a:spcBef>
              <a:spcAft>
                <a:spcPts val="0"/>
              </a:spcAft>
              <a:buClr>
                <a:schemeClr val="accent1"/>
              </a:buClr>
              <a:buSzPts val="1400"/>
              <a:buChar char="○"/>
              <a:defRPr>
                <a:solidFill>
                  <a:schemeClr val="accent1"/>
                </a:solidFill>
                <a:highlight>
                  <a:schemeClr val="dk1"/>
                </a:highlight>
              </a:defRPr>
            </a:lvl2pPr>
            <a:lvl3pPr indent="-317500" lvl="2" marL="1371600" algn="ctr">
              <a:spcBef>
                <a:spcPts val="1600"/>
              </a:spcBef>
              <a:spcAft>
                <a:spcPts val="0"/>
              </a:spcAft>
              <a:buClr>
                <a:schemeClr val="accent1"/>
              </a:buClr>
              <a:buSzPts val="1400"/>
              <a:buChar char="■"/>
              <a:defRPr>
                <a:solidFill>
                  <a:schemeClr val="accent1"/>
                </a:solidFill>
                <a:highlight>
                  <a:schemeClr val="dk1"/>
                </a:highlight>
              </a:defRPr>
            </a:lvl3pPr>
            <a:lvl4pPr indent="-317500" lvl="3" marL="1828800" algn="ctr">
              <a:spcBef>
                <a:spcPts val="1600"/>
              </a:spcBef>
              <a:spcAft>
                <a:spcPts val="0"/>
              </a:spcAft>
              <a:buClr>
                <a:schemeClr val="accent1"/>
              </a:buClr>
              <a:buSzPts val="1400"/>
              <a:buChar char="●"/>
              <a:defRPr>
                <a:solidFill>
                  <a:schemeClr val="accent1"/>
                </a:solidFill>
                <a:highlight>
                  <a:schemeClr val="dk1"/>
                </a:highlight>
              </a:defRPr>
            </a:lvl4pPr>
            <a:lvl5pPr indent="-317500" lvl="4" marL="2286000" algn="ctr">
              <a:spcBef>
                <a:spcPts val="1600"/>
              </a:spcBef>
              <a:spcAft>
                <a:spcPts val="0"/>
              </a:spcAft>
              <a:buClr>
                <a:schemeClr val="accent1"/>
              </a:buClr>
              <a:buSzPts val="1400"/>
              <a:buChar char="○"/>
              <a:defRPr>
                <a:solidFill>
                  <a:schemeClr val="accent1"/>
                </a:solidFill>
                <a:highlight>
                  <a:schemeClr val="dk1"/>
                </a:highlight>
              </a:defRPr>
            </a:lvl5pPr>
            <a:lvl6pPr indent="-317500" lvl="5" marL="2743200" algn="ctr">
              <a:spcBef>
                <a:spcPts val="1600"/>
              </a:spcBef>
              <a:spcAft>
                <a:spcPts val="0"/>
              </a:spcAft>
              <a:buClr>
                <a:schemeClr val="accent1"/>
              </a:buClr>
              <a:buSzPts val="1400"/>
              <a:buChar char="■"/>
              <a:defRPr>
                <a:solidFill>
                  <a:schemeClr val="accent1"/>
                </a:solidFill>
                <a:highlight>
                  <a:schemeClr val="dk1"/>
                </a:highlight>
              </a:defRPr>
            </a:lvl6pPr>
            <a:lvl7pPr indent="-317500" lvl="6" marL="3200400" algn="ctr">
              <a:spcBef>
                <a:spcPts val="1600"/>
              </a:spcBef>
              <a:spcAft>
                <a:spcPts val="0"/>
              </a:spcAft>
              <a:buClr>
                <a:schemeClr val="accent1"/>
              </a:buClr>
              <a:buSzPts val="1400"/>
              <a:buChar char="●"/>
              <a:defRPr>
                <a:solidFill>
                  <a:schemeClr val="accent1"/>
                </a:solidFill>
                <a:highlight>
                  <a:schemeClr val="dk1"/>
                </a:highlight>
              </a:defRPr>
            </a:lvl7pPr>
            <a:lvl8pPr indent="-317500" lvl="7" marL="3657600" algn="ctr">
              <a:spcBef>
                <a:spcPts val="1600"/>
              </a:spcBef>
              <a:spcAft>
                <a:spcPts val="0"/>
              </a:spcAft>
              <a:buClr>
                <a:schemeClr val="accent1"/>
              </a:buClr>
              <a:buSzPts val="1400"/>
              <a:buChar char="○"/>
              <a:defRPr>
                <a:solidFill>
                  <a:schemeClr val="accent1"/>
                </a:solidFill>
                <a:highlight>
                  <a:schemeClr val="dk1"/>
                </a:highlight>
              </a:defRPr>
            </a:lvl8pPr>
            <a:lvl9pPr indent="-317500" lvl="8" marL="4114800" algn="ctr">
              <a:spcBef>
                <a:spcPts val="1600"/>
              </a:spcBef>
              <a:spcAft>
                <a:spcPts val="1600"/>
              </a:spcAft>
              <a:buClr>
                <a:schemeClr val="accent1"/>
              </a:buClr>
              <a:buSzPts val="1400"/>
              <a:buChar char="■"/>
              <a:defRPr>
                <a:solidFill>
                  <a:schemeClr val="accent1"/>
                </a:solidFill>
                <a:highlight>
                  <a:schemeClr val="dk1"/>
                </a:highlight>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2802750" y="802500"/>
            <a:ext cx="3538500" cy="3538500"/>
          </a:xfrm>
          <a:prstGeom prst="rect">
            <a:avLst/>
          </a:prstGeom>
          <a:solidFill>
            <a:srgbClr val="FFFFFF"/>
          </a:solidFill>
        </p:spPr>
        <p:txBody>
          <a:bodyPr anchorCtr="0" anchor="ctr"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19" name="Google Shape;19;p4"/>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p:txBody>
      </p:sp>
      <p:sp>
        <p:nvSpPr>
          <p:cNvPr id="23" name="Google Shape;23;p5"/>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2" type="body"/>
          </p:nvPr>
        </p:nvSpPr>
        <p:spPr>
          <a:xfrm>
            <a:off x="4832400" y="1228675"/>
            <a:ext cx="3999900" cy="3340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04800" y="309350"/>
            <a:ext cx="8537700" cy="748200"/>
          </a:xfrm>
          <a:prstGeom prst="rect">
            <a:avLst/>
          </a:prstGeom>
        </p:spPr>
        <p:txBody>
          <a:bodyPr anchorCtr="0" anchor="t" bIns="91425" lIns="91425" spcFirstLastPara="1" rIns="91425" wrap="square" tIns="91425">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p:txBody>
      </p:sp>
      <p:sp>
        <p:nvSpPr>
          <p:cNvPr id="31" name="Google Shape;31;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4"/>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28575">
            <a:solidFill>
              <a:schemeClr val="lt1"/>
            </a:solidFill>
            <a:prstDash val="solid"/>
            <a:round/>
            <a:headEnd len="sm" w="sm" type="none"/>
            <a:tailEnd len="sm" w="sm" type="none"/>
          </a:ln>
        </p:spPr>
      </p:cxnSp>
      <p:sp>
        <p:nvSpPr>
          <p:cNvPr id="39" name="Google Shape;39;p9"/>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40" name="Google Shape;40;p9"/>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highlight>
                  <a:schemeClr val="lt1"/>
                </a:highlight>
              </a:defRPr>
            </a:lvl1pPr>
            <a:lvl2pPr indent="-317500" lvl="1" marL="914400">
              <a:spcBef>
                <a:spcPts val="1600"/>
              </a:spcBef>
              <a:spcAft>
                <a:spcPts val="0"/>
              </a:spcAft>
              <a:buClr>
                <a:schemeClr val="accent1"/>
              </a:buClr>
              <a:buSzPts val="1400"/>
              <a:buChar char="○"/>
              <a:defRPr>
                <a:solidFill>
                  <a:schemeClr val="accent1"/>
                </a:solidFill>
                <a:highlight>
                  <a:schemeClr val="lt1"/>
                </a:highlight>
              </a:defRPr>
            </a:lvl2pPr>
            <a:lvl3pPr indent="-317500" lvl="2" marL="1371600">
              <a:spcBef>
                <a:spcPts val="1600"/>
              </a:spcBef>
              <a:spcAft>
                <a:spcPts val="0"/>
              </a:spcAft>
              <a:buClr>
                <a:schemeClr val="accent1"/>
              </a:buClr>
              <a:buSzPts val="1400"/>
              <a:buChar char="■"/>
              <a:defRPr>
                <a:solidFill>
                  <a:schemeClr val="accent1"/>
                </a:solidFill>
                <a:highlight>
                  <a:schemeClr val="lt1"/>
                </a:highlight>
              </a:defRPr>
            </a:lvl3pPr>
            <a:lvl4pPr indent="-317500" lvl="3" marL="1828800">
              <a:spcBef>
                <a:spcPts val="1600"/>
              </a:spcBef>
              <a:spcAft>
                <a:spcPts val="0"/>
              </a:spcAft>
              <a:buClr>
                <a:schemeClr val="accent1"/>
              </a:buClr>
              <a:buSzPts val="1400"/>
              <a:buChar char="●"/>
              <a:defRPr>
                <a:solidFill>
                  <a:schemeClr val="accent1"/>
                </a:solidFill>
                <a:highlight>
                  <a:schemeClr val="lt1"/>
                </a:highlight>
              </a:defRPr>
            </a:lvl4pPr>
            <a:lvl5pPr indent="-317500" lvl="4" marL="2286000">
              <a:spcBef>
                <a:spcPts val="1600"/>
              </a:spcBef>
              <a:spcAft>
                <a:spcPts val="0"/>
              </a:spcAft>
              <a:buClr>
                <a:schemeClr val="accent1"/>
              </a:buClr>
              <a:buSzPts val="1400"/>
              <a:buChar char="○"/>
              <a:defRPr>
                <a:solidFill>
                  <a:schemeClr val="accent1"/>
                </a:solidFill>
                <a:highlight>
                  <a:schemeClr val="lt1"/>
                </a:highlight>
              </a:defRPr>
            </a:lvl5pPr>
            <a:lvl6pPr indent="-317500" lvl="5" marL="2743200">
              <a:spcBef>
                <a:spcPts val="1600"/>
              </a:spcBef>
              <a:spcAft>
                <a:spcPts val="0"/>
              </a:spcAft>
              <a:buClr>
                <a:schemeClr val="accent1"/>
              </a:buClr>
              <a:buSzPts val="1400"/>
              <a:buChar char="■"/>
              <a:defRPr>
                <a:solidFill>
                  <a:schemeClr val="accent1"/>
                </a:solidFill>
                <a:highlight>
                  <a:schemeClr val="lt1"/>
                </a:highlight>
              </a:defRPr>
            </a:lvl6pPr>
            <a:lvl7pPr indent="-317500" lvl="6" marL="3200400">
              <a:spcBef>
                <a:spcPts val="1600"/>
              </a:spcBef>
              <a:spcAft>
                <a:spcPts val="0"/>
              </a:spcAft>
              <a:buClr>
                <a:schemeClr val="accent1"/>
              </a:buClr>
              <a:buSzPts val="1400"/>
              <a:buChar char="●"/>
              <a:defRPr>
                <a:solidFill>
                  <a:schemeClr val="accent1"/>
                </a:solidFill>
                <a:highlight>
                  <a:schemeClr val="lt1"/>
                </a:highlight>
              </a:defRPr>
            </a:lvl7pPr>
            <a:lvl8pPr indent="-317500" lvl="7" marL="3657600">
              <a:spcBef>
                <a:spcPts val="1600"/>
              </a:spcBef>
              <a:spcAft>
                <a:spcPts val="0"/>
              </a:spcAft>
              <a:buClr>
                <a:schemeClr val="accent1"/>
              </a:buClr>
              <a:buSzPts val="1400"/>
              <a:buChar char="○"/>
              <a:defRPr>
                <a:solidFill>
                  <a:schemeClr val="accent1"/>
                </a:solidFill>
                <a:highlight>
                  <a:schemeClr val="lt1"/>
                </a:highlight>
              </a:defRPr>
            </a:lvl8pPr>
            <a:lvl9pPr indent="-317500" lvl="8" marL="4114800">
              <a:spcBef>
                <a:spcPts val="1600"/>
              </a:spcBef>
              <a:spcAft>
                <a:spcPts val="1600"/>
              </a:spcAft>
              <a:buClr>
                <a:schemeClr val="accent1"/>
              </a:buClr>
              <a:buSzPts val="1400"/>
              <a:buChar char="■"/>
              <a:defRPr>
                <a:solidFill>
                  <a:schemeClr val="accent1"/>
                </a:solidFill>
                <a:highlight>
                  <a:schemeClr val="lt1"/>
                </a:highlight>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0575"/>
            <a:ext cx="5998800" cy="5988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Clr>
                <a:schemeClr val="accent1"/>
              </a:buClr>
              <a:buSzPts val="2400"/>
              <a:buFont typeface="Amatic SC"/>
              <a:buNone/>
              <a:defRPr b="1" sz="2400">
                <a:solidFill>
                  <a:schemeClr val="accent1"/>
                </a:solidFill>
                <a:latin typeface="Amatic SC"/>
                <a:ea typeface="Amatic SC"/>
                <a:cs typeface="Amatic SC"/>
                <a:sym typeface="Amatic SC"/>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beach-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2850"/>
            <a:ext cx="8520600" cy="8010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b="1" sz="4200">
                <a:solidFill>
                  <a:schemeClr val="accent1"/>
                </a:solidFill>
                <a:latin typeface="Amatic SC"/>
                <a:ea typeface="Amatic SC"/>
                <a:cs typeface="Amatic SC"/>
                <a:sym typeface="Amatic SC"/>
              </a:defRPr>
            </a:lvl9pPr>
          </a:lstStyle>
          <a:p/>
        </p:txBody>
      </p:sp>
      <p:sp>
        <p:nvSpPr>
          <p:cNvPr id="7" name="Google Shape;7;p1"/>
          <p:cNvSpPr txBox="1"/>
          <p:nvPr>
            <p:ph idx="1" type="body"/>
          </p:nvPr>
        </p:nvSpPr>
        <p:spPr>
          <a:xfrm>
            <a:off x="311700" y="1228675"/>
            <a:ext cx="8520600" cy="3340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indent="-317500" lvl="1" marL="914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indent="-317500" lvl="2" marL="1371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indent="-317500" lvl="3" marL="18288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indent="-317500" lvl="4" marL="22860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indent="-317500" lvl="5" marL="27432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indent="-317500" lvl="6" marL="32004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indent="-317500" lvl="7" marL="36576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indent="-317500" lvl="8" marL="4114800">
              <a:lnSpc>
                <a:spcPct val="115000"/>
              </a:lnSpc>
              <a:spcBef>
                <a:spcPts val="1600"/>
              </a:spcBef>
              <a:spcAft>
                <a:spcPts val="160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mailto:JPREBLE@BEALCOLLEGE.EDU"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392150"/>
            <a:ext cx="8520600" cy="2690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HS 205- Group Process</a:t>
            </a:r>
            <a:endParaRPr/>
          </a:p>
        </p:txBody>
      </p:sp>
      <p:sp>
        <p:nvSpPr>
          <p:cNvPr id="57" name="Google Shape;57;p13"/>
          <p:cNvSpPr txBox="1"/>
          <p:nvPr>
            <p:ph idx="1" type="subTitle"/>
          </p:nvPr>
        </p:nvSpPr>
        <p:spPr>
          <a:xfrm>
            <a:off x="311700" y="3381225"/>
            <a:ext cx="8520600" cy="1762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Joanna P</a:t>
            </a:r>
            <a:r>
              <a:rPr lang="en"/>
              <a:t>reble LMSW-cc MSW</a:t>
            </a:r>
            <a:endParaRPr/>
          </a:p>
          <a:p>
            <a:pPr indent="0" lvl="0" marL="0" rtl="0" algn="ctr">
              <a:spcBef>
                <a:spcPts val="0"/>
              </a:spcBef>
              <a:spcAft>
                <a:spcPts val="0"/>
              </a:spcAft>
              <a:buNone/>
            </a:pPr>
            <a:r>
              <a:rPr lang="en" u="sng">
                <a:solidFill>
                  <a:schemeClr val="hlink"/>
                </a:solidFill>
                <a:hlinkClick r:id="rId3"/>
              </a:rPr>
              <a:t>JPREBLE@BEALCOLLEGE.EDU</a:t>
            </a:r>
            <a:endParaRPr/>
          </a:p>
          <a:p>
            <a:pPr indent="0" lvl="0" marL="0" rtl="0" algn="ctr">
              <a:spcBef>
                <a:spcPts val="0"/>
              </a:spcBef>
              <a:spcAft>
                <a:spcPts val="0"/>
              </a:spcAft>
              <a:buNone/>
            </a:pPr>
            <a:r>
              <a:rPr lang="en"/>
              <a:t>478-9567</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2"/>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Expectations</a:t>
            </a:r>
            <a:endParaRPr/>
          </a:p>
        </p:txBody>
      </p:sp>
      <p:sp>
        <p:nvSpPr>
          <p:cNvPr id="111" name="Google Shape;111;p22"/>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Expectations as the student…</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rPr lang="en"/>
              <a:t>Expectations for the instructor...</a:t>
            </a:r>
            <a:endParaRPr/>
          </a:p>
        </p:txBody>
      </p:sp>
      <p:pic>
        <p:nvPicPr>
          <p:cNvPr id="112" name="Google Shape;112;p22"/>
          <p:cNvPicPr preferRelativeResize="0"/>
          <p:nvPr/>
        </p:nvPicPr>
        <p:blipFill>
          <a:blip r:embed="rId3">
            <a:alphaModFix/>
          </a:blip>
          <a:stretch>
            <a:fillRect/>
          </a:stretch>
        </p:blipFill>
        <p:spPr>
          <a:xfrm>
            <a:off x="3292750" y="900000"/>
            <a:ext cx="5719499" cy="33435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3"/>
          <p:cNvSpPr txBox="1"/>
          <p:nvPr>
            <p:ph type="title"/>
          </p:nvPr>
        </p:nvSpPr>
        <p:spPr>
          <a:xfrm>
            <a:off x="265500" y="1081400"/>
            <a:ext cx="4045200" cy="1710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Assignment:</a:t>
            </a:r>
            <a:endParaRPr/>
          </a:p>
        </p:txBody>
      </p:sp>
      <p:sp>
        <p:nvSpPr>
          <p:cNvPr id="118" name="Google Shape;118;p23"/>
          <p:cNvSpPr txBox="1"/>
          <p:nvPr>
            <p:ph idx="1" type="subTitle"/>
          </p:nvPr>
        </p:nvSpPr>
        <p:spPr>
          <a:xfrm>
            <a:off x="265500" y="2845223"/>
            <a:ext cx="4045200" cy="1345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For next class...</a:t>
            </a:r>
            <a:endParaRPr/>
          </a:p>
        </p:txBody>
      </p:sp>
      <p:sp>
        <p:nvSpPr>
          <p:cNvPr id="119" name="Google Shape;119;p23"/>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Read Chapter 1</a:t>
            </a:r>
            <a:endParaRPr/>
          </a:p>
          <a:p>
            <a:pPr indent="0" lvl="0" marL="0" rtl="0" algn="l">
              <a:spcBef>
                <a:spcPts val="1600"/>
              </a:spcBef>
              <a:spcAft>
                <a:spcPts val="1600"/>
              </a:spcAft>
              <a:buNone/>
            </a:pPr>
            <a:r>
              <a:rPr lang="en"/>
              <a:t>Find a definition of Group Therapy and be prepared to share it with the class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title"/>
          </p:nvPr>
        </p:nvSpPr>
        <p:spPr>
          <a:xfrm>
            <a:off x="2802750" y="802500"/>
            <a:ext cx="3538500" cy="3538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WElcome!</a:t>
            </a:r>
            <a:endParaRPr/>
          </a:p>
          <a:p>
            <a:pPr indent="0" lvl="0" marL="0" rtl="0" algn="ctr">
              <a:spcBef>
                <a:spcPts val="0"/>
              </a:spcBef>
              <a:spcAft>
                <a:spcPts val="0"/>
              </a:spcAft>
              <a:buNone/>
            </a:pPr>
            <a:r>
              <a:rPr lang="en"/>
              <a:t>Getting to know you...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SYllabus review</a:t>
            </a:r>
            <a:endParaRPr/>
          </a:p>
        </p:txBody>
      </p:sp>
      <p:sp>
        <p:nvSpPr>
          <p:cNvPr id="68" name="Google Shape;68;p15"/>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course goes for 8 weeks</a:t>
            </a:r>
            <a:endParaRPr/>
          </a:p>
          <a:p>
            <a:pPr indent="0" lvl="0" marL="0" rtl="0" algn="l">
              <a:spcBef>
                <a:spcPts val="1600"/>
              </a:spcBef>
              <a:spcAft>
                <a:spcPts val="0"/>
              </a:spcAft>
              <a:buNone/>
            </a:pPr>
            <a:r>
              <a:rPr lang="en"/>
              <a:t>We will meet Tuesdays and Thursdays 430-720pm</a:t>
            </a:r>
            <a:endParaRPr/>
          </a:p>
          <a:p>
            <a:pPr indent="0" lvl="0" marL="0" rtl="0" algn="l">
              <a:spcBef>
                <a:spcPts val="1600"/>
              </a:spcBef>
              <a:spcAft>
                <a:spcPts val="0"/>
              </a:spcAft>
              <a:buNone/>
            </a:pPr>
            <a:r>
              <a:rPr lang="en"/>
              <a:t>The book is: </a:t>
            </a:r>
            <a:r>
              <a:rPr lang="en" u="sng"/>
              <a:t>Groups: Process and Practice- 9th Edition</a:t>
            </a:r>
            <a:endParaRPr/>
          </a:p>
          <a:p>
            <a:pPr indent="0" lvl="0" marL="0" rtl="0" algn="l">
              <a:lnSpc>
                <a:spcPct val="100000"/>
              </a:lnSpc>
              <a:spcBef>
                <a:spcPts val="1600"/>
              </a:spcBef>
              <a:spcAft>
                <a:spcPts val="0"/>
              </a:spcAft>
              <a:buNone/>
            </a:pPr>
            <a:r>
              <a:rPr lang="en"/>
              <a:t>By Marianne Schneider Corey, Gerald Corey and Cindy Corey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So what is Group process all about?</a:t>
            </a:r>
            <a:endParaRPr/>
          </a:p>
          <a:p>
            <a:pPr indent="0" lvl="0" marL="0" rtl="0" algn="l">
              <a:spcBef>
                <a:spcPts val="0"/>
              </a:spcBef>
              <a:spcAft>
                <a:spcPts val="0"/>
              </a:spcAft>
              <a:buNone/>
            </a:pPr>
            <a:r>
              <a:rPr b="0" lang="en" sz="2400"/>
              <a:t>This course introduces students to the basic concepts of group dynamics and group work in the social and human services area. Students will study topics on leadership, group dynamics, group theory, ethics and diversity in groups and group development.</a:t>
            </a:r>
            <a:endParaRPr sz="7200"/>
          </a:p>
        </p:txBody>
      </p:sp>
      <p:pic>
        <p:nvPicPr>
          <p:cNvPr id="74" name="Google Shape;74;p16"/>
          <p:cNvPicPr preferRelativeResize="0"/>
          <p:nvPr/>
        </p:nvPicPr>
        <p:blipFill>
          <a:blip r:embed="rId3">
            <a:alphaModFix/>
          </a:blip>
          <a:stretch>
            <a:fillRect/>
          </a:stretch>
        </p:blipFill>
        <p:spPr>
          <a:xfrm>
            <a:off x="6285250" y="1206625"/>
            <a:ext cx="2730251" cy="27302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Syllabus cont.</a:t>
            </a:r>
            <a:endParaRPr/>
          </a:p>
        </p:txBody>
      </p:sp>
      <p:sp>
        <p:nvSpPr>
          <p:cNvPr id="80" name="Google Shape;80;p17"/>
          <p:cNvSpPr txBox="1"/>
          <p:nvPr>
            <p:ph idx="1" type="body"/>
          </p:nvPr>
        </p:nvSpPr>
        <p:spPr>
          <a:xfrm>
            <a:off x="311700" y="1228675"/>
            <a:ext cx="8520600" cy="3568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Course participation will be 20% of your overall grade!</a:t>
            </a:r>
            <a:endParaRPr/>
          </a:p>
          <a:p>
            <a:pPr indent="-342900" lvl="0" marL="457200" rtl="0" algn="l">
              <a:spcBef>
                <a:spcPts val="0"/>
              </a:spcBef>
              <a:spcAft>
                <a:spcPts val="0"/>
              </a:spcAft>
              <a:buSzPts val="1800"/>
              <a:buChar char="-"/>
            </a:pPr>
            <a:r>
              <a:rPr lang="en"/>
              <a:t>There will be a group development project that will be 20% of your overall grade!</a:t>
            </a:r>
            <a:endParaRPr/>
          </a:p>
          <a:p>
            <a:pPr indent="-342900" lvl="0" marL="457200" rtl="0" algn="l">
              <a:spcBef>
                <a:spcPts val="0"/>
              </a:spcBef>
              <a:spcAft>
                <a:spcPts val="0"/>
              </a:spcAft>
              <a:buSzPts val="1800"/>
              <a:buChar char="-"/>
            </a:pPr>
            <a:r>
              <a:rPr lang="en"/>
              <a:t>There will be chapter reflections (4), worth 20% of your overall grade!</a:t>
            </a:r>
            <a:endParaRPr/>
          </a:p>
          <a:p>
            <a:pPr indent="-342900" lvl="0" marL="457200" rtl="0" algn="l">
              <a:spcBef>
                <a:spcPts val="0"/>
              </a:spcBef>
              <a:spcAft>
                <a:spcPts val="0"/>
              </a:spcAft>
              <a:buSzPts val="1800"/>
              <a:buChar char="-"/>
            </a:pPr>
            <a:r>
              <a:rPr lang="en"/>
              <a:t>There will be a mid-term, worth 20% of your overall grade!</a:t>
            </a:r>
            <a:endParaRPr/>
          </a:p>
          <a:p>
            <a:pPr indent="-342900" lvl="0" marL="457200" rtl="0" algn="l">
              <a:spcBef>
                <a:spcPts val="0"/>
              </a:spcBef>
              <a:spcAft>
                <a:spcPts val="0"/>
              </a:spcAft>
              <a:buSzPts val="1800"/>
              <a:buChar char="-"/>
            </a:pPr>
            <a:r>
              <a:rPr lang="en"/>
              <a:t>There will be a final, worth 20% of your overall grade!</a:t>
            </a:r>
            <a:endParaRPr/>
          </a:p>
          <a:p>
            <a:pPr indent="0" lvl="0" marL="0" rtl="0" algn="l">
              <a:spcBef>
                <a:spcPts val="1600"/>
              </a:spcBef>
              <a:spcAft>
                <a:spcPts val="160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8"/>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what will you learn? Upon completion...</a:t>
            </a:r>
            <a:endParaRPr/>
          </a:p>
        </p:txBody>
      </p:sp>
      <p:sp>
        <p:nvSpPr>
          <p:cNvPr id="86" name="Google Shape;86;p18"/>
          <p:cNvSpPr txBox="1"/>
          <p:nvPr>
            <p:ph idx="1" type="body"/>
          </p:nvPr>
        </p:nvSpPr>
        <p:spPr>
          <a:xfrm>
            <a:off x="311700" y="1228675"/>
            <a:ext cx="8520600" cy="3340200"/>
          </a:xfrm>
          <a:prstGeom prst="rect">
            <a:avLst/>
          </a:prstGeom>
        </p:spPr>
        <p:txBody>
          <a:bodyPr anchorCtr="0" anchor="t" bIns="91425" lIns="91425" spcFirstLastPara="1" rIns="91425" wrap="square" tIns="91425">
            <a:noAutofit/>
          </a:bodyPr>
          <a:lstStyle/>
          <a:p>
            <a:pPr indent="-336550" lvl="0" marL="457200" rtl="0" algn="l">
              <a:lnSpc>
                <a:spcPct val="100000"/>
              </a:lnSpc>
              <a:spcBef>
                <a:spcPts val="0"/>
              </a:spcBef>
              <a:spcAft>
                <a:spcPts val="0"/>
              </a:spcAft>
              <a:buSzPts val="1700"/>
              <a:buChar char="-"/>
            </a:pPr>
            <a:r>
              <a:rPr lang="en" sz="1700"/>
              <a:t>Students will learn models of group formulation.</a:t>
            </a:r>
            <a:endParaRPr sz="1700"/>
          </a:p>
          <a:p>
            <a:pPr indent="-336550" lvl="0" marL="457200" rtl="0" algn="l">
              <a:lnSpc>
                <a:spcPct val="100000"/>
              </a:lnSpc>
              <a:spcBef>
                <a:spcPts val="0"/>
              </a:spcBef>
              <a:spcAft>
                <a:spcPts val="0"/>
              </a:spcAft>
              <a:buSzPts val="1700"/>
              <a:buChar char="-"/>
            </a:pPr>
            <a:r>
              <a:rPr lang="en" sz="1700"/>
              <a:t>Students will learn and develop group techniques and gain an understanding of group process, group dynamics and group theory. </a:t>
            </a:r>
            <a:endParaRPr sz="1700"/>
          </a:p>
          <a:p>
            <a:pPr indent="-336550" lvl="0" marL="457200" rtl="0" algn="l">
              <a:lnSpc>
                <a:spcPct val="100000"/>
              </a:lnSpc>
              <a:spcBef>
                <a:spcPts val="0"/>
              </a:spcBef>
              <a:spcAft>
                <a:spcPts val="0"/>
              </a:spcAft>
              <a:buSzPts val="1700"/>
              <a:buChar char="-"/>
            </a:pPr>
            <a:r>
              <a:rPr lang="en" sz="1700"/>
              <a:t>Students will understand the issues of confidentiality and ethical considerations in group work and understand diversity and cultural issues in group development.  </a:t>
            </a:r>
            <a:endParaRPr sz="1700"/>
          </a:p>
          <a:p>
            <a:pPr indent="-336550" lvl="0" marL="457200" rtl="0" algn="l">
              <a:lnSpc>
                <a:spcPct val="100000"/>
              </a:lnSpc>
              <a:spcBef>
                <a:spcPts val="0"/>
              </a:spcBef>
              <a:spcAft>
                <a:spcPts val="0"/>
              </a:spcAft>
              <a:buSzPts val="1700"/>
              <a:buChar char="-"/>
            </a:pPr>
            <a:r>
              <a:rPr lang="en" sz="1700"/>
              <a:t> Students will develop group leadership skills and gain an understanding of the stages of group development and group facilitation.</a:t>
            </a:r>
            <a:endParaRPr sz="2200"/>
          </a:p>
          <a:p>
            <a:pPr indent="0" lvl="0" marL="0" rtl="0" algn="l">
              <a:spcBef>
                <a:spcPts val="0"/>
              </a:spcBef>
              <a:spcAft>
                <a:spcPts val="1600"/>
              </a:spcAft>
              <a:buNone/>
            </a:pPr>
            <a:r>
              <a:t/>
            </a:r>
            <a:endParaRPr sz="15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9"/>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ASsignments</a:t>
            </a:r>
            <a:endParaRPr/>
          </a:p>
        </p:txBody>
      </p:sp>
      <p:sp>
        <p:nvSpPr>
          <p:cNvPr id="92" name="Google Shape;92;p19"/>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p>
            <a:pPr indent="-342900" lvl="0" marL="914400" rtl="0" algn="l">
              <a:lnSpc>
                <a:spcPct val="100000"/>
              </a:lnSpc>
              <a:spcBef>
                <a:spcPts val="0"/>
              </a:spcBef>
              <a:spcAft>
                <a:spcPts val="0"/>
              </a:spcAft>
              <a:buSzPts val="1800"/>
              <a:buChar char="-"/>
            </a:pPr>
            <a:r>
              <a:rPr lang="en" sz="1800"/>
              <a:t>There will be 4 assignments where you will need to complete discussion questions. Each assignment will count for 5% of your overall grade. Please refer to the information sheets regarding your assignments.</a:t>
            </a:r>
            <a:endParaRPr sz="1800"/>
          </a:p>
        </p:txBody>
      </p:sp>
      <p:sp>
        <p:nvSpPr>
          <p:cNvPr id="93" name="Google Shape;93;p19"/>
          <p:cNvSpPr txBox="1"/>
          <p:nvPr>
            <p:ph idx="2" type="body"/>
          </p:nvPr>
        </p:nvSpPr>
        <p:spPr>
          <a:xfrm>
            <a:off x="4832400" y="1228675"/>
            <a:ext cx="3999900" cy="33402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lang="en" sz="1800"/>
              <a:t>There will be a mid-term, as well as a final, each counting for 20% of your grade. These exams will be set up in multiple choice format along with short answer questions.</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0"/>
          <p:cNvSpPr txBox="1"/>
          <p:nvPr>
            <p:ph type="title"/>
          </p:nvPr>
        </p:nvSpPr>
        <p:spPr>
          <a:xfrm>
            <a:off x="311700" y="292850"/>
            <a:ext cx="8520600" cy="80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Assignments continued</a:t>
            </a:r>
            <a:endParaRPr/>
          </a:p>
        </p:txBody>
      </p:sp>
      <p:sp>
        <p:nvSpPr>
          <p:cNvPr id="99" name="Google Shape;99;p20"/>
          <p:cNvSpPr txBox="1"/>
          <p:nvPr>
            <p:ph idx="1" type="body"/>
          </p:nvPr>
        </p:nvSpPr>
        <p:spPr>
          <a:xfrm>
            <a:off x="311700" y="1228675"/>
            <a:ext cx="3999900" cy="3340200"/>
          </a:xfrm>
          <a:prstGeom prst="rect">
            <a:avLst/>
          </a:prstGeom>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Clr>
                <a:srgbClr val="000000"/>
              </a:buClr>
              <a:buSzPts val="1600"/>
              <a:buChar char="-"/>
            </a:pPr>
            <a:r>
              <a:rPr lang="en" sz="1600">
                <a:solidFill>
                  <a:srgbClr val="000000"/>
                </a:solidFill>
              </a:rPr>
              <a:t>There will be a project that you will be given where you will need to create a new group. This will require you to come up with marketing materials, group norms, and to show your planning. A separate rubric and instructional form will be given out as to what this entails. This will require you to work on this throughout the mod. This is worth 20% of your grade.</a:t>
            </a:r>
            <a:endParaRPr sz="1600"/>
          </a:p>
        </p:txBody>
      </p:sp>
      <p:sp>
        <p:nvSpPr>
          <p:cNvPr id="100" name="Google Shape;100;p20"/>
          <p:cNvSpPr txBox="1"/>
          <p:nvPr>
            <p:ph idx="2" type="body"/>
          </p:nvPr>
        </p:nvSpPr>
        <p:spPr>
          <a:xfrm>
            <a:off x="4832400" y="1228675"/>
            <a:ext cx="3999900" cy="3340200"/>
          </a:xfrm>
          <a:prstGeom prst="rect">
            <a:avLst/>
          </a:prstGeom>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Char char="-"/>
            </a:pPr>
            <a:r>
              <a:rPr lang="en" sz="1800">
                <a:solidFill>
                  <a:srgbClr val="000000"/>
                </a:solidFill>
              </a:rPr>
              <a:t>Course participation will count for 20% of your grade. Contributing to the class discussion in this course is a must. Attendance will be looked at heavily given the experiential learning that takes place in this course. </a:t>
            </a:r>
            <a:endParaRPr sz="1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1"/>
          <p:cNvSpPr txBox="1"/>
          <p:nvPr>
            <p:ph type="title"/>
          </p:nvPr>
        </p:nvSpPr>
        <p:spPr>
          <a:xfrm>
            <a:off x="490250" y="526350"/>
            <a:ext cx="5618700" cy="4090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questions about the syllabus?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