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54"/>
  </p:notesMasterIdLst>
  <p:sldIdLst>
    <p:sldId id="256" r:id="rId5"/>
    <p:sldId id="257" r:id="rId6"/>
    <p:sldId id="258" r:id="rId7"/>
    <p:sldId id="281" r:id="rId8"/>
    <p:sldId id="341" r:id="rId9"/>
    <p:sldId id="329" r:id="rId10"/>
    <p:sldId id="336" r:id="rId11"/>
    <p:sldId id="300" r:id="rId12"/>
    <p:sldId id="260" r:id="rId13"/>
    <p:sldId id="261" r:id="rId14"/>
    <p:sldId id="330" r:id="rId15"/>
    <p:sldId id="331" r:id="rId16"/>
    <p:sldId id="342" r:id="rId17"/>
    <p:sldId id="262" r:id="rId18"/>
    <p:sldId id="263" r:id="rId19"/>
    <p:sldId id="332" r:id="rId20"/>
    <p:sldId id="343" r:id="rId21"/>
    <p:sldId id="264" r:id="rId22"/>
    <p:sldId id="265" r:id="rId23"/>
    <p:sldId id="344" r:id="rId24"/>
    <p:sldId id="337" r:id="rId25"/>
    <p:sldId id="266" r:id="rId26"/>
    <p:sldId id="267" r:id="rId27"/>
    <p:sldId id="269" r:id="rId28"/>
    <p:sldId id="270" r:id="rId29"/>
    <p:sldId id="271" r:id="rId30"/>
    <p:sldId id="272" r:id="rId31"/>
    <p:sldId id="299" r:id="rId32"/>
    <p:sldId id="301" r:id="rId33"/>
    <p:sldId id="333" r:id="rId34"/>
    <p:sldId id="273" r:id="rId35"/>
    <p:sldId id="276" r:id="rId36"/>
    <p:sldId id="279" r:id="rId37"/>
    <p:sldId id="282" r:id="rId38"/>
    <p:sldId id="283" r:id="rId39"/>
    <p:sldId id="334" r:id="rId40"/>
    <p:sldId id="284" r:id="rId41"/>
    <p:sldId id="285" r:id="rId42"/>
    <p:sldId id="286" r:id="rId43"/>
    <p:sldId id="345" r:id="rId44"/>
    <p:sldId id="287" r:id="rId45"/>
    <p:sldId id="335" r:id="rId46"/>
    <p:sldId id="288" r:id="rId47"/>
    <p:sldId id="302" r:id="rId48"/>
    <p:sldId id="303" r:id="rId49"/>
    <p:sldId id="304" r:id="rId50"/>
    <p:sldId id="338" r:id="rId51"/>
    <p:sldId id="339" r:id="rId52"/>
    <p:sldId id="340"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249" autoAdjust="0"/>
  </p:normalViewPr>
  <p:slideViewPr>
    <p:cSldViewPr snapToGrid="0" snapToObjects="1">
      <p:cViewPr varScale="1">
        <p:scale>
          <a:sx n="44" d="100"/>
          <a:sy n="44" d="100"/>
        </p:scale>
        <p:origin x="846" y="5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Body)"/>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Body)"/>
              </a:defRPr>
            </a:lvl1pPr>
          </a:lstStyle>
          <a:p>
            <a:fld id="{19000218-547A-8943-B7D7-03A273CD8F18}" type="datetimeFigureOut">
              <a:rPr lang="en-US" smtClean="0"/>
              <a:pPr/>
              <a:t>11/27/2020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Body)"/>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Body)"/>
              </a:defRPr>
            </a:lvl1pPr>
          </a:lstStyle>
          <a:p>
            <a:fld id="{EC9919CD-3B8A-C54C-A7DD-6A2A28A2B1D0}" type="slidenum">
              <a:rPr lang="en-US" smtClean="0"/>
              <a:pPr/>
              <a:t>‹#›</a:t>
            </a:fld>
            <a:endParaRPr lang="en-US" dirty="0"/>
          </a:p>
        </p:txBody>
      </p:sp>
    </p:spTree>
    <p:extLst>
      <p:ext uri="{BB962C8B-B14F-4D97-AF65-F5344CB8AC3E}">
        <p14:creationId xmlns:p14="http://schemas.microsoft.com/office/powerpoint/2010/main" val="3277665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Body)"/>
        <a:ea typeface="+mn-ea"/>
        <a:cs typeface="+mn-cs"/>
      </a:defRPr>
    </a:lvl1pPr>
    <a:lvl2pPr marL="457200" algn="l" defTabSz="914400" rtl="0" eaLnBrk="1" latinLnBrk="0" hangingPunct="1">
      <a:defRPr sz="1200" kern="1200">
        <a:solidFill>
          <a:schemeClr val="tx1"/>
        </a:solidFill>
        <a:latin typeface="Calibri (Body)"/>
        <a:ea typeface="+mn-ea"/>
        <a:cs typeface="+mn-cs"/>
      </a:defRPr>
    </a:lvl2pPr>
    <a:lvl3pPr marL="914400" algn="l" defTabSz="914400" rtl="0" eaLnBrk="1" latinLnBrk="0" hangingPunct="1">
      <a:defRPr sz="1200" kern="1200">
        <a:solidFill>
          <a:schemeClr val="tx1"/>
        </a:solidFill>
        <a:latin typeface="Calibri (Body)"/>
        <a:ea typeface="+mn-ea"/>
        <a:cs typeface="+mn-cs"/>
      </a:defRPr>
    </a:lvl3pPr>
    <a:lvl4pPr marL="1371600" algn="l" defTabSz="914400" rtl="0" eaLnBrk="1" latinLnBrk="0" hangingPunct="1">
      <a:defRPr sz="1200" kern="1200">
        <a:solidFill>
          <a:schemeClr val="tx1"/>
        </a:solidFill>
        <a:latin typeface="Calibri (Body)"/>
        <a:ea typeface="+mn-ea"/>
        <a:cs typeface="+mn-cs"/>
      </a:defRPr>
    </a:lvl4pPr>
    <a:lvl5pPr marL="1828800" algn="l" defTabSz="914400" rtl="0" eaLnBrk="1" latinLnBrk="0" hangingPunct="1">
      <a:defRPr sz="1200" kern="1200">
        <a:solidFill>
          <a:schemeClr val="tx1"/>
        </a:solidFill>
        <a:latin typeface="Calibri (Body)"/>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9919CD-3B8A-C54C-A7DD-6A2A28A2B1D0}" type="slidenum">
              <a:rPr lang="en-US" smtClean="0"/>
              <a:t>2</a:t>
            </a:fld>
            <a:endParaRPr lang="en-US" dirty="0"/>
          </a:p>
        </p:txBody>
      </p:sp>
    </p:spTree>
    <p:extLst>
      <p:ext uri="{BB962C8B-B14F-4D97-AF65-F5344CB8AC3E}">
        <p14:creationId xmlns:p14="http://schemas.microsoft.com/office/powerpoint/2010/main" val="8891902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DDDFA6-A30A-2B4D-815C-79D9C3FA54A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8022730-C47B-764D-AB71-93D79A64C9C2}"/>
              </a:ext>
            </a:extLst>
          </p:cNvPr>
          <p:cNvSpPr>
            <a:spLocks noGrp="1"/>
          </p:cNvSpPr>
          <p:nvPr>
            <p:ph type="ctrTitle"/>
          </p:nvPr>
        </p:nvSpPr>
        <p:spPr>
          <a:xfrm>
            <a:off x="553520" y="1718503"/>
            <a:ext cx="9144000" cy="2680070"/>
          </a:xfrm>
        </p:spPr>
        <p:txBody>
          <a:bodyPr anchor="b">
            <a:normAutofit/>
          </a:bodyPr>
          <a:lstStyle>
            <a:lvl1pPr algn="l">
              <a:defRPr sz="4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922AF52-CA6B-5542-AC94-164A72E283EE}"/>
              </a:ext>
            </a:extLst>
          </p:cNvPr>
          <p:cNvSpPr>
            <a:spLocks noGrp="1"/>
          </p:cNvSpPr>
          <p:nvPr>
            <p:ph type="subTitle" idx="1"/>
          </p:nvPr>
        </p:nvSpPr>
        <p:spPr>
          <a:xfrm>
            <a:off x="553520" y="4683210"/>
            <a:ext cx="9144000" cy="1170729"/>
          </a:xfrm>
        </p:spPr>
        <p:txBody>
          <a:bodyPr/>
          <a:lstStyle>
            <a:lvl1pPr marL="0" indent="0" algn="l">
              <a:buNone/>
              <a:defRPr sz="2400">
                <a:solidFill>
                  <a:srgbClr val="59E4FF"/>
                </a:solidFill>
                <a:latin typeface="Calibri (Body)"/>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extBox 9">
            <a:extLst>
              <a:ext uri="{FF2B5EF4-FFF2-40B4-BE49-F238E27FC236}">
                <a16:creationId xmlns:a16="http://schemas.microsoft.com/office/drawing/2014/main" id="{AABD0F5A-6B66-FE4C-828D-EAC3C360B412}"/>
              </a:ext>
            </a:extLst>
          </p:cNvPr>
          <p:cNvSpPr txBox="1"/>
          <p:nvPr userDrawn="1"/>
        </p:nvSpPr>
        <p:spPr>
          <a:xfrm>
            <a:off x="520861" y="6204031"/>
            <a:ext cx="1944548" cy="369332"/>
          </a:xfrm>
          <a:prstGeom prst="rect">
            <a:avLst/>
          </a:prstGeom>
          <a:noFill/>
        </p:spPr>
        <p:txBody>
          <a:bodyPr wrap="square" rtlCol="0">
            <a:spAutoFit/>
          </a:bodyPr>
          <a:lstStyle/>
          <a:p>
            <a:pPr algn="l"/>
            <a:r>
              <a:rPr lang="en-US" sz="1800" b="0" dirty="0">
                <a:solidFill>
                  <a:schemeClr val="bg1"/>
                </a:solidFill>
                <a:latin typeface="Calibri (Body)"/>
              </a:rPr>
              <a:t>ahima.org</a:t>
            </a:r>
          </a:p>
        </p:txBody>
      </p:sp>
      <p:pic>
        <p:nvPicPr>
          <p:cNvPr id="11" name="Picture 10" descr="AHIMA_White.png">
            <a:extLst>
              <a:ext uri="{FF2B5EF4-FFF2-40B4-BE49-F238E27FC236}">
                <a16:creationId xmlns:a16="http://schemas.microsoft.com/office/drawing/2014/main" id="{56B69201-54D0-6C43-AAE0-F81A0FC63A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97520" y="5698017"/>
            <a:ext cx="1806908" cy="875347"/>
          </a:xfrm>
          <a:prstGeom prst="rect">
            <a:avLst/>
          </a:prstGeom>
        </p:spPr>
      </p:pic>
      <p:sp>
        <p:nvSpPr>
          <p:cNvPr id="7" name="Content Placeholder 1">
            <a:extLst>
              <a:ext uri="{FF2B5EF4-FFF2-40B4-BE49-F238E27FC236}">
                <a16:creationId xmlns:a16="http://schemas.microsoft.com/office/drawing/2014/main" id="{EB53DCF6-97DE-4516-BF34-D9A98789A746}"/>
              </a:ext>
            </a:extLst>
          </p:cNvPr>
          <p:cNvSpPr>
            <a:spLocks noGrp="1"/>
          </p:cNvSpPr>
          <p:nvPr>
            <p:ph sz="quarter" idx="10"/>
          </p:nvPr>
        </p:nvSpPr>
        <p:spPr>
          <a:xfrm>
            <a:off x="1856510" y="6155051"/>
            <a:ext cx="7357828" cy="369332"/>
          </a:xfrm>
        </p:spPr>
        <p:txBody>
          <a:bodyPr>
            <a:noAutofit/>
          </a:bodyPr>
          <a:lstStyle>
            <a:lvl1pPr marL="0" indent="0">
              <a:buNone/>
              <a:defRPr sz="1000">
                <a:solidFill>
                  <a:schemeClr val="bg1"/>
                </a:solidFill>
              </a:defRPr>
            </a:lvl1pPr>
          </a:lstStyle>
          <a:p>
            <a:endParaRPr lang="en-IN" dirty="0"/>
          </a:p>
        </p:txBody>
      </p:sp>
    </p:spTree>
    <p:extLst>
      <p:ext uri="{BB962C8B-B14F-4D97-AF65-F5344CB8AC3E}">
        <p14:creationId xmlns:p14="http://schemas.microsoft.com/office/powerpoint/2010/main" val="3877733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F52E85E-8804-214F-8797-F2CD76403F63}"/>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endParaRPr lang="en-US" dirty="0"/>
          </a:p>
        </p:txBody>
      </p:sp>
      <p:sp>
        <p:nvSpPr>
          <p:cNvPr id="2" name="Title 1">
            <a:extLst>
              <a:ext uri="{FF2B5EF4-FFF2-40B4-BE49-F238E27FC236}">
                <a16:creationId xmlns:a16="http://schemas.microsoft.com/office/drawing/2014/main" id="{1D349347-97FA-C843-A003-5B9ECCD6D7BD}"/>
              </a:ext>
            </a:extLst>
          </p:cNvPr>
          <p:cNvSpPr>
            <a:spLocks noGrp="1"/>
          </p:cNvSpPr>
          <p:nvPr>
            <p:ph type="title"/>
          </p:nvPr>
        </p:nvSpPr>
        <p:spPr/>
        <p:txBody>
          <a:bodyPr/>
          <a:lstStyle>
            <a:lvl1pPr>
              <a:defRPr>
                <a:latin typeface="Calibri (Body)"/>
              </a:defRPr>
            </a:lvl1pPr>
          </a:lstStyle>
          <a:p>
            <a:r>
              <a:rPr lang="en-US" dirty="0"/>
              <a:t>Click to edit Master title style</a:t>
            </a:r>
          </a:p>
        </p:txBody>
      </p:sp>
      <p:sp>
        <p:nvSpPr>
          <p:cNvPr id="3" name="Content Placeholder 2">
            <a:extLst>
              <a:ext uri="{FF2B5EF4-FFF2-40B4-BE49-F238E27FC236}">
                <a16:creationId xmlns:a16="http://schemas.microsoft.com/office/drawing/2014/main" id="{C8B76D1F-1E43-5249-B170-73823D63365E}"/>
              </a:ext>
            </a:extLst>
          </p:cNvPr>
          <p:cNvSpPr>
            <a:spLocks noGrp="1"/>
          </p:cNvSpPr>
          <p:nvPr>
            <p:ph idx="1"/>
          </p:nvPr>
        </p:nvSpPr>
        <p:spPr>
          <a:xfrm>
            <a:off x="539264" y="1825625"/>
            <a:ext cx="11024771"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3489350E-275D-4B40-8E2B-FC697999C6A3}"/>
              </a:ext>
            </a:extLst>
          </p:cNvPr>
          <p:cNvSpPr txBox="1">
            <a:spLocks/>
          </p:cNvSpPr>
          <p:nvPr userDrawn="1"/>
        </p:nvSpPr>
        <p:spPr>
          <a:xfrm>
            <a:off x="5751811" y="6320579"/>
            <a:ext cx="943086" cy="230996"/>
          </a:xfrm>
          <a:prstGeom prst="rect">
            <a:avLst/>
          </a:prstGeom>
        </p:spPr>
        <p:txBody>
          <a:bodyPr/>
          <a:lstStyle>
            <a:defPPr>
              <a:defRPr lang="en-US"/>
            </a:defPPr>
            <a:lvl1pPr marL="0" algn="l" defTabSz="914400" rtl="0" eaLnBrk="1" latinLnBrk="0" hangingPunct="1">
              <a:defRPr lang="en-US" sz="1000" kern="1200" smtClean="0">
                <a:solidFill>
                  <a:schemeClr val="tx1"/>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Calibri (Body)"/>
            </a:endParaRPr>
          </a:p>
        </p:txBody>
      </p:sp>
      <p:sp>
        <p:nvSpPr>
          <p:cNvPr id="10" name="Rectangle 9">
            <a:extLst>
              <a:ext uri="{FF2B5EF4-FFF2-40B4-BE49-F238E27FC236}">
                <a16:creationId xmlns:a16="http://schemas.microsoft.com/office/drawing/2014/main" id="{1D225FC6-47BD-41EC-A9A9-F450F860ABF0}"/>
              </a:ext>
            </a:extLst>
          </p:cNvPr>
          <p:cNvSpPr>
            <a:spLocks noChangeArrowheads="1"/>
          </p:cNvSpPr>
          <p:nvPr userDrawn="1"/>
        </p:nvSpPr>
        <p:spPr bwMode="auto">
          <a:xfrm>
            <a:off x="5647899" y="6246775"/>
            <a:ext cx="457200" cy="304800"/>
          </a:xfrm>
          <a:prstGeom prst="rect">
            <a:avLst/>
          </a:prstGeom>
          <a:noFill/>
          <a:ln>
            <a:noFill/>
          </a:ln>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12700">
                <a:solidFill>
                  <a:srgbClr val="0000CC"/>
                </a:solidFill>
                <a:miter lim="800000"/>
                <a:headEnd/>
                <a:tailEnd/>
              </a14:hiddenLine>
            </a:ext>
          </a:extLst>
        </p:spPr>
        <p:txBody>
          <a:bodyPr lIns="0" tIns="0" rIns="0" bIns="0" anchor="b"/>
          <a:lstStyle>
            <a:lvl1pPr>
              <a:defRPr sz="3800">
                <a:solidFill>
                  <a:schemeClr val="tx1"/>
                </a:solidFill>
                <a:latin typeface="Times New Roman" panose="02020603050405020304" pitchFamily="18" charset="0"/>
              </a:defRPr>
            </a:lvl1pPr>
            <a:lvl2pPr marL="742950" indent="-285750">
              <a:defRPr sz="3800">
                <a:solidFill>
                  <a:schemeClr val="tx1"/>
                </a:solidFill>
                <a:latin typeface="Times New Roman" panose="02020603050405020304" pitchFamily="18" charset="0"/>
              </a:defRPr>
            </a:lvl2pPr>
            <a:lvl3pPr marL="1143000" indent="-228600">
              <a:defRPr sz="3800">
                <a:solidFill>
                  <a:schemeClr val="tx1"/>
                </a:solidFill>
                <a:latin typeface="Times New Roman" panose="02020603050405020304" pitchFamily="18" charset="0"/>
              </a:defRPr>
            </a:lvl3pPr>
            <a:lvl4pPr marL="1600200" indent="-228600">
              <a:defRPr sz="3800">
                <a:solidFill>
                  <a:schemeClr val="tx1"/>
                </a:solidFill>
                <a:latin typeface="Times New Roman" panose="02020603050405020304" pitchFamily="18" charset="0"/>
              </a:defRPr>
            </a:lvl4pPr>
            <a:lvl5pPr marL="2057400" indent="-228600">
              <a:defRPr sz="38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38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38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38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3800">
                <a:solidFill>
                  <a:schemeClr val="tx1"/>
                </a:solidFill>
                <a:latin typeface="Times New Roman" panose="02020603050405020304" pitchFamily="18" charset="0"/>
              </a:defRPr>
            </a:lvl9pPr>
          </a:lstStyle>
          <a:p>
            <a:pPr algn="r">
              <a:lnSpc>
                <a:spcPct val="75000"/>
              </a:lnSpc>
            </a:pPr>
            <a:fld id="{B2B86243-762B-4653-A1EB-4B6E25172358}" type="slidenum">
              <a:rPr lang="en-US" altLang="en-US" sz="1400" b="0" smtClean="0">
                <a:solidFill>
                  <a:schemeClr val="tx1"/>
                </a:solidFill>
                <a:latin typeface="Calibri (Body)"/>
              </a:rPr>
              <a:pPr algn="r">
                <a:lnSpc>
                  <a:spcPct val="75000"/>
                </a:lnSpc>
              </a:pPr>
              <a:t>‹#›</a:t>
            </a:fld>
            <a:endParaRPr lang="en-US" altLang="en-US" sz="1400" b="0" dirty="0">
              <a:solidFill>
                <a:schemeClr val="tx1"/>
              </a:solidFill>
              <a:latin typeface="Calibri (Body)"/>
            </a:endParaRPr>
          </a:p>
        </p:txBody>
      </p:sp>
    </p:spTree>
    <p:extLst>
      <p:ext uri="{BB962C8B-B14F-4D97-AF65-F5344CB8AC3E}">
        <p14:creationId xmlns:p14="http://schemas.microsoft.com/office/powerpoint/2010/main" val="7645700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EE5283C-ADB3-564B-BAB8-B4748A5E0C5E}"/>
              </a:ext>
            </a:extLst>
          </p:cNvPr>
          <p:cNvPicPr>
            <a:picLocks noChangeAspect="1"/>
          </p:cNvPicPr>
          <p:nvPr userDrawn="1"/>
        </p:nvPicPr>
        <p:blipFill>
          <a:blip r:embed="rId4"/>
          <a:stretch>
            <a:fillRect/>
          </a:stretch>
        </p:blipFill>
        <p:spPr>
          <a:xfrm>
            <a:off x="0" y="10959"/>
            <a:ext cx="12192000" cy="6858000"/>
          </a:xfrm>
          <a:prstGeom prst="rect">
            <a:avLst/>
          </a:prstGeom>
        </p:spPr>
      </p:pic>
      <p:sp>
        <p:nvSpPr>
          <p:cNvPr id="2" name="Title Placeholder 1">
            <a:extLst>
              <a:ext uri="{FF2B5EF4-FFF2-40B4-BE49-F238E27FC236}">
                <a16:creationId xmlns:a16="http://schemas.microsoft.com/office/drawing/2014/main" id="{28410417-AC94-FC4C-9C71-DF00FDE91093}"/>
              </a:ext>
            </a:extLst>
          </p:cNvPr>
          <p:cNvSpPr>
            <a:spLocks noGrp="1"/>
          </p:cNvSpPr>
          <p:nvPr>
            <p:ph type="title"/>
          </p:nvPr>
        </p:nvSpPr>
        <p:spPr>
          <a:xfrm>
            <a:off x="539265" y="515815"/>
            <a:ext cx="11024770" cy="117487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DE06515-FDB7-144C-B62C-4C5A48217A63}"/>
              </a:ext>
            </a:extLst>
          </p:cNvPr>
          <p:cNvSpPr>
            <a:spLocks noGrp="1"/>
          </p:cNvSpPr>
          <p:nvPr>
            <p:ph type="body" idx="1"/>
          </p:nvPr>
        </p:nvSpPr>
        <p:spPr>
          <a:xfrm>
            <a:off x="539264" y="1825625"/>
            <a:ext cx="1102477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FE5959D2-4B35-2E4F-A0A0-C55CF7E6C47C}"/>
              </a:ext>
            </a:extLst>
          </p:cNvPr>
          <p:cNvPicPr>
            <a:picLocks noChangeAspect="1"/>
          </p:cNvPicPr>
          <p:nvPr userDrawn="1"/>
        </p:nvPicPr>
        <p:blipFill>
          <a:blip r:embed="rId5"/>
          <a:stretch>
            <a:fillRect/>
          </a:stretch>
        </p:blipFill>
        <p:spPr>
          <a:xfrm>
            <a:off x="10071792" y="6310741"/>
            <a:ext cx="1562582" cy="413483"/>
          </a:xfrm>
          <a:prstGeom prst="rect">
            <a:avLst/>
          </a:prstGeom>
        </p:spPr>
      </p:pic>
      <p:sp>
        <p:nvSpPr>
          <p:cNvPr id="12" name="Text Box 15">
            <a:extLst>
              <a:ext uri="{FF2B5EF4-FFF2-40B4-BE49-F238E27FC236}">
                <a16:creationId xmlns:a16="http://schemas.microsoft.com/office/drawing/2014/main" id="{5072698D-C197-9E4C-8C4D-15DE0B8696A0}"/>
              </a:ext>
            </a:extLst>
          </p:cNvPr>
          <p:cNvSpPr txBox="1">
            <a:spLocks noChangeArrowheads="1"/>
          </p:cNvSpPr>
          <p:nvPr userDrawn="1"/>
        </p:nvSpPr>
        <p:spPr bwMode="auto">
          <a:xfrm>
            <a:off x="478358" y="6524171"/>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Calibri (Body)"/>
                <a:ea typeface="+mn-ea"/>
                <a:cs typeface="+mn-cs"/>
              </a:rPr>
              <a:t>© 2019 AHIMA</a:t>
            </a:r>
            <a:endParaRPr lang="en-US" sz="700" dirty="0">
              <a:solidFill>
                <a:schemeClr val="tx1">
                  <a:lumMod val="75000"/>
                  <a:lumOff val="25000"/>
                </a:schemeClr>
              </a:solidFill>
              <a:latin typeface="Calibri (Body)"/>
            </a:endParaRPr>
          </a:p>
        </p:txBody>
      </p:sp>
      <p:sp>
        <p:nvSpPr>
          <p:cNvPr id="13" name="TextBox 12">
            <a:extLst>
              <a:ext uri="{FF2B5EF4-FFF2-40B4-BE49-F238E27FC236}">
                <a16:creationId xmlns:a16="http://schemas.microsoft.com/office/drawing/2014/main" id="{4DBCCD1C-0E8A-1B41-93EF-6061EF4D510A}"/>
              </a:ext>
            </a:extLst>
          </p:cNvPr>
          <p:cNvSpPr txBox="1"/>
          <p:nvPr userDrawn="1"/>
        </p:nvSpPr>
        <p:spPr>
          <a:xfrm>
            <a:off x="469480" y="6232362"/>
            <a:ext cx="1694046" cy="323165"/>
          </a:xfrm>
          <a:prstGeom prst="rect">
            <a:avLst/>
          </a:prstGeom>
          <a:noFill/>
        </p:spPr>
        <p:txBody>
          <a:bodyPr wrap="square" rtlCol="0">
            <a:spAutoFit/>
          </a:bodyPr>
          <a:lstStyle/>
          <a:p>
            <a:r>
              <a:rPr lang="en-US" sz="1500" b="1" dirty="0">
                <a:solidFill>
                  <a:srgbClr val="00548B"/>
                </a:solidFill>
                <a:latin typeface="Calibri (Body)"/>
              </a:rPr>
              <a:t>ahima.org</a:t>
            </a:r>
          </a:p>
        </p:txBody>
      </p:sp>
      <p:sp>
        <p:nvSpPr>
          <p:cNvPr id="8" name="Slide Number Placeholder 5">
            <a:extLst>
              <a:ext uri="{FF2B5EF4-FFF2-40B4-BE49-F238E27FC236}">
                <a16:creationId xmlns:a16="http://schemas.microsoft.com/office/drawing/2014/main" id="{01080097-40B7-0D49-9037-5409C07B1D02}"/>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fld id="{162F203F-2323-374D-9094-79CF27369A6A}" type="slidenum">
              <a:rPr lang="en-US" smtClean="0"/>
              <a:pPr/>
              <a:t>‹#›</a:t>
            </a:fld>
            <a:endParaRPr lang="en-US" dirty="0"/>
          </a:p>
        </p:txBody>
      </p:sp>
    </p:spTree>
    <p:extLst>
      <p:ext uri="{BB962C8B-B14F-4D97-AF65-F5344CB8AC3E}">
        <p14:creationId xmlns:p14="http://schemas.microsoft.com/office/powerpoint/2010/main" val="800078997"/>
      </p:ext>
    </p:extLst>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l" defTabSz="914400" rtl="0" eaLnBrk="1" latinLnBrk="0" hangingPunct="1">
        <a:lnSpc>
          <a:spcPct val="90000"/>
        </a:lnSpc>
        <a:spcBef>
          <a:spcPct val="0"/>
        </a:spcBef>
        <a:buNone/>
        <a:defRPr sz="3000" b="1" i="0" kern="1200">
          <a:solidFill>
            <a:srgbClr val="00548B"/>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Body)"/>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Body)"/>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Body)"/>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371B5-8007-154B-8530-230047453173}"/>
              </a:ext>
            </a:extLst>
          </p:cNvPr>
          <p:cNvSpPr>
            <a:spLocks noGrp="1"/>
          </p:cNvSpPr>
          <p:nvPr>
            <p:ph type="ctrTitle"/>
          </p:nvPr>
        </p:nvSpPr>
        <p:spPr/>
        <p:txBody>
          <a:bodyPr/>
          <a:lstStyle/>
          <a:p>
            <a:r>
              <a:rPr lang="en-US" noProof="0" dirty="0"/>
              <a:t>Introduction to Information Systems for Health Information Technology</a:t>
            </a:r>
          </a:p>
        </p:txBody>
      </p:sp>
      <p:sp>
        <p:nvSpPr>
          <p:cNvPr id="3" name="Subtitle 2">
            <a:extLst>
              <a:ext uri="{FF2B5EF4-FFF2-40B4-BE49-F238E27FC236}">
                <a16:creationId xmlns:a16="http://schemas.microsoft.com/office/drawing/2014/main" id="{7BB82CF4-E5FC-8744-85DD-4A4C7D1D570D}"/>
              </a:ext>
            </a:extLst>
          </p:cNvPr>
          <p:cNvSpPr>
            <a:spLocks noGrp="1"/>
          </p:cNvSpPr>
          <p:nvPr>
            <p:ph type="subTitle" idx="1"/>
          </p:nvPr>
        </p:nvSpPr>
        <p:spPr/>
        <p:txBody>
          <a:bodyPr/>
          <a:lstStyle/>
          <a:p>
            <a:r>
              <a:rPr lang="en-US" noProof="0" dirty="0"/>
              <a:t>Chapter 8: Clinical Information Systems</a:t>
            </a:r>
          </a:p>
        </p:txBody>
      </p:sp>
      <p:sp>
        <p:nvSpPr>
          <p:cNvPr id="6" name="Content Placeholder 5">
            <a:extLst>
              <a:ext uri="{FF2B5EF4-FFF2-40B4-BE49-F238E27FC236}">
                <a16:creationId xmlns:a16="http://schemas.microsoft.com/office/drawing/2014/main" id="{1F532A77-9535-401F-976F-FF34012BA339}"/>
              </a:ext>
            </a:extLst>
          </p:cNvPr>
          <p:cNvSpPr>
            <a:spLocks noGrp="1"/>
          </p:cNvSpPr>
          <p:nvPr>
            <p:ph sz="quarter" idx="10"/>
          </p:nvPr>
        </p:nvSpPr>
        <p:spPr>
          <a:xfrm>
            <a:off x="4336962" y="6339717"/>
            <a:ext cx="3518076" cy="369332"/>
          </a:xfrm>
        </p:spPr>
        <p:txBody>
          <a:bodyPr/>
          <a:lstStyle/>
          <a:p>
            <a:r>
              <a:rPr lang="en-US" dirty="0"/>
              <a:t>© 2020 American Health Information Management Association</a:t>
            </a:r>
          </a:p>
        </p:txBody>
      </p:sp>
    </p:spTree>
    <p:extLst>
      <p:ext uri="{BB962C8B-B14F-4D97-AF65-F5344CB8AC3E}">
        <p14:creationId xmlns:p14="http://schemas.microsoft.com/office/powerpoint/2010/main" val="1034353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Document Management System (DMS)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Image can be retrieved by any authorized user from any location</a:t>
            </a:r>
          </a:p>
          <a:p>
            <a:pPr marL="0" indent="0">
              <a:buNone/>
            </a:pPr>
            <a:endParaRPr lang="en-US" sz="2000" noProof="0" dirty="0"/>
          </a:p>
          <a:p>
            <a:pPr marL="0" indent="0">
              <a:buNone/>
            </a:pPr>
            <a:r>
              <a:rPr lang="en-US" noProof="0" dirty="0"/>
              <a:t>Multiple users can view same image at same time, enhancing communication between care providers</a:t>
            </a:r>
          </a:p>
          <a:p>
            <a:pPr marL="0" indent="0">
              <a:buNone/>
            </a:pPr>
            <a:endParaRPr lang="en-US" sz="2000" noProof="0" dirty="0"/>
          </a:p>
          <a:p>
            <a:pPr marL="0" indent="0">
              <a:buNone/>
            </a:pPr>
            <a:r>
              <a:rPr lang="en-US" noProof="0" dirty="0"/>
              <a:t>Image of scanned document cannot be searched, edited, or changed unless O C R is used</a:t>
            </a:r>
          </a:p>
          <a:p>
            <a:pPr marL="0" indent="0">
              <a:buNone/>
            </a:pPr>
            <a:endParaRPr lang="en-US" sz="2000" noProof="0" dirty="0"/>
          </a:p>
          <a:p>
            <a:pPr marL="0" indent="0">
              <a:buNone/>
            </a:pPr>
            <a:r>
              <a:rPr lang="en-US" noProof="0" dirty="0"/>
              <a:t>Many HCOs that elect to implement a DMS use it as a component of the E H R</a:t>
            </a:r>
          </a:p>
        </p:txBody>
      </p:sp>
    </p:spTree>
    <p:extLst>
      <p:ext uri="{BB962C8B-B14F-4D97-AF65-F5344CB8AC3E}">
        <p14:creationId xmlns:p14="http://schemas.microsoft.com/office/powerpoint/2010/main" val="539317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Components of a Document Management System,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b="1" noProof="0" dirty="0"/>
              <a:t>Scanner:</a:t>
            </a:r>
            <a:r>
              <a:rPr lang="en-US" noProof="0" dirty="0"/>
              <a:t> Hardware used to transform paper document into a digital image</a:t>
            </a:r>
          </a:p>
          <a:p>
            <a:r>
              <a:rPr lang="en-US" sz="2400" noProof="0" dirty="0"/>
              <a:t>Rated based on the number of pages per minute (PPM) the scanner can process</a:t>
            </a:r>
          </a:p>
          <a:p>
            <a:pPr marL="0" indent="0">
              <a:buNone/>
            </a:pPr>
            <a:endParaRPr lang="en-US" sz="1100" b="1" noProof="0" dirty="0"/>
          </a:p>
          <a:p>
            <a:pPr marL="0" indent="0">
              <a:buNone/>
            </a:pPr>
            <a:r>
              <a:rPr lang="en-US" b="1" noProof="0" dirty="0"/>
              <a:t>Target sheets:</a:t>
            </a:r>
            <a:r>
              <a:rPr lang="en-US" noProof="0" dirty="0"/>
              <a:t> Pages that contain only a barcode that tell the scanner and computer the content of the pages that follow</a:t>
            </a:r>
          </a:p>
          <a:p>
            <a:pPr marL="0" indent="0">
              <a:buNone/>
            </a:pPr>
            <a:endParaRPr lang="en-US" sz="1100" b="1" noProof="0" dirty="0"/>
          </a:p>
          <a:p>
            <a:pPr marL="0" indent="0">
              <a:buNone/>
            </a:pPr>
            <a:r>
              <a:rPr lang="en-US" b="1" noProof="0" dirty="0"/>
              <a:t>Scanning workstation:</a:t>
            </a:r>
            <a:r>
              <a:rPr lang="en-US" noProof="0" dirty="0"/>
              <a:t> Desktop computer that controls the scanner</a:t>
            </a:r>
          </a:p>
          <a:p>
            <a:r>
              <a:rPr lang="en-US" sz="2400" noProof="0" dirty="0"/>
              <a:t>The workstation compresses the file created by the scanner in order to save storage space</a:t>
            </a:r>
          </a:p>
        </p:txBody>
      </p:sp>
    </p:spTree>
    <p:extLst>
      <p:ext uri="{BB962C8B-B14F-4D97-AF65-F5344CB8AC3E}">
        <p14:creationId xmlns:p14="http://schemas.microsoft.com/office/powerpoint/2010/main" val="121879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Components of a Document Management System,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65665"/>
            <a:ext cx="11024771" cy="4351338"/>
          </a:xfrm>
        </p:spPr>
        <p:txBody>
          <a:bodyPr/>
          <a:lstStyle/>
          <a:p>
            <a:pPr marL="0" indent="0">
              <a:buNone/>
            </a:pPr>
            <a:r>
              <a:rPr lang="en-US" noProof="0" dirty="0"/>
              <a:t>Abstracting and quality control workstation</a:t>
            </a:r>
          </a:p>
          <a:p>
            <a:r>
              <a:rPr lang="en-US" sz="2400" noProof="0" dirty="0"/>
              <a:t>Used for indexing and quality control</a:t>
            </a:r>
          </a:p>
          <a:p>
            <a:r>
              <a:rPr lang="en-US" sz="2400" noProof="0" dirty="0"/>
              <a:t>HCO determines data elements to be indexed based on needs</a:t>
            </a:r>
          </a:p>
          <a:p>
            <a:r>
              <a:rPr lang="en-US" sz="2400" noProof="0" dirty="0"/>
              <a:t>Quality control process: Clerk views every image to check for quality of image and verifies that indexing is accurate and patient demographics are correct</a:t>
            </a:r>
            <a:endParaRPr lang="en-US" noProof="0" dirty="0"/>
          </a:p>
          <a:p>
            <a:pPr marL="0" indent="0">
              <a:buNone/>
            </a:pPr>
            <a:endParaRPr lang="en-US" sz="2000" noProof="0" dirty="0"/>
          </a:p>
          <a:p>
            <a:pPr marL="0" indent="0">
              <a:buNone/>
            </a:pPr>
            <a:r>
              <a:rPr lang="en-US" noProof="0" dirty="0"/>
              <a:t>File server</a:t>
            </a:r>
          </a:p>
          <a:p>
            <a:r>
              <a:rPr lang="en-US" sz="2400" noProof="0" dirty="0"/>
              <a:t>File server receives the request for the document images</a:t>
            </a:r>
          </a:p>
          <a:p>
            <a:r>
              <a:rPr lang="en-US" sz="2400" noProof="0" dirty="0"/>
              <a:t>Retrieves the document images</a:t>
            </a:r>
          </a:p>
          <a:p>
            <a:r>
              <a:rPr lang="en-US" sz="2400" noProof="0" dirty="0"/>
              <a:t>Sends the document images back to the requester</a:t>
            </a:r>
          </a:p>
        </p:txBody>
      </p:sp>
    </p:spTree>
    <p:extLst>
      <p:ext uri="{BB962C8B-B14F-4D97-AF65-F5344CB8AC3E}">
        <p14:creationId xmlns:p14="http://schemas.microsoft.com/office/powerpoint/2010/main" val="1699203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Components of a Document Management System,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Retrieval workstation</a:t>
            </a:r>
          </a:p>
          <a:p>
            <a:r>
              <a:rPr lang="en-US" sz="2400" noProof="0" dirty="0"/>
              <a:t>Workstation used by the physician, H I M staff, or other users to retrieve patient information and view document images</a:t>
            </a:r>
          </a:p>
        </p:txBody>
      </p:sp>
    </p:spTree>
    <p:extLst>
      <p:ext uri="{BB962C8B-B14F-4D97-AF65-F5344CB8AC3E}">
        <p14:creationId xmlns:p14="http://schemas.microsoft.com/office/powerpoint/2010/main" val="26824248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Components of a Document Management System,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Printers</a:t>
            </a:r>
          </a:p>
          <a:p>
            <a:r>
              <a:rPr lang="en-US" sz="2400" noProof="0" dirty="0"/>
              <a:t>HCO needs to determine who has the rights to print reports from the DMS</a:t>
            </a:r>
          </a:p>
          <a:p>
            <a:r>
              <a:rPr lang="en-US" sz="2400" noProof="0" dirty="0"/>
              <a:t>Electronic or computerized print tracking log</a:t>
            </a:r>
          </a:p>
          <a:p>
            <a:r>
              <a:rPr lang="en-US" sz="2400" noProof="0" dirty="0"/>
              <a:t>Who requested or submitted the print order </a:t>
            </a:r>
          </a:p>
          <a:p>
            <a:r>
              <a:rPr lang="en-US" sz="2400" noProof="0" dirty="0"/>
              <a:t>Where the printing occurred (which printer was used and in what area of the healthcare facility) </a:t>
            </a:r>
          </a:p>
          <a:p>
            <a:r>
              <a:rPr lang="en-US" sz="2400" noProof="0" dirty="0"/>
              <a:t>Date and time of printing</a:t>
            </a:r>
          </a:p>
          <a:p>
            <a:r>
              <a:rPr lang="en-US" sz="2400" noProof="0" dirty="0"/>
              <a:t>What forms or reports were printed</a:t>
            </a:r>
          </a:p>
          <a:p>
            <a:r>
              <a:rPr lang="en-US" sz="2400" noProof="0" dirty="0"/>
              <a:t>Any other pertinent information the healthcare facility deems appropriate</a:t>
            </a:r>
          </a:p>
        </p:txBody>
      </p:sp>
    </p:spTree>
    <p:extLst>
      <p:ext uri="{BB962C8B-B14F-4D97-AF65-F5344CB8AC3E}">
        <p14:creationId xmlns:p14="http://schemas.microsoft.com/office/powerpoint/2010/main" val="531403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Components of a Document Management System, 5</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b="1" noProof="0" dirty="0"/>
              <a:t>Annotation:</a:t>
            </a:r>
            <a:r>
              <a:rPr lang="en-US" noProof="0" dirty="0"/>
              <a:t> The ability to add to the image in some way</a:t>
            </a:r>
          </a:p>
          <a:p>
            <a:r>
              <a:rPr lang="en-US" sz="2400" i="1" noProof="0" dirty="0"/>
              <a:t>Note:</a:t>
            </a:r>
            <a:r>
              <a:rPr lang="en-US" sz="2400" noProof="0" dirty="0"/>
              <a:t> Allows physician/other user to add a note to the image</a:t>
            </a:r>
          </a:p>
          <a:p>
            <a:r>
              <a:rPr lang="en-US" sz="2400" i="1" noProof="0" dirty="0"/>
              <a:t>Highlighting:</a:t>
            </a:r>
            <a:r>
              <a:rPr lang="en-US" sz="2400" noProof="0" dirty="0"/>
              <a:t> Emphasizes important sections of text</a:t>
            </a:r>
          </a:p>
          <a:p>
            <a:r>
              <a:rPr lang="en-US" sz="2400" i="1" noProof="0" dirty="0"/>
              <a:t>Drawing:</a:t>
            </a:r>
            <a:r>
              <a:rPr lang="en-US" sz="2400" noProof="0" dirty="0"/>
              <a:t> Used to draw circles, arrows, or other markings</a:t>
            </a:r>
          </a:p>
          <a:p>
            <a:r>
              <a:rPr lang="en-US" sz="2400" i="1" noProof="0" dirty="0"/>
              <a:t>Zoom and reduction</a:t>
            </a:r>
            <a:r>
              <a:rPr lang="en-US" sz="2400" noProof="0" dirty="0"/>
              <a:t>: Enlarges or reduces size of image to enhance viewing</a:t>
            </a:r>
          </a:p>
          <a:p>
            <a:r>
              <a:rPr lang="en-US" sz="2400" i="1" noProof="0" dirty="0"/>
              <a:t>Rotate:</a:t>
            </a:r>
            <a:r>
              <a:rPr lang="en-US" sz="2400" noProof="0" dirty="0"/>
              <a:t> Allows user to flip image</a:t>
            </a:r>
          </a:p>
        </p:txBody>
      </p:sp>
    </p:spTree>
    <p:extLst>
      <p:ext uri="{BB962C8B-B14F-4D97-AF65-F5344CB8AC3E}">
        <p14:creationId xmlns:p14="http://schemas.microsoft.com/office/powerpoint/2010/main" val="3702376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Advantages and Disadvantages to DMS,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Space savings</a:t>
            </a:r>
          </a:p>
          <a:p>
            <a:pPr marL="0" indent="0">
              <a:buNone/>
            </a:pPr>
            <a:endParaRPr lang="en-US" sz="1800" noProof="0" dirty="0"/>
          </a:p>
          <a:p>
            <a:pPr marL="0" indent="0">
              <a:buNone/>
            </a:pPr>
            <a:r>
              <a:rPr lang="en-US" noProof="0" dirty="0"/>
              <a:t>Retrieval of large number of records</a:t>
            </a:r>
          </a:p>
          <a:p>
            <a:pPr marL="0" indent="0">
              <a:buNone/>
            </a:pPr>
            <a:endParaRPr lang="en-US" sz="1800" noProof="0" dirty="0"/>
          </a:p>
          <a:p>
            <a:pPr marL="0" indent="0">
              <a:buNone/>
            </a:pPr>
            <a:r>
              <a:rPr lang="en-US" noProof="0" dirty="0"/>
              <a:t>Productivity gains</a:t>
            </a:r>
          </a:p>
          <a:p>
            <a:pPr marL="0" indent="0">
              <a:buNone/>
            </a:pPr>
            <a:endParaRPr lang="en-US" sz="1800" noProof="0" dirty="0"/>
          </a:p>
          <a:p>
            <a:pPr marL="0" indent="0">
              <a:buNone/>
            </a:pPr>
            <a:r>
              <a:rPr lang="en-US" noProof="0" dirty="0"/>
              <a:t>Online availability of information</a:t>
            </a:r>
          </a:p>
          <a:p>
            <a:pPr marL="0" indent="0">
              <a:buNone/>
            </a:pPr>
            <a:endParaRPr lang="en-US" sz="1800" noProof="0" dirty="0"/>
          </a:p>
          <a:p>
            <a:pPr marL="0" indent="0">
              <a:buNone/>
            </a:pPr>
            <a:r>
              <a:rPr lang="en-US" noProof="0" dirty="0"/>
              <a:t>System security and control</a:t>
            </a:r>
          </a:p>
        </p:txBody>
      </p:sp>
    </p:spTree>
    <p:extLst>
      <p:ext uri="{BB962C8B-B14F-4D97-AF65-F5344CB8AC3E}">
        <p14:creationId xmlns:p14="http://schemas.microsoft.com/office/powerpoint/2010/main" val="1806667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Advantages and Disadvantages to DMS,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Database retrieval</a:t>
            </a:r>
          </a:p>
          <a:p>
            <a:pPr marL="0" indent="0">
              <a:buNone/>
            </a:pPr>
            <a:endParaRPr lang="en-US" noProof="0" dirty="0"/>
          </a:p>
          <a:p>
            <a:pPr marL="0" indent="0">
              <a:buNone/>
            </a:pPr>
            <a:r>
              <a:rPr lang="en-US" noProof="0" dirty="0"/>
              <a:t>Lack of manipulation or reporting</a:t>
            </a:r>
          </a:p>
          <a:p>
            <a:pPr marL="0" indent="0">
              <a:buNone/>
            </a:pPr>
            <a:endParaRPr lang="en-US" noProof="0" dirty="0"/>
          </a:p>
          <a:p>
            <a:pPr marL="0" indent="0">
              <a:buNone/>
            </a:pPr>
            <a:r>
              <a:rPr lang="en-US" noProof="0" dirty="0"/>
              <a:t>Fear of change</a:t>
            </a:r>
          </a:p>
        </p:txBody>
      </p:sp>
    </p:spTree>
    <p:extLst>
      <p:ext uri="{BB962C8B-B14F-4D97-AF65-F5344CB8AC3E}">
        <p14:creationId xmlns:p14="http://schemas.microsoft.com/office/powerpoint/2010/main" val="1489779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443469" cy="1174873"/>
          </a:xfrm>
        </p:spPr>
        <p:txBody>
          <a:bodyPr>
            <a:normAutofit/>
          </a:bodyPr>
          <a:lstStyle/>
          <a:p>
            <a:r>
              <a:rPr lang="en-US" noProof="0" dirty="0"/>
              <a:t>Implementation of DMS,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b="1" noProof="0" dirty="0"/>
              <a:t>Backscanning:</a:t>
            </a:r>
            <a:r>
              <a:rPr lang="en-US" noProof="0" dirty="0"/>
              <a:t> Process of scanning past health records into DMS so there is an existing database of patient information</a:t>
            </a:r>
          </a:p>
          <a:p>
            <a:pPr marL="0" indent="0">
              <a:buNone/>
            </a:pPr>
            <a:endParaRPr lang="en-US" noProof="0" dirty="0"/>
          </a:p>
          <a:p>
            <a:pPr marL="0" indent="0">
              <a:buNone/>
            </a:pPr>
            <a:r>
              <a:rPr lang="en-US" noProof="0" dirty="0"/>
              <a:t>HCO should choose how far back to go with the scanning</a:t>
            </a:r>
          </a:p>
          <a:p>
            <a:pPr marL="0" indent="0">
              <a:buNone/>
            </a:pPr>
            <a:endParaRPr lang="en-US" noProof="0" dirty="0"/>
          </a:p>
          <a:p>
            <a:pPr marL="0" indent="0">
              <a:buNone/>
            </a:pPr>
            <a:r>
              <a:rPr lang="en-US" noProof="0" dirty="0"/>
              <a:t>Scanning performed by H I M or other staff or outsourced to a vendor</a:t>
            </a:r>
          </a:p>
        </p:txBody>
      </p:sp>
    </p:spTree>
    <p:extLst>
      <p:ext uri="{BB962C8B-B14F-4D97-AF65-F5344CB8AC3E}">
        <p14:creationId xmlns:p14="http://schemas.microsoft.com/office/powerpoint/2010/main" val="2599882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Implementation of DMS,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indent="0">
              <a:buNone/>
            </a:pPr>
            <a:r>
              <a:rPr lang="en-US" noProof="0" dirty="0"/>
              <a:t>Justification of cost</a:t>
            </a:r>
          </a:p>
          <a:p>
            <a:pPr marL="0" indent="0">
              <a:buNone/>
            </a:pPr>
            <a:endParaRPr lang="en-US" noProof="0" dirty="0"/>
          </a:p>
          <a:p>
            <a:pPr marL="0" indent="0">
              <a:buNone/>
            </a:pPr>
            <a:r>
              <a:rPr lang="en-US" noProof="0" dirty="0"/>
              <a:t>Forms</a:t>
            </a:r>
          </a:p>
          <a:p>
            <a:r>
              <a:rPr lang="en-US" sz="2400" noProof="0" dirty="0"/>
              <a:t>Barcode makes indexing more efficient because the barcode can enter metadata automatically</a:t>
            </a:r>
          </a:p>
          <a:p>
            <a:pPr marL="0" indent="0">
              <a:buNone/>
            </a:pPr>
            <a:endParaRPr lang="en-US" sz="1200" noProof="0" dirty="0"/>
          </a:p>
          <a:p>
            <a:pPr marL="0" indent="0">
              <a:buNone/>
            </a:pPr>
            <a:r>
              <a:rPr lang="en-US" noProof="0" dirty="0"/>
              <a:t>Staffing changes</a:t>
            </a:r>
          </a:p>
          <a:p>
            <a:pPr marL="0" indent="0">
              <a:buNone/>
            </a:pPr>
            <a:endParaRPr lang="en-US" noProof="0" dirty="0"/>
          </a:p>
          <a:p>
            <a:pPr marL="0" indent="0">
              <a:buNone/>
            </a:pPr>
            <a:r>
              <a:rPr lang="en-US" noProof="0" dirty="0"/>
              <a:t>Process redesign</a:t>
            </a:r>
          </a:p>
        </p:txBody>
      </p:sp>
    </p:spTree>
    <p:extLst>
      <p:ext uri="{BB962C8B-B14F-4D97-AF65-F5344CB8AC3E}">
        <p14:creationId xmlns:p14="http://schemas.microsoft.com/office/powerpoint/2010/main" val="135655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3A55-F285-9E4B-897C-E07FC600CAB4}"/>
              </a:ext>
            </a:extLst>
          </p:cNvPr>
          <p:cNvSpPr>
            <a:spLocks noGrp="1"/>
          </p:cNvSpPr>
          <p:nvPr>
            <p:ph type="title"/>
          </p:nvPr>
        </p:nvSpPr>
        <p:spPr/>
        <p:txBody>
          <a:bodyPr/>
          <a:lstStyle/>
          <a:p>
            <a:r>
              <a:rPr lang="en-US" noProof="0" dirty="0"/>
              <a:t>Learning Objectives</a:t>
            </a:r>
          </a:p>
        </p:txBody>
      </p:sp>
      <p:sp>
        <p:nvSpPr>
          <p:cNvPr id="3" name="Content Placeholder 2">
            <a:extLst>
              <a:ext uri="{FF2B5EF4-FFF2-40B4-BE49-F238E27FC236}">
                <a16:creationId xmlns:a16="http://schemas.microsoft.com/office/drawing/2014/main" id="{41FB47C9-E7D3-3449-8CD5-88B034FEB554}"/>
              </a:ext>
            </a:extLst>
          </p:cNvPr>
          <p:cNvSpPr>
            <a:spLocks noGrp="1"/>
          </p:cNvSpPr>
          <p:nvPr>
            <p:ph idx="1"/>
          </p:nvPr>
        </p:nvSpPr>
        <p:spPr/>
        <p:txBody>
          <a:bodyPr/>
          <a:lstStyle/>
          <a:p>
            <a:pPr marL="0" lvl="0" indent="0">
              <a:buNone/>
            </a:pPr>
            <a:r>
              <a:rPr lang="en-US" noProof="0" dirty="0"/>
              <a:t>Differentiate between the various clinical information systems</a:t>
            </a:r>
          </a:p>
          <a:p>
            <a:pPr marL="0" lvl="0" indent="0">
              <a:buNone/>
            </a:pPr>
            <a:endParaRPr lang="en-US" sz="1100" noProof="0" dirty="0"/>
          </a:p>
          <a:p>
            <a:pPr marL="0" lvl="0" indent="0">
              <a:buNone/>
            </a:pPr>
            <a:r>
              <a:rPr lang="en-US" noProof="0" dirty="0"/>
              <a:t>Define clinical information system</a:t>
            </a:r>
          </a:p>
          <a:p>
            <a:pPr marL="0" lvl="0" indent="0">
              <a:buNone/>
            </a:pPr>
            <a:endParaRPr lang="en-US" sz="1200" noProof="0" dirty="0"/>
          </a:p>
          <a:p>
            <a:pPr marL="0" lvl="0" indent="0">
              <a:buNone/>
            </a:pPr>
            <a:r>
              <a:rPr lang="en-US" noProof="0" dirty="0"/>
              <a:t>Determine what clinical information system is needed to meet the needs of the healthcare facility</a:t>
            </a:r>
          </a:p>
          <a:p>
            <a:pPr marL="0" indent="0">
              <a:buNone/>
            </a:pPr>
            <a:endParaRPr lang="en-US" sz="1200" noProof="0" dirty="0"/>
          </a:p>
          <a:p>
            <a:pPr marL="0" lvl="0" indent="0">
              <a:buNone/>
            </a:pPr>
            <a:r>
              <a:rPr lang="en-US" noProof="0" dirty="0"/>
              <a:t>Make recommendations on the use and implementation of document management systems</a:t>
            </a:r>
          </a:p>
        </p:txBody>
      </p:sp>
    </p:spTree>
    <p:extLst>
      <p:ext uri="{BB962C8B-B14F-4D97-AF65-F5344CB8AC3E}">
        <p14:creationId xmlns:p14="http://schemas.microsoft.com/office/powerpoint/2010/main" val="3755566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Implementation of DMS,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indent="0">
              <a:buNone/>
            </a:pPr>
            <a:r>
              <a:rPr lang="en-US" noProof="0" dirty="0"/>
              <a:t>When to scan the health record</a:t>
            </a:r>
          </a:p>
          <a:p>
            <a:r>
              <a:rPr lang="en-US" sz="2400" noProof="0" dirty="0"/>
              <a:t>Immediately after discharge</a:t>
            </a:r>
          </a:p>
          <a:p>
            <a:r>
              <a:rPr lang="en-US" sz="2400" noProof="0" dirty="0"/>
              <a:t>Upon completion</a:t>
            </a:r>
          </a:p>
          <a:p>
            <a:pPr marL="0" indent="0">
              <a:buNone/>
            </a:pPr>
            <a:endParaRPr lang="en-US" noProof="0" dirty="0"/>
          </a:p>
          <a:p>
            <a:pPr marL="0" indent="0">
              <a:buNone/>
            </a:pPr>
            <a:r>
              <a:rPr lang="en-US" noProof="0" dirty="0"/>
              <a:t>Retrieval of images</a:t>
            </a:r>
          </a:p>
          <a:p>
            <a:pPr marL="0" indent="0">
              <a:buNone/>
            </a:pPr>
            <a:endParaRPr lang="en-US" noProof="0" dirty="0"/>
          </a:p>
          <a:p>
            <a:pPr marL="0" indent="0">
              <a:buNone/>
            </a:pPr>
            <a:r>
              <a:rPr lang="en-US" noProof="0" dirty="0"/>
              <a:t>Future of document management system</a:t>
            </a:r>
          </a:p>
        </p:txBody>
      </p:sp>
    </p:spTree>
    <p:extLst>
      <p:ext uri="{BB962C8B-B14F-4D97-AF65-F5344CB8AC3E}">
        <p14:creationId xmlns:p14="http://schemas.microsoft.com/office/powerpoint/2010/main" val="2598067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Radiology Information System,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indent="0">
              <a:buNone/>
            </a:pPr>
            <a:r>
              <a:rPr lang="en-US" b="1" noProof="0" dirty="0"/>
              <a:t>R I S:</a:t>
            </a:r>
            <a:r>
              <a:rPr lang="en-US" noProof="0" dirty="0"/>
              <a:t> Collect, store, and provide information on radiological tests </a:t>
            </a:r>
          </a:p>
          <a:p>
            <a:r>
              <a:rPr lang="en-US" sz="2400" noProof="0" dirty="0"/>
              <a:t>X-rays</a:t>
            </a:r>
            <a:endParaRPr lang="en-US" sz="900" noProof="0" dirty="0"/>
          </a:p>
          <a:p>
            <a:r>
              <a:rPr lang="en-US" sz="2400" noProof="0" dirty="0"/>
              <a:t>Ultrasound</a:t>
            </a:r>
            <a:endParaRPr lang="en-US" sz="900" noProof="0" dirty="0"/>
          </a:p>
          <a:p>
            <a:r>
              <a:rPr lang="en-US" sz="2400" noProof="0" dirty="0"/>
              <a:t>Magnetic resonance imaging (M R I) </a:t>
            </a:r>
            <a:endParaRPr lang="en-US" sz="900" noProof="0" dirty="0"/>
          </a:p>
          <a:p>
            <a:r>
              <a:rPr lang="en-US" sz="2400" noProof="0" dirty="0"/>
              <a:t>Computed tomography (CT)</a:t>
            </a:r>
            <a:endParaRPr lang="en-US" sz="900" noProof="0" dirty="0"/>
          </a:p>
          <a:p>
            <a:r>
              <a:rPr lang="en-US" sz="2400" noProof="0" dirty="0"/>
              <a:t>Positron emission tomography (P E T)</a:t>
            </a:r>
          </a:p>
        </p:txBody>
      </p:sp>
    </p:spTree>
    <p:extLst>
      <p:ext uri="{BB962C8B-B14F-4D97-AF65-F5344CB8AC3E}">
        <p14:creationId xmlns:p14="http://schemas.microsoft.com/office/powerpoint/2010/main" val="2526272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Radiology Information System,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Other radiological procedures performed in radiology</a:t>
            </a:r>
          </a:p>
          <a:p>
            <a:r>
              <a:rPr lang="en-US" sz="2400" noProof="0" dirty="0"/>
              <a:t>Ultrasound-guided biopsies and tests</a:t>
            </a:r>
          </a:p>
          <a:p>
            <a:r>
              <a:rPr lang="en-US" sz="2400" noProof="0" dirty="0"/>
              <a:t>Upper and lower gastrointestinal series</a:t>
            </a:r>
          </a:p>
        </p:txBody>
      </p:sp>
    </p:spTree>
    <p:extLst>
      <p:ext uri="{BB962C8B-B14F-4D97-AF65-F5344CB8AC3E}">
        <p14:creationId xmlns:p14="http://schemas.microsoft.com/office/powerpoint/2010/main" val="3064027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Radiology Information System,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645745"/>
            <a:ext cx="11024771" cy="4351338"/>
          </a:xfrm>
        </p:spPr>
        <p:txBody>
          <a:bodyPr/>
          <a:lstStyle/>
          <a:p>
            <a:pPr marL="0" indent="0">
              <a:buNone/>
            </a:pPr>
            <a:r>
              <a:rPr lang="en-US" noProof="0" dirty="0"/>
              <a:t>Perform many administrative tasks:</a:t>
            </a:r>
          </a:p>
          <a:p>
            <a:pPr marL="0" indent="0">
              <a:buNone/>
            </a:pPr>
            <a:endParaRPr lang="en-US" sz="1050" noProof="0" dirty="0"/>
          </a:p>
          <a:p>
            <a:r>
              <a:rPr lang="en-US" sz="2400" noProof="0" dirty="0"/>
              <a:t>Schedule patient examinations and procedures</a:t>
            </a:r>
          </a:p>
          <a:p>
            <a:r>
              <a:rPr lang="en-US" sz="2400" noProof="0" dirty="0"/>
              <a:t>Report charges to the financial information system</a:t>
            </a:r>
          </a:p>
          <a:p>
            <a:r>
              <a:rPr lang="en-US" sz="2400" noProof="0" dirty="0"/>
              <a:t>Generate management reports</a:t>
            </a:r>
          </a:p>
          <a:p>
            <a:r>
              <a:rPr lang="en-US" sz="2400" noProof="0" dirty="0"/>
              <a:t>Generate radiology reports</a:t>
            </a:r>
          </a:p>
          <a:p>
            <a:r>
              <a:rPr lang="en-US" sz="2400" noProof="0" dirty="0"/>
              <a:t>Track nuclear materials</a:t>
            </a:r>
          </a:p>
          <a:p>
            <a:r>
              <a:rPr lang="en-US" sz="2400" noProof="0" dirty="0"/>
              <a:t>Transcribe documents</a:t>
            </a:r>
          </a:p>
        </p:txBody>
      </p:sp>
    </p:spTree>
    <p:extLst>
      <p:ext uri="{BB962C8B-B14F-4D97-AF65-F5344CB8AC3E}">
        <p14:creationId xmlns:p14="http://schemas.microsoft.com/office/powerpoint/2010/main" val="3977168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Radiology Information System,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r>
              <a:rPr lang="en-US" sz="2400" dirty="0"/>
              <a:t>Retrieve test results</a:t>
            </a:r>
          </a:p>
          <a:p>
            <a:r>
              <a:rPr lang="en-US" sz="2400" dirty="0"/>
              <a:t>Fax radiology reports to the ordering physician</a:t>
            </a:r>
          </a:p>
          <a:p>
            <a:r>
              <a:rPr lang="en-US" sz="2400" dirty="0"/>
              <a:t>Monitor supply inventory</a:t>
            </a:r>
            <a:endParaRPr lang="en-US" sz="2400" b="1" noProof="0" dirty="0"/>
          </a:p>
          <a:p>
            <a:pPr marL="0" indent="0">
              <a:buNone/>
            </a:pPr>
            <a:endParaRPr lang="en-US" sz="1800" b="1" dirty="0"/>
          </a:p>
          <a:p>
            <a:pPr marL="0" indent="0">
              <a:buNone/>
            </a:pPr>
            <a:r>
              <a:rPr lang="en-US" b="1" noProof="0" dirty="0"/>
              <a:t>Picture Archival Communication system (P A C S): </a:t>
            </a:r>
            <a:r>
              <a:rPr lang="en-US" noProof="0" dirty="0"/>
              <a:t>Integrated information system that obtains, stores, retrieves, and displays digital images </a:t>
            </a:r>
          </a:p>
          <a:p>
            <a:pPr marL="0" indent="0">
              <a:buNone/>
            </a:pPr>
            <a:endParaRPr lang="en-US" sz="2000" noProof="0" dirty="0"/>
          </a:p>
          <a:p>
            <a:pPr marL="0" indent="0">
              <a:buNone/>
            </a:pPr>
            <a:r>
              <a:rPr lang="en-US" noProof="0" dirty="0"/>
              <a:t>X-ray films, M R Is, mammograms, cardiac catheterization films, and ultrasounds are stored digitally, thus eliminating the need to store and manage the physical film</a:t>
            </a:r>
          </a:p>
        </p:txBody>
      </p:sp>
    </p:spTree>
    <p:extLst>
      <p:ext uri="{BB962C8B-B14F-4D97-AF65-F5344CB8AC3E}">
        <p14:creationId xmlns:p14="http://schemas.microsoft.com/office/powerpoint/2010/main" val="3647474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1BCED-8CA4-4CCA-B5F2-85A20C766B86}"/>
              </a:ext>
            </a:extLst>
          </p:cNvPr>
          <p:cNvSpPr>
            <a:spLocks noGrp="1"/>
          </p:cNvSpPr>
          <p:nvPr>
            <p:ph type="title"/>
          </p:nvPr>
        </p:nvSpPr>
        <p:spPr/>
        <p:txBody>
          <a:bodyPr/>
          <a:lstStyle/>
          <a:p>
            <a:r>
              <a:rPr lang="en-US" noProof="0" dirty="0"/>
              <a:t>Radiology Information System, 5</a:t>
            </a:r>
          </a:p>
        </p:txBody>
      </p:sp>
      <p:sp>
        <p:nvSpPr>
          <p:cNvPr id="3" name="Content Placeholder 2">
            <a:extLst>
              <a:ext uri="{FF2B5EF4-FFF2-40B4-BE49-F238E27FC236}">
                <a16:creationId xmlns:a16="http://schemas.microsoft.com/office/drawing/2014/main" id="{15260CDA-DDA8-45FB-ABF5-3462499C77AE}"/>
              </a:ext>
            </a:extLst>
          </p:cNvPr>
          <p:cNvSpPr>
            <a:spLocks noGrp="1"/>
          </p:cNvSpPr>
          <p:nvPr>
            <p:ph idx="1"/>
          </p:nvPr>
        </p:nvSpPr>
        <p:spPr>
          <a:xfrm>
            <a:off x="539264" y="1825625"/>
            <a:ext cx="11024771" cy="4351338"/>
          </a:xfrm>
        </p:spPr>
        <p:txBody>
          <a:bodyPr/>
          <a:lstStyle/>
          <a:p>
            <a:pPr marL="0" indent="0">
              <a:buNone/>
            </a:pPr>
            <a:r>
              <a:rPr lang="en-US" b="1" noProof="0" dirty="0"/>
              <a:t>Teleradiology: </a:t>
            </a:r>
            <a:r>
              <a:rPr lang="en-US" noProof="0" dirty="0"/>
              <a:t>Ability to view radiology images from any location by radiologist and other users</a:t>
            </a:r>
          </a:p>
          <a:p>
            <a:pPr marL="0" indent="0">
              <a:buNone/>
            </a:pPr>
            <a:endParaRPr lang="en-US" sz="1200" noProof="0" dirty="0"/>
          </a:p>
          <a:p>
            <a:pPr marL="0" indent="0">
              <a:buNone/>
            </a:pPr>
            <a:r>
              <a:rPr lang="en-US" noProof="0" dirty="0"/>
              <a:t>Images can be viewed at multiple locations at the same time</a:t>
            </a:r>
          </a:p>
          <a:p>
            <a:pPr marL="0" indent="0">
              <a:buNone/>
            </a:pPr>
            <a:endParaRPr lang="en-US" sz="1200" noProof="0" dirty="0"/>
          </a:p>
          <a:p>
            <a:pPr marL="0" indent="0">
              <a:buNone/>
            </a:pPr>
            <a:r>
              <a:rPr lang="en-US" noProof="0" dirty="0"/>
              <a:t>Radiologist can read images from home, from another city, or from other countries</a:t>
            </a:r>
          </a:p>
          <a:p>
            <a:pPr marL="0" indent="0">
              <a:buNone/>
            </a:pPr>
            <a:endParaRPr lang="en-US" sz="1200" noProof="0" dirty="0"/>
          </a:p>
          <a:p>
            <a:pPr marL="0" indent="0">
              <a:buNone/>
            </a:pPr>
            <a:r>
              <a:rPr lang="en-US" noProof="0" dirty="0"/>
              <a:t>Teleradiology is also used frequently for consultations between radiologists who are in distant locations</a:t>
            </a:r>
          </a:p>
        </p:txBody>
      </p:sp>
    </p:spTree>
    <p:extLst>
      <p:ext uri="{BB962C8B-B14F-4D97-AF65-F5344CB8AC3E}">
        <p14:creationId xmlns:p14="http://schemas.microsoft.com/office/powerpoint/2010/main" val="1281455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Laboratory Information System (L I S),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p:txBody>
          <a:bodyPr/>
          <a:lstStyle/>
          <a:p>
            <a:pPr marL="0" indent="0">
              <a:buNone/>
            </a:pPr>
            <a:r>
              <a:rPr lang="en-US" noProof="0" dirty="0"/>
              <a:t>Collects, stores, and manages laboratory tests and respective results</a:t>
            </a:r>
          </a:p>
          <a:p>
            <a:pPr marL="0" indent="0">
              <a:buNone/>
            </a:pPr>
            <a:endParaRPr lang="en-US" noProof="0" dirty="0"/>
          </a:p>
          <a:p>
            <a:pPr marL="0" indent="0">
              <a:buNone/>
            </a:pPr>
            <a:r>
              <a:rPr lang="en-US" noProof="0" dirty="0"/>
              <a:t>Can speed up access to test results through improved efficiency from various locations, including anywhere in the hospital, the physician’s office, or even the clinician’s home</a:t>
            </a:r>
          </a:p>
        </p:txBody>
      </p:sp>
    </p:spTree>
    <p:extLst>
      <p:ext uri="{BB962C8B-B14F-4D97-AF65-F5344CB8AC3E}">
        <p14:creationId xmlns:p14="http://schemas.microsoft.com/office/powerpoint/2010/main" val="2256058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645FE-2370-40A6-A622-AA329419F234}"/>
              </a:ext>
            </a:extLst>
          </p:cNvPr>
          <p:cNvSpPr>
            <a:spLocks noGrp="1"/>
          </p:cNvSpPr>
          <p:nvPr>
            <p:ph type="title"/>
          </p:nvPr>
        </p:nvSpPr>
        <p:spPr/>
        <p:txBody>
          <a:bodyPr/>
          <a:lstStyle/>
          <a:p>
            <a:r>
              <a:rPr lang="en-US" noProof="0" dirty="0"/>
              <a:t>Laboratory Information System (L I S), 2</a:t>
            </a:r>
          </a:p>
        </p:txBody>
      </p:sp>
      <p:sp>
        <p:nvSpPr>
          <p:cNvPr id="3" name="Content Placeholder 2">
            <a:extLst>
              <a:ext uri="{FF2B5EF4-FFF2-40B4-BE49-F238E27FC236}">
                <a16:creationId xmlns:a16="http://schemas.microsoft.com/office/drawing/2014/main" id="{653B38CB-36C3-4281-8145-FA68A23927FC}"/>
              </a:ext>
            </a:extLst>
          </p:cNvPr>
          <p:cNvSpPr>
            <a:spLocks noGrp="1"/>
          </p:cNvSpPr>
          <p:nvPr>
            <p:ph idx="1"/>
          </p:nvPr>
        </p:nvSpPr>
        <p:spPr>
          <a:xfrm>
            <a:off x="539264" y="1825625"/>
            <a:ext cx="11024771" cy="4351338"/>
          </a:xfrm>
        </p:spPr>
        <p:txBody>
          <a:bodyPr/>
          <a:lstStyle/>
          <a:p>
            <a:pPr marL="0" indent="0">
              <a:buNone/>
            </a:pPr>
            <a:r>
              <a:rPr lang="en-US" noProof="0" dirty="0"/>
              <a:t>Physician order for a laboratory test is generally received from a computerized physician order entry (C P O E) or other order entry system</a:t>
            </a:r>
          </a:p>
          <a:p>
            <a:pPr marL="0" indent="0">
              <a:buNone/>
            </a:pPr>
            <a:endParaRPr lang="en-US" sz="1000" b="1" noProof="0" dirty="0"/>
          </a:p>
          <a:p>
            <a:pPr marL="0" indent="0">
              <a:buNone/>
            </a:pPr>
            <a:r>
              <a:rPr lang="en-US" noProof="0" dirty="0"/>
              <a:t>C P O E </a:t>
            </a:r>
          </a:p>
          <a:p>
            <a:r>
              <a:rPr lang="en-US" sz="2400" noProof="0" dirty="0"/>
              <a:t>Identifies what tests need to be run</a:t>
            </a:r>
          </a:p>
          <a:p>
            <a:r>
              <a:rPr lang="en-US" sz="2400" noProof="0" dirty="0"/>
              <a:t>Schedules them </a:t>
            </a:r>
          </a:p>
          <a:p>
            <a:r>
              <a:rPr lang="en-US" sz="2400" noProof="0" dirty="0"/>
              <a:t>Creates a list that indicates where the patient is located </a:t>
            </a:r>
          </a:p>
          <a:p>
            <a:r>
              <a:rPr lang="en-US" sz="2400" noProof="0" dirty="0"/>
              <a:t>Notes whether the test is routine or urgent</a:t>
            </a:r>
          </a:p>
        </p:txBody>
      </p:sp>
    </p:spTree>
    <p:extLst>
      <p:ext uri="{BB962C8B-B14F-4D97-AF65-F5344CB8AC3E}">
        <p14:creationId xmlns:p14="http://schemas.microsoft.com/office/powerpoint/2010/main" val="468993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645FE-2370-40A6-A622-AA329419F234}"/>
              </a:ext>
            </a:extLst>
          </p:cNvPr>
          <p:cNvSpPr>
            <a:spLocks noGrp="1"/>
          </p:cNvSpPr>
          <p:nvPr>
            <p:ph type="title"/>
          </p:nvPr>
        </p:nvSpPr>
        <p:spPr>
          <a:xfrm>
            <a:off x="539265" y="515815"/>
            <a:ext cx="11024770" cy="1174873"/>
          </a:xfrm>
        </p:spPr>
        <p:txBody>
          <a:bodyPr/>
          <a:lstStyle/>
          <a:p>
            <a:r>
              <a:rPr lang="en-US" noProof="0" dirty="0"/>
              <a:t>Laboratory Information System (L I S), 3</a:t>
            </a:r>
          </a:p>
        </p:txBody>
      </p:sp>
      <p:sp>
        <p:nvSpPr>
          <p:cNvPr id="3" name="Content Placeholder 2">
            <a:extLst>
              <a:ext uri="{FF2B5EF4-FFF2-40B4-BE49-F238E27FC236}">
                <a16:creationId xmlns:a16="http://schemas.microsoft.com/office/drawing/2014/main" id="{653B38CB-36C3-4281-8145-FA68A23927FC}"/>
              </a:ext>
            </a:extLst>
          </p:cNvPr>
          <p:cNvSpPr>
            <a:spLocks noGrp="1"/>
          </p:cNvSpPr>
          <p:nvPr>
            <p:ph idx="1"/>
          </p:nvPr>
        </p:nvSpPr>
        <p:spPr>
          <a:xfrm>
            <a:off x="539264" y="1675725"/>
            <a:ext cx="11024771" cy="4351338"/>
          </a:xfrm>
        </p:spPr>
        <p:txBody>
          <a:bodyPr/>
          <a:lstStyle/>
          <a:p>
            <a:pPr marL="0" lvl="0" indent="0">
              <a:buNone/>
            </a:pPr>
            <a:r>
              <a:rPr lang="en-US" noProof="0" dirty="0"/>
              <a:t>Other functions </a:t>
            </a:r>
          </a:p>
          <a:p>
            <a:r>
              <a:rPr lang="en-US" sz="2400" noProof="0" dirty="0"/>
              <a:t>Printing out specimen labels</a:t>
            </a:r>
          </a:p>
          <a:p>
            <a:r>
              <a:rPr lang="en-US" sz="2400" noProof="0" dirty="0"/>
              <a:t>Notifying laboratory staff and physicians of panic (very high or low) values </a:t>
            </a:r>
          </a:p>
          <a:p>
            <a:r>
              <a:rPr lang="en-US" sz="2400" noProof="0" dirty="0"/>
              <a:t>Identifying normal ranges for each laboratory test</a:t>
            </a:r>
          </a:p>
          <a:p>
            <a:r>
              <a:rPr lang="en-US" sz="2400" noProof="0" dirty="0"/>
              <a:t>Marking laboratory values as high, low, or panic (very high or very low)</a:t>
            </a:r>
          </a:p>
          <a:p>
            <a:r>
              <a:rPr lang="en-US" sz="2400" noProof="0" dirty="0"/>
              <a:t>Printing barcodes to track specimens</a:t>
            </a:r>
          </a:p>
          <a:p>
            <a:r>
              <a:rPr lang="en-US" sz="2400" noProof="0" dirty="0"/>
              <a:t>Recording quality control activities</a:t>
            </a:r>
          </a:p>
          <a:p>
            <a:r>
              <a:rPr lang="en-US" sz="2400" noProof="0" dirty="0"/>
              <a:t>Generating management reports</a:t>
            </a:r>
          </a:p>
          <a:p>
            <a:r>
              <a:rPr lang="en-US" sz="2400" noProof="0" dirty="0"/>
              <a:t>Generating laboratory reports</a:t>
            </a:r>
          </a:p>
          <a:p>
            <a:r>
              <a:rPr lang="en-US" sz="2400" noProof="0" dirty="0"/>
              <a:t>Submitting charges to the financial information system</a:t>
            </a:r>
          </a:p>
        </p:txBody>
      </p:sp>
    </p:spTree>
    <p:extLst>
      <p:ext uri="{BB962C8B-B14F-4D97-AF65-F5344CB8AC3E}">
        <p14:creationId xmlns:p14="http://schemas.microsoft.com/office/powerpoint/2010/main" val="33396343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645FE-2370-40A6-A622-AA329419F234}"/>
              </a:ext>
            </a:extLst>
          </p:cNvPr>
          <p:cNvSpPr>
            <a:spLocks noGrp="1"/>
          </p:cNvSpPr>
          <p:nvPr>
            <p:ph type="title"/>
          </p:nvPr>
        </p:nvSpPr>
        <p:spPr/>
        <p:txBody>
          <a:bodyPr/>
          <a:lstStyle/>
          <a:p>
            <a:r>
              <a:rPr lang="en-US" noProof="0" dirty="0"/>
              <a:t>Nursing Information System (N I S), 1</a:t>
            </a:r>
          </a:p>
        </p:txBody>
      </p:sp>
      <p:sp>
        <p:nvSpPr>
          <p:cNvPr id="3" name="Content Placeholder 2">
            <a:extLst>
              <a:ext uri="{FF2B5EF4-FFF2-40B4-BE49-F238E27FC236}">
                <a16:creationId xmlns:a16="http://schemas.microsoft.com/office/drawing/2014/main" id="{653B38CB-36C3-4281-8145-FA68A23927FC}"/>
              </a:ext>
            </a:extLst>
          </p:cNvPr>
          <p:cNvSpPr>
            <a:spLocks noGrp="1"/>
          </p:cNvSpPr>
          <p:nvPr>
            <p:ph idx="1"/>
          </p:nvPr>
        </p:nvSpPr>
        <p:spPr>
          <a:xfrm>
            <a:off x="539264" y="1825625"/>
            <a:ext cx="11024771" cy="4351338"/>
          </a:xfrm>
        </p:spPr>
        <p:txBody>
          <a:bodyPr/>
          <a:lstStyle/>
          <a:p>
            <a:pPr marL="0" indent="0">
              <a:buNone/>
            </a:pPr>
            <a:r>
              <a:rPr lang="en-US" b="1" noProof="0" dirty="0"/>
              <a:t>Clinical documentation:</a:t>
            </a:r>
            <a:r>
              <a:rPr lang="en-US" noProof="0" dirty="0"/>
              <a:t> A</a:t>
            </a:r>
            <a:r>
              <a:rPr lang="en-US" sz="2400" noProof="0" dirty="0"/>
              <a:t>ny manual or electronic notation or recording made by a physician or other healthcare clinician related to patient’s medical condition or treatment</a:t>
            </a:r>
          </a:p>
          <a:p>
            <a:pPr marL="0" indent="0">
              <a:buNone/>
            </a:pPr>
            <a:endParaRPr lang="en-US" sz="2400" noProof="0" dirty="0"/>
          </a:p>
          <a:p>
            <a:pPr marL="0" indent="0">
              <a:buNone/>
            </a:pPr>
            <a:r>
              <a:rPr lang="en-US" noProof="0" dirty="0"/>
              <a:t>May be different N I Ss available for emergency department, intensive care areas, and other nursing areas because of the differing needs of each specialization</a:t>
            </a:r>
          </a:p>
        </p:txBody>
      </p:sp>
    </p:spTree>
    <p:extLst>
      <p:ext uri="{BB962C8B-B14F-4D97-AF65-F5344CB8AC3E}">
        <p14:creationId xmlns:p14="http://schemas.microsoft.com/office/powerpoint/2010/main" val="1830005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Clinical Information System (C I 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Collects and stores medical, nursing, clinical ancillary areas (such as radiology and laboratory), and therapy department information related to patient care</a:t>
            </a:r>
          </a:p>
          <a:p>
            <a:pPr marL="0" indent="0">
              <a:buNone/>
            </a:pPr>
            <a:endParaRPr lang="en-US" noProof="0" dirty="0"/>
          </a:p>
          <a:p>
            <a:pPr marL="0" indent="0">
              <a:buNone/>
            </a:pPr>
            <a:r>
              <a:rPr lang="en-US" noProof="0" dirty="0"/>
              <a:t>Data contained within various information systems are patient identifiable and are therefore protected by Health Insurance Portability and Accountability Act (HIPAA)</a:t>
            </a:r>
          </a:p>
        </p:txBody>
      </p:sp>
    </p:spTree>
    <p:extLst>
      <p:ext uri="{BB962C8B-B14F-4D97-AF65-F5344CB8AC3E}">
        <p14:creationId xmlns:p14="http://schemas.microsoft.com/office/powerpoint/2010/main" val="37458300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645FE-2370-40A6-A622-AA329419F234}"/>
              </a:ext>
            </a:extLst>
          </p:cNvPr>
          <p:cNvSpPr>
            <a:spLocks noGrp="1"/>
          </p:cNvSpPr>
          <p:nvPr>
            <p:ph type="title"/>
          </p:nvPr>
        </p:nvSpPr>
        <p:spPr/>
        <p:txBody>
          <a:bodyPr/>
          <a:lstStyle/>
          <a:p>
            <a:r>
              <a:rPr lang="en-US" noProof="0" dirty="0"/>
              <a:t>Nursing Information System (N I S), 2</a:t>
            </a:r>
          </a:p>
        </p:txBody>
      </p:sp>
      <p:sp>
        <p:nvSpPr>
          <p:cNvPr id="3" name="Content Placeholder 2">
            <a:extLst>
              <a:ext uri="{FF2B5EF4-FFF2-40B4-BE49-F238E27FC236}">
                <a16:creationId xmlns:a16="http://schemas.microsoft.com/office/drawing/2014/main" id="{653B38CB-36C3-4281-8145-FA68A23927FC}"/>
              </a:ext>
            </a:extLst>
          </p:cNvPr>
          <p:cNvSpPr>
            <a:spLocks noGrp="1"/>
          </p:cNvSpPr>
          <p:nvPr>
            <p:ph idx="1"/>
          </p:nvPr>
        </p:nvSpPr>
        <p:spPr>
          <a:xfrm>
            <a:off x="539264" y="1825625"/>
            <a:ext cx="11024771" cy="4351338"/>
          </a:xfrm>
        </p:spPr>
        <p:txBody>
          <a:bodyPr/>
          <a:lstStyle/>
          <a:p>
            <a:pPr marL="0" indent="0">
              <a:buNone/>
            </a:pPr>
            <a:r>
              <a:rPr lang="en-US" noProof="0" dirty="0"/>
              <a:t>Advantages to N I S:</a:t>
            </a:r>
          </a:p>
          <a:p>
            <a:pPr marL="0" indent="0">
              <a:buNone/>
            </a:pPr>
            <a:endParaRPr lang="en-US" sz="1800" noProof="0" dirty="0"/>
          </a:p>
          <a:p>
            <a:r>
              <a:rPr lang="en-US" sz="2400" noProof="0" dirty="0"/>
              <a:t>Reduction in costs of providing nursing care </a:t>
            </a:r>
          </a:p>
          <a:p>
            <a:r>
              <a:rPr lang="en-US" sz="2400" noProof="0" dirty="0"/>
              <a:t>Improved patient care </a:t>
            </a:r>
          </a:p>
          <a:p>
            <a:r>
              <a:rPr lang="en-US" sz="2400" noProof="0" dirty="0"/>
              <a:t>Immediate access to information on services rendered by nursing staff </a:t>
            </a:r>
          </a:p>
          <a:p>
            <a:r>
              <a:rPr lang="en-US" sz="2400" noProof="0" dirty="0"/>
              <a:t>Immediate notification of results from laboratory, radiology, or other ancillary departments </a:t>
            </a:r>
          </a:p>
          <a:p>
            <a:r>
              <a:rPr lang="en-US" sz="2400" noProof="0" dirty="0"/>
              <a:t>Reduction in lost charges </a:t>
            </a:r>
          </a:p>
          <a:p>
            <a:r>
              <a:rPr lang="en-US" sz="2400" noProof="0" dirty="0"/>
              <a:t>Reduced average length of stay </a:t>
            </a:r>
          </a:p>
          <a:p>
            <a:r>
              <a:rPr lang="en-US" sz="2400" noProof="0" dirty="0"/>
              <a:t>Submitting charges to the financial information system</a:t>
            </a:r>
          </a:p>
        </p:txBody>
      </p:sp>
    </p:spTree>
    <p:extLst>
      <p:ext uri="{BB962C8B-B14F-4D97-AF65-F5344CB8AC3E}">
        <p14:creationId xmlns:p14="http://schemas.microsoft.com/office/powerpoint/2010/main" val="2739115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DBDF9-84DA-4FF1-96F4-D895CBFCE90E}"/>
              </a:ext>
            </a:extLst>
          </p:cNvPr>
          <p:cNvSpPr>
            <a:spLocks noGrp="1"/>
          </p:cNvSpPr>
          <p:nvPr>
            <p:ph type="title"/>
          </p:nvPr>
        </p:nvSpPr>
        <p:spPr/>
        <p:txBody>
          <a:bodyPr/>
          <a:lstStyle/>
          <a:p>
            <a:r>
              <a:rPr lang="en-US" noProof="0" dirty="0"/>
              <a:t>Nursing Information System (N I S), 3</a:t>
            </a:r>
          </a:p>
        </p:txBody>
      </p:sp>
      <p:sp>
        <p:nvSpPr>
          <p:cNvPr id="3" name="Content Placeholder 2">
            <a:extLst>
              <a:ext uri="{FF2B5EF4-FFF2-40B4-BE49-F238E27FC236}">
                <a16:creationId xmlns:a16="http://schemas.microsoft.com/office/drawing/2014/main" id="{313A9CCC-5E2A-46DA-B292-AC8ED08E3B64}"/>
              </a:ext>
            </a:extLst>
          </p:cNvPr>
          <p:cNvSpPr>
            <a:spLocks noGrp="1"/>
          </p:cNvSpPr>
          <p:nvPr>
            <p:ph idx="1"/>
          </p:nvPr>
        </p:nvSpPr>
        <p:spPr>
          <a:xfrm>
            <a:off x="539265" y="1825625"/>
            <a:ext cx="11024771" cy="4351338"/>
          </a:xfrm>
        </p:spPr>
        <p:txBody>
          <a:bodyPr/>
          <a:lstStyle/>
          <a:p>
            <a:pPr marL="0" indent="0">
              <a:buNone/>
            </a:pPr>
            <a:r>
              <a:rPr lang="en-US" noProof="0" dirty="0"/>
              <a:t>Nursing documentation traditionally includes:</a:t>
            </a:r>
          </a:p>
          <a:p>
            <a:pPr marL="0" indent="0">
              <a:buNone/>
            </a:pPr>
            <a:endParaRPr lang="en-US" sz="1000" noProof="0" dirty="0"/>
          </a:p>
          <a:p>
            <a:r>
              <a:rPr lang="en-US" sz="2400" noProof="0" dirty="0"/>
              <a:t>Admission assessment</a:t>
            </a:r>
          </a:p>
          <a:p>
            <a:r>
              <a:rPr lang="en-US" sz="2400" noProof="0" dirty="0"/>
              <a:t>Nursing activities</a:t>
            </a:r>
          </a:p>
          <a:p>
            <a:r>
              <a:rPr lang="en-US" sz="2400" noProof="0" dirty="0"/>
              <a:t>Intake and output</a:t>
            </a:r>
          </a:p>
          <a:p>
            <a:r>
              <a:rPr lang="en-US" sz="2400" noProof="0" dirty="0"/>
              <a:t>Graphic information</a:t>
            </a:r>
          </a:p>
          <a:p>
            <a:r>
              <a:rPr lang="en-US" sz="2400" noProof="0" dirty="0"/>
              <a:t>Activities of daily living</a:t>
            </a:r>
          </a:p>
          <a:p>
            <a:r>
              <a:rPr lang="en-US" sz="2400" noProof="0" dirty="0"/>
              <a:t>Nursing care plans</a:t>
            </a:r>
          </a:p>
          <a:p>
            <a:r>
              <a:rPr lang="en-US" sz="2400" noProof="0" dirty="0"/>
              <a:t>Nurses’ notes</a:t>
            </a:r>
          </a:p>
          <a:p>
            <a:r>
              <a:rPr lang="en-US" sz="2400" noProof="0" dirty="0"/>
              <a:t>Medication administration record</a:t>
            </a:r>
          </a:p>
        </p:txBody>
      </p:sp>
    </p:spTree>
    <p:extLst>
      <p:ext uri="{BB962C8B-B14F-4D97-AF65-F5344CB8AC3E}">
        <p14:creationId xmlns:p14="http://schemas.microsoft.com/office/powerpoint/2010/main" val="921403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ACA7D-846B-455A-97E0-EB3AB24AD57F}"/>
              </a:ext>
            </a:extLst>
          </p:cNvPr>
          <p:cNvSpPr>
            <a:spLocks noGrp="1"/>
          </p:cNvSpPr>
          <p:nvPr>
            <p:ph type="title"/>
          </p:nvPr>
        </p:nvSpPr>
        <p:spPr/>
        <p:txBody>
          <a:bodyPr/>
          <a:lstStyle/>
          <a:p>
            <a:r>
              <a:rPr lang="en-US" noProof="0" dirty="0"/>
              <a:t>Nursing Information System (N I S), 4</a:t>
            </a:r>
          </a:p>
        </p:txBody>
      </p:sp>
      <p:sp>
        <p:nvSpPr>
          <p:cNvPr id="3" name="Content Placeholder 2">
            <a:extLst>
              <a:ext uri="{FF2B5EF4-FFF2-40B4-BE49-F238E27FC236}">
                <a16:creationId xmlns:a16="http://schemas.microsoft.com/office/drawing/2014/main" id="{9E4AB042-36B9-4E47-8D83-5682982F2AD4}"/>
              </a:ext>
            </a:extLst>
          </p:cNvPr>
          <p:cNvSpPr>
            <a:spLocks noGrp="1"/>
          </p:cNvSpPr>
          <p:nvPr>
            <p:ph idx="1"/>
          </p:nvPr>
        </p:nvSpPr>
        <p:spPr/>
        <p:txBody>
          <a:bodyPr/>
          <a:lstStyle/>
          <a:p>
            <a:pPr marL="0" indent="0">
              <a:buNone/>
            </a:pPr>
            <a:r>
              <a:rPr lang="en-US" noProof="0" dirty="0"/>
              <a:t>N I S can also assist in the administrative management and daily operations of the nursing department by</a:t>
            </a:r>
          </a:p>
          <a:p>
            <a:r>
              <a:rPr lang="en-US" sz="2400" noProof="0" dirty="0"/>
              <a:t>Monitoring staffing allocation</a:t>
            </a:r>
          </a:p>
          <a:p>
            <a:r>
              <a:rPr lang="en-US" sz="2400" noProof="0" dirty="0"/>
              <a:t>Scheduling nursing staff</a:t>
            </a:r>
          </a:p>
          <a:p>
            <a:r>
              <a:rPr lang="en-US" sz="2400" noProof="0" dirty="0"/>
              <a:t>Generating performance improvement reports</a:t>
            </a:r>
          </a:p>
        </p:txBody>
      </p:sp>
    </p:spTree>
    <p:extLst>
      <p:ext uri="{BB962C8B-B14F-4D97-AF65-F5344CB8AC3E}">
        <p14:creationId xmlns:p14="http://schemas.microsoft.com/office/powerpoint/2010/main" val="36567457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Pharmacy Information System (P I S), 1</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Assists providers:</a:t>
            </a:r>
          </a:p>
          <a:p>
            <a:pPr marL="0" indent="0">
              <a:buNone/>
            </a:pPr>
            <a:endParaRPr lang="en-US" sz="1600" noProof="0" dirty="0"/>
          </a:p>
          <a:p>
            <a:r>
              <a:rPr lang="en-US" sz="2400" noProof="0" dirty="0"/>
              <a:t>In ordering</a:t>
            </a:r>
          </a:p>
          <a:p>
            <a:r>
              <a:rPr lang="en-US" sz="2400" noProof="0" dirty="0"/>
              <a:t>Allocating</a:t>
            </a:r>
          </a:p>
          <a:p>
            <a:r>
              <a:rPr lang="en-US" sz="2400" noProof="0" dirty="0"/>
              <a:t>Administering medication</a:t>
            </a:r>
          </a:p>
          <a:p>
            <a:pPr marL="0" indent="0">
              <a:buNone/>
            </a:pPr>
            <a:endParaRPr lang="en-US" sz="2400" noProof="0" dirty="0"/>
          </a:p>
          <a:p>
            <a:pPr marL="0" indent="0">
              <a:buNone/>
            </a:pPr>
            <a:r>
              <a:rPr lang="en-US" noProof="0" dirty="0"/>
              <a:t>With a focus on patient safety issues, especially medication errors, the P I S is a key tool in providing optimal patient care</a:t>
            </a:r>
          </a:p>
        </p:txBody>
      </p:sp>
    </p:spTree>
    <p:extLst>
      <p:ext uri="{BB962C8B-B14F-4D97-AF65-F5344CB8AC3E}">
        <p14:creationId xmlns:p14="http://schemas.microsoft.com/office/powerpoint/2010/main" val="2555760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Pharmacy Information System (P I S), 2</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P I S assist in reducing medication errors</a:t>
            </a:r>
            <a:endParaRPr lang="en-US" sz="1000" noProof="0" dirty="0"/>
          </a:p>
          <a:p>
            <a:r>
              <a:rPr lang="en-US" sz="2400" noProof="0" dirty="0"/>
              <a:t>Using combined hospital information system, the E H R, and P I S</a:t>
            </a:r>
          </a:p>
          <a:p>
            <a:pPr lvl="1"/>
            <a:r>
              <a:rPr lang="en-US" sz="2000" noProof="0" dirty="0"/>
              <a:t>Would use any knowledge (from medical databases, drug formularies, etc.) and documentation of patient’s condition and treatment to assist in reducing errors</a:t>
            </a:r>
            <a:endParaRPr lang="en-US" sz="900" noProof="0" dirty="0"/>
          </a:p>
          <a:p>
            <a:r>
              <a:rPr lang="en-US" sz="2400" noProof="0" dirty="0"/>
              <a:t>Check for drug interactions, food and drug interactions, and other contraindications</a:t>
            </a:r>
          </a:p>
        </p:txBody>
      </p:sp>
    </p:spTree>
    <p:extLst>
      <p:ext uri="{BB962C8B-B14F-4D97-AF65-F5344CB8AC3E}">
        <p14:creationId xmlns:p14="http://schemas.microsoft.com/office/powerpoint/2010/main" val="27979461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Pharmacy Information System (P I S), 3</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a:xfrm>
            <a:off x="539264" y="1765665"/>
            <a:ext cx="11024771" cy="4351338"/>
          </a:xfrm>
        </p:spPr>
        <p:txBody>
          <a:bodyPr/>
          <a:lstStyle/>
          <a:p>
            <a:pPr marL="0" indent="0">
              <a:buNone/>
            </a:pPr>
            <a:r>
              <a:rPr lang="en-US" noProof="0" dirty="0"/>
              <a:t>Manage the inventory of drugs in the pharmacy</a:t>
            </a:r>
          </a:p>
          <a:p>
            <a:r>
              <a:rPr lang="en-US" sz="2400" noProof="0" dirty="0"/>
              <a:t>Ordering drugs</a:t>
            </a:r>
          </a:p>
          <a:p>
            <a:r>
              <a:rPr lang="en-US" sz="2400" noProof="0" dirty="0"/>
              <a:t>Inventory control</a:t>
            </a:r>
          </a:p>
          <a:p>
            <a:r>
              <a:rPr lang="en-US" sz="2400" noProof="0" dirty="0"/>
              <a:t>Managing the formulary</a:t>
            </a:r>
          </a:p>
          <a:p>
            <a:r>
              <a:rPr lang="en-US" sz="2400" noProof="0" dirty="0"/>
              <a:t>Tracking the costs of drugs</a:t>
            </a:r>
          </a:p>
          <a:p>
            <a:r>
              <a:rPr lang="en-US" sz="2400" noProof="0" dirty="0"/>
              <a:t>Reporting on the usage of controlled medications</a:t>
            </a:r>
          </a:p>
        </p:txBody>
      </p:sp>
    </p:spTree>
    <p:extLst>
      <p:ext uri="{BB962C8B-B14F-4D97-AF65-F5344CB8AC3E}">
        <p14:creationId xmlns:p14="http://schemas.microsoft.com/office/powerpoint/2010/main" val="22709745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Pharmacy Information System (P I S), 4</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P I Ss can assist in dispensing of medications in the pharmacy, which can help the nursing units in a number of ways:</a:t>
            </a:r>
          </a:p>
          <a:p>
            <a:pPr marL="0" indent="0">
              <a:buNone/>
            </a:pPr>
            <a:endParaRPr lang="en-US" sz="1400" noProof="0" dirty="0"/>
          </a:p>
          <a:p>
            <a:r>
              <a:rPr lang="en-US" sz="2400" noProof="0" dirty="0"/>
              <a:t>Creating individual dosages</a:t>
            </a:r>
          </a:p>
          <a:p>
            <a:r>
              <a:rPr lang="en-US" sz="2400" noProof="0" dirty="0"/>
              <a:t>Use of secure storage systems</a:t>
            </a:r>
          </a:p>
          <a:p>
            <a:r>
              <a:rPr lang="en-US" sz="2400" noProof="0" dirty="0"/>
              <a:t>Robotics</a:t>
            </a:r>
          </a:p>
          <a:p>
            <a:r>
              <a:rPr lang="en-US" sz="2400" noProof="0" dirty="0"/>
              <a:t>Secure access to medications</a:t>
            </a:r>
          </a:p>
          <a:p>
            <a:r>
              <a:rPr lang="en-US" sz="2400" noProof="0" dirty="0"/>
              <a:t>Documentation of medications administered, including when and by whom</a:t>
            </a:r>
          </a:p>
          <a:p>
            <a:r>
              <a:rPr lang="en-US" sz="2400" noProof="0" dirty="0"/>
              <a:t>Barcodes</a:t>
            </a:r>
          </a:p>
        </p:txBody>
      </p:sp>
    </p:spTree>
    <p:extLst>
      <p:ext uri="{BB962C8B-B14F-4D97-AF65-F5344CB8AC3E}">
        <p14:creationId xmlns:p14="http://schemas.microsoft.com/office/powerpoint/2010/main" val="34662586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Interdisciplinary Charting System</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Used by any healthcare professional to collect and store patient assessments, progress notes, and care plans</a:t>
            </a:r>
          </a:p>
          <a:p>
            <a:r>
              <a:rPr lang="en-US" sz="2400" noProof="0" dirty="0"/>
              <a:t>Examples: physicians, nurses, physical and occupational therapists, respiratory therapists, pharmacists, dietitians, etc.</a:t>
            </a:r>
          </a:p>
        </p:txBody>
      </p:sp>
    </p:spTree>
    <p:extLst>
      <p:ext uri="{BB962C8B-B14F-4D97-AF65-F5344CB8AC3E}">
        <p14:creationId xmlns:p14="http://schemas.microsoft.com/office/powerpoint/2010/main" val="39151825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Emergency Department System (E D S), 1</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Designed to meet the unique needs of the emergency department</a:t>
            </a:r>
          </a:p>
          <a:p>
            <a:pPr marL="0" indent="0">
              <a:buNone/>
            </a:pPr>
            <a:endParaRPr lang="en-US" noProof="0" dirty="0"/>
          </a:p>
          <a:p>
            <a:pPr marL="0" indent="0">
              <a:buNone/>
            </a:pPr>
            <a:r>
              <a:rPr lang="en-US" noProof="0" dirty="0"/>
              <a:t>Tracking patients from triage to discharge</a:t>
            </a:r>
          </a:p>
          <a:p>
            <a:pPr marL="0" indent="0">
              <a:buNone/>
            </a:pPr>
            <a:endParaRPr lang="en-US" noProof="0" dirty="0"/>
          </a:p>
          <a:p>
            <a:pPr marL="0" indent="0">
              <a:buNone/>
            </a:pPr>
            <a:r>
              <a:rPr lang="en-US" noProof="0" dirty="0"/>
              <a:t>Record test results and other clinical information</a:t>
            </a:r>
          </a:p>
          <a:p>
            <a:pPr marL="0" indent="0">
              <a:buNone/>
            </a:pPr>
            <a:endParaRPr lang="en-US" noProof="0" dirty="0"/>
          </a:p>
          <a:p>
            <a:pPr marL="0" indent="0">
              <a:buNone/>
            </a:pPr>
            <a:r>
              <a:rPr lang="en-US" noProof="0" dirty="0"/>
              <a:t>Demographic information is obtained from the hospital information system</a:t>
            </a:r>
          </a:p>
        </p:txBody>
      </p:sp>
    </p:spTree>
    <p:extLst>
      <p:ext uri="{BB962C8B-B14F-4D97-AF65-F5344CB8AC3E}">
        <p14:creationId xmlns:p14="http://schemas.microsoft.com/office/powerpoint/2010/main" val="41959650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Emergency Department System (E D S), 2</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a:xfrm>
            <a:off x="539264" y="1795645"/>
            <a:ext cx="11024771" cy="4351338"/>
          </a:xfrm>
        </p:spPr>
        <p:txBody>
          <a:bodyPr/>
          <a:lstStyle/>
          <a:p>
            <a:pPr marL="0" indent="0">
              <a:buNone/>
            </a:pPr>
            <a:r>
              <a:rPr lang="en-US" noProof="0" dirty="0"/>
              <a:t>Notify state health authorities regarding diagnoses of newly emerging diseases </a:t>
            </a:r>
          </a:p>
          <a:p>
            <a:r>
              <a:rPr lang="en-US" sz="2400" noProof="0" dirty="0"/>
              <a:t>Zika virus infection or multidrug-resistant tuberculosis</a:t>
            </a:r>
          </a:p>
          <a:p>
            <a:pPr marL="0" indent="0">
              <a:buNone/>
            </a:pPr>
            <a:endParaRPr lang="en-US" noProof="0" dirty="0"/>
          </a:p>
          <a:p>
            <a:pPr marL="0" indent="0">
              <a:buNone/>
            </a:pPr>
            <a:r>
              <a:rPr lang="en-US" noProof="0" dirty="0"/>
              <a:t>Injuries due to mass casualty events</a:t>
            </a:r>
          </a:p>
          <a:p>
            <a:r>
              <a:rPr lang="en-US" sz="2400" noProof="0" dirty="0"/>
              <a:t>Terrorist bombings</a:t>
            </a:r>
          </a:p>
          <a:p>
            <a:r>
              <a:rPr lang="en-US" sz="2400" noProof="0" dirty="0"/>
              <a:t>Train derailments</a:t>
            </a:r>
          </a:p>
        </p:txBody>
      </p:sp>
    </p:spTree>
    <p:extLst>
      <p:ext uri="{BB962C8B-B14F-4D97-AF65-F5344CB8AC3E}">
        <p14:creationId xmlns:p14="http://schemas.microsoft.com/office/powerpoint/2010/main" val="3666384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Clinical Information System (C I 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lvl="0" indent="0">
              <a:buNone/>
            </a:pPr>
            <a:r>
              <a:rPr lang="en-US" noProof="0" dirty="0"/>
              <a:t>Document management system (DMS)</a:t>
            </a:r>
          </a:p>
          <a:p>
            <a:pPr marL="0" lvl="0" indent="0">
              <a:buNone/>
            </a:pPr>
            <a:endParaRPr lang="en-US" sz="1200" noProof="0" dirty="0"/>
          </a:p>
          <a:p>
            <a:pPr marL="0" lvl="0" indent="0">
              <a:buNone/>
            </a:pPr>
            <a:r>
              <a:rPr lang="en-US" noProof="0" dirty="0"/>
              <a:t>Radiology information system (R I S)</a:t>
            </a:r>
          </a:p>
          <a:p>
            <a:pPr marL="0" lvl="0" indent="0">
              <a:buNone/>
            </a:pPr>
            <a:endParaRPr lang="en-US" sz="1200" noProof="0" dirty="0"/>
          </a:p>
          <a:p>
            <a:pPr marL="0" lvl="0" indent="0">
              <a:buNone/>
            </a:pPr>
            <a:r>
              <a:rPr lang="en-US" noProof="0" dirty="0"/>
              <a:t>Laboratory information system (L I S)</a:t>
            </a:r>
          </a:p>
          <a:p>
            <a:pPr marL="0" lvl="0" indent="0">
              <a:buNone/>
            </a:pPr>
            <a:endParaRPr lang="en-US" sz="1200" noProof="0" dirty="0"/>
          </a:p>
          <a:p>
            <a:pPr marL="0" lvl="0" indent="0">
              <a:buNone/>
            </a:pPr>
            <a:r>
              <a:rPr lang="en-US" noProof="0" dirty="0"/>
              <a:t>Nursing information system (N I S)</a:t>
            </a:r>
          </a:p>
          <a:p>
            <a:pPr marL="0" lvl="0" indent="0">
              <a:buNone/>
            </a:pPr>
            <a:endParaRPr lang="en-US" sz="1200" noProof="0" dirty="0"/>
          </a:p>
          <a:p>
            <a:pPr marL="0" lvl="0" indent="0">
              <a:buNone/>
            </a:pPr>
            <a:r>
              <a:rPr lang="en-US" noProof="0" dirty="0"/>
              <a:t>Pharmacy information system (P I S)</a:t>
            </a:r>
          </a:p>
          <a:p>
            <a:pPr marL="0" lvl="0" indent="0">
              <a:buNone/>
            </a:pPr>
            <a:endParaRPr lang="en-US" sz="1200" noProof="0" dirty="0"/>
          </a:p>
          <a:p>
            <a:pPr marL="0" lvl="0" indent="0">
              <a:buNone/>
            </a:pPr>
            <a:r>
              <a:rPr lang="en-US" noProof="0" dirty="0"/>
              <a:t>Interdisciplinary charting system</a:t>
            </a:r>
          </a:p>
        </p:txBody>
      </p:sp>
    </p:spTree>
    <p:extLst>
      <p:ext uri="{BB962C8B-B14F-4D97-AF65-F5344CB8AC3E}">
        <p14:creationId xmlns:p14="http://schemas.microsoft.com/office/powerpoint/2010/main" val="812813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Emergency Department System (E D S), 3</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a:xfrm>
            <a:off x="539264" y="1795645"/>
            <a:ext cx="11024771" cy="4351338"/>
          </a:xfrm>
        </p:spPr>
        <p:txBody>
          <a:bodyPr/>
          <a:lstStyle/>
          <a:p>
            <a:pPr marL="0" indent="0">
              <a:buNone/>
            </a:pPr>
            <a:r>
              <a:rPr lang="en-US" noProof="0" dirty="0"/>
              <a:t>Injuries due to natural disasters</a:t>
            </a:r>
          </a:p>
          <a:p>
            <a:r>
              <a:rPr lang="en-US" sz="2400" noProof="0" dirty="0"/>
              <a:t>Tornadoes</a:t>
            </a:r>
          </a:p>
          <a:p>
            <a:r>
              <a:rPr lang="en-US" sz="2400" noProof="0" dirty="0"/>
              <a:t>Hurricanes</a:t>
            </a:r>
          </a:p>
        </p:txBody>
      </p:sp>
    </p:spTree>
    <p:extLst>
      <p:ext uri="{BB962C8B-B14F-4D97-AF65-F5344CB8AC3E}">
        <p14:creationId xmlns:p14="http://schemas.microsoft.com/office/powerpoint/2010/main" val="6432771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Anesthesia Information System</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Collects information on preoperative, operative, and postoperative anesthesia-related clinical information</a:t>
            </a:r>
          </a:p>
          <a:p>
            <a:pPr marL="0" indent="0">
              <a:buNone/>
            </a:pPr>
            <a:endParaRPr lang="en-US" noProof="0" dirty="0"/>
          </a:p>
          <a:p>
            <a:pPr marL="0" indent="0">
              <a:buNone/>
            </a:pPr>
            <a:r>
              <a:rPr lang="en-US" noProof="0" dirty="0"/>
              <a:t>Follows the patient through the surgical process</a:t>
            </a:r>
          </a:p>
          <a:p>
            <a:pPr marL="0" indent="0">
              <a:buNone/>
            </a:pPr>
            <a:endParaRPr lang="en-US" noProof="0" dirty="0"/>
          </a:p>
          <a:p>
            <a:pPr marL="0" indent="0">
              <a:buNone/>
            </a:pPr>
            <a:r>
              <a:rPr lang="en-US" noProof="0" dirty="0"/>
              <a:t>Collects information on risk factors, vital signs, type of anesthesia, anesthetic agents used, dosage of anesthetic agents</a:t>
            </a:r>
          </a:p>
        </p:txBody>
      </p:sp>
    </p:spTree>
    <p:extLst>
      <p:ext uri="{BB962C8B-B14F-4D97-AF65-F5344CB8AC3E}">
        <p14:creationId xmlns:p14="http://schemas.microsoft.com/office/powerpoint/2010/main" val="5697283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Patient Monitoring System</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Data collected include fetal monitoring, vital signs, and oxygen saturation rates</a:t>
            </a:r>
          </a:p>
          <a:p>
            <a:pPr marL="0" indent="0">
              <a:buNone/>
            </a:pPr>
            <a:endParaRPr lang="en-US" noProof="0" dirty="0"/>
          </a:p>
          <a:p>
            <a:pPr marL="0" indent="0">
              <a:buNone/>
            </a:pPr>
            <a:r>
              <a:rPr lang="en-US" noProof="0" dirty="0"/>
              <a:t>Patient monitoring systems are typically utilized in the intensive care units and other specialty areas such as the operating and recovery rooms</a:t>
            </a:r>
          </a:p>
        </p:txBody>
      </p:sp>
    </p:spTree>
    <p:extLst>
      <p:ext uri="{BB962C8B-B14F-4D97-AF65-F5344CB8AC3E}">
        <p14:creationId xmlns:p14="http://schemas.microsoft.com/office/powerpoint/2010/main" val="36151202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Telehealth, 1</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indent="0">
              <a:buNone/>
            </a:pPr>
            <a:r>
              <a:rPr lang="en-US" noProof="0" dirty="0"/>
              <a:t>Also known as telemedicine, has two aspects:</a:t>
            </a:r>
          </a:p>
          <a:p>
            <a:pPr marL="0" indent="0">
              <a:buNone/>
            </a:pPr>
            <a:endParaRPr lang="en-US" sz="1600" noProof="0" dirty="0"/>
          </a:p>
          <a:p>
            <a:r>
              <a:rPr lang="en-US" sz="2400" noProof="0" dirty="0"/>
              <a:t>Professional services given to a patient through an interactive telecommunications system by a practitioner at a distant site </a:t>
            </a:r>
          </a:p>
          <a:p>
            <a:r>
              <a:rPr lang="en-US" sz="2400" noProof="0" dirty="0"/>
              <a:t>A telecommunications system that links healthcare facilities and patients from diverse geographic locations and transmits text and images for (medical) consultation and treatment</a:t>
            </a:r>
          </a:p>
        </p:txBody>
      </p:sp>
    </p:spTree>
    <p:extLst>
      <p:ext uri="{BB962C8B-B14F-4D97-AF65-F5344CB8AC3E}">
        <p14:creationId xmlns:p14="http://schemas.microsoft.com/office/powerpoint/2010/main" val="18556761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lstStyle/>
          <a:p>
            <a:r>
              <a:rPr lang="en-US" noProof="0" dirty="0"/>
              <a:t>Benefits of Telehealth, 1 </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lvl="0" indent="0">
              <a:buNone/>
            </a:pPr>
            <a:r>
              <a:rPr lang="en-US" noProof="0" dirty="0"/>
              <a:t>Improved access to healthcare, such as specialty consultations, biomedical monitoring, and second opinions</a:t>
            </a:r>
          </a:p>
          <a:p>
            <a:pPr marL="0" lvl="0" indent="0">
              <a:buNone/>
            </a:pPr>
            <a:endParaRPr lang="en-US" noProof="0" dirty="0"/>
          </a:p>
          <a:p>
            <a:pPr marL="0" lvl="0" indent="0">
              <a:buNone/>
            </a:pPr>
            <a:r>
              <a:rPr lang="en-US" noProof="0" dirty="0"/>
              <a:t>Improved continuity of care, patient education, and timely treatment: follow-up visits for chronically ill patients, reduced travel time, increased care to underserved areas</a:t>
            </a:r>
          </a:p>
          <a:p>
            <a:pPr marL="0" lvl="0" indent="0">
              <a:buNone/>
            </a:pPr>
            <a:endParaRPr lang="en-US" noProof="0" dirty="0"/>
          </a:p>
          <a:p>
            <a:pPr marL="0" lvl="0" indent="0">
              <a:buNone/>
            </a:pPr>
            <a:r>
              <a:rPr lang="en-US" noProof="0" dirty="0"/>
              <a:t>Cost efficiency: managing chronically ill patients more efficiently decreases admissions and shortens length of stay</a:t>
            </a:r>
          </a:p>
        </p:txBody>
      </p:sp>
    </p:spTree>
    <p:extLst>
      <p:ext uri="{BB962C8B-B14F-4D97-AF65-F5344CB8AC3E}">
        <p14:creationId xmlns:p14="http://schemas.microsoft.com/office/powerpoint/2010/main" val="9365030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normAutofit/>
          </a:bodyPr>
          <a:lstStyle/>
          <a:p>
            <a:r>
              <a:rPr lang="en-US" noProof="0" dirty="0"/>
              <a:t>Benefits of Telehealth, 2</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p:txBody>
          <a:bodyPr/>
          <a:lstStyle/>
          <a:p>
            <a:pPr marL="0" lvl="0" indent="0">
              <a:buNone/>
            </a:pPr>
            <a:r>
              <a:rPr lang="en-US" noProof="0" dirty="0"/>
              <a:t>Improved access to health records and patient information with online health information available for learning, peer support groups, research information</a:t>
            </a:r>
          </a:p>
          <a:p>
            <a:pPr marL="0" lvl="0" indent="0">
              <a:buNone/>
            </a:pPr>
            <a:endParaRPr lang="en-US" noProof="0" dirty="0"/>
          </a:p>
          <a:p>
            <a:pPr marL="0" indent="0">
              <a:buNone/>
            </a:pPr>
            <a:r>
              <a:rPr lang="en-US" noProof="0" dirty="0"/>
              <a:t>Improved training and education for medical/clinical personnel as well as patients, clinical trial research, improved interactions with medical personnel for disease management </a:t>
            </a:r>
          </a:p>
        </p:txBody>
      </p:sp>
    </p:spTree>
    <p:extLst>
      <p:ext uri="{BB962C8B-B14F-4D97-AF65-F5344CB8AC3E}">
        <p14:creationId xmlns:p14="http://schemas.microsoft.com/office/powerpoint/2010/main" val="26989114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normAutofit/>
          </a:bodyPr>
          <a:lstStyle/>
          <a:p>
            <a:r>
              <a:rPr lang="en-US" noProof="0" dirty="0"/>
              <a:t>Telehealth, 2</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a:xfrm>
            <a:off x="539264" y="1810635"/>
            <a:ext cx="11024771" cy="4351338"/>
          </a:xfrm>
        </p:spPr>
        <p:txBody>
          <a:bodyPr/>
          <a:lstStyle/>
          <a:p>
            <a:pPr marL="0" indent="0">
              <a:buNone/>
            </a:pPr>
            <a:r>
              <a:rPr lang="en-US" b="1" noProof="0" dirty="0"/>
              <a:t>Telesurgery:</a:t>
            </a:r>
            <a:r>
              <a:rPr lang="en-US" noProof="0" dirty="0"/>
              <a:t> Use of robotics to perform surgery</a:t>
            </a:r>
          </a:p>
          <a:p>
            <a:pPr marL="0" indent="0">
              <a:buNone/>
            </a:pPr>
            <a:endParaRPr lang="en-US" noProof="0" dirty="0"/>
          </a:p>
          <a:p>
            <a:pPr marL="0" indent="0">
              <a:buNone/>
            </a:pPr>
            <a:r>
              <a:rPr lang="en-US" noProof="0" dirty="0"/>
              <a:t>Technology used includes virtual reality and robotics, which may be used to assist with the examination or treatment</a:t>
            </a:r>
          </a:p>
          <a:p>
            <a:pPr marL="0" indent="0">
              <a:buNone/>
            </a:pPr>
            <a:r>
              <a:rPr lang="en-US" noProof="0" dirty="0"/>
              <a:t> </a:t>
            </a:r>
          </a:p>
          <a:p>
            <a:pPr marL="0" indent="0">
              <a:buNone/>
            </a:pPr>
            <a:r>
              <a:rPr lang="en-US" noProof="0" dirty="0"/>
              <a:t>This allows surgery to be performed on a patient in a different location</a:t>
            </a:r>
          </a:p>
        </p:txBody>
      </p:sp>
    </p:spTree>
    <p:extLst>
      <p:ext uri="{BB962C8B-B14F-4D97-AF65-F5344CB8AC3E}">
        <p14:creationId xmlns:p14="http://schemas.microsoft.com/office/powerpoint/2010/main" val="23974533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normAutofit/>
          </a:bodyPr>
          <a:lstStyle/>
          <a:p>
            <a:r>
              <a:rPr lang="en-US" noProof="0" dirty="0"/>
              <a:t>Telehealth Issues, 1</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a:xfrm>
            <a:off x="539264" y="1810635"/>
            <a:ext cx="11024771" cy="4351338"/>
          </a:xfrm>
        </p:spPr>
        <p:txBody>
          <a:bodyPr/>
          <a:lstStyle/>
          <a:p>
            <a:pPr marL="0" indent="0">
              <a:buNone/>
            </a:pPr>
            <a:r>
              <a:rPr lang="en-US" noProof="0" dirty="0"/>
              <a:t>Privacy, confidentiality, and security must be ensured during the telemedicine event</a:t>
            </a:r>
          </a:p>
          <a:p>
            <a:pPr marL="0" indent="0">
              <a:buNone/>
            </a:pPr>
            <a:endParaRPr lang="en-US" noProof="0" dirty="0"/>
          </a:p>
          <a:p>
            <a:pPr marL="0" lvl="0" indent="0">
              <a:buNone/>
            </a:pPr>
            <a:r>
              <a:rPr lang="en-US" noProof="0" dirty="0"/>
              <a:t>Liability is usually shared between referring provider and consulting provider, but for telemedicine vendors and technical staff there is no legal precedent yet</a:t>
            </a:r>
          </a:p>
          <a:p>
            <a:pPr marL="0" lvl="0" indent="0">
              <a:buNone/>
            </a:pPr>
            <a:endParaRPr lang="en-US" noProof="0" dirty="0"/>
          </a:p>
          <a:p>
            <a:pPr marL="0" lvl="0" indent="0">
              <a:buNone/>
            </a:pPr>
            <a:r>
              <a:rPr lang="en-US" noProof="0" dirty="0"/>
              <a:t>Licensure and accreditation rules differ by states for both licensure and accreditation; there is no federal legislation for telemedicine at this time</a:t>
            </a:r>
          </a:p>
        </p:txBody>
      </p:sp>
    </p:spTree>
    <p:extLst>
      <p:ext uri="{BB962C8B-B14F-4D97-AF65-F5344CB8AC3E}">
        <p14:creationId xmlns:p14="http://schemas.microsoft.com/office/powerpoint/2010/main" val="2161217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normAutofit/>
          </a:bodyPr>
          <a:lstStyle/>
          <a:p>
            <a:r>
              <a:rPr lang="en-US" noProof="0" dirty="0"/>
              <a:t>Telehealth Issues, 2</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a:xfrm>
            <a:off x="539264" y="1810635"/>
            <a:ext cx="11024771" cy="4351338"/>
          </a:xfrm>
        </p:spPr>
        <p:txBody>
          <a:bodyPr/>
          <a:lstStyle/>
          <a:p>
            <a:pPr marL="0" lvl="0" indent="0">
              <a:buNone/>
            </a:pPr>
            <a:r>
              <a:rPr lang="en-US" noProof="0" dirty="0"/>
              <a:t>Fraud: Vendor services, billing for healthcare services provided, and contracts need clear legal analysis</a:t>
            </a:r>
          </a:p>
          <a:p>
            <a:pPr marL="0" lvl="0" indent="0">
              <a:buNone/>
            </a:pPr>
            <a:endParaRPr lang="en-US" noProof="0" dirty="0"/>
          </a:p>
          <a:p>
            <a:pPr marL="0" lvl="0" indent="0">
              <a:buNone/>
            </a:pPr>
            <a:r>
              <a:rPr lang="en-US" noProof="0" dirty="0"/>
              <a:t>Policies and procedures must be developed and agreed to by all parties</a:t>
            </a:r>
          </a:p>
          <a:p>
            <a:pPr marL="0" lvl="0" indent="0">
              <a:buNone/>
            </a:pPr>
            <a:endParaRPr lang="en-US" noProof="0" dirty="0"/>
          </a:p>
          <a:p>
            <a:pPr marL="0" indent="0">
              <a:buNone/>
            </a:pPr>
            <a:r>
              <a:rPr lang="en-US" noProof="0" dirty="0"/>
              <a:t>Documentation requirement for patient information and services is provided</a:t>
            </a:r>
          </a:p>
        </p:txBody>
      </p:sp>
    </p:spTree>
    <p:extLst>
      <p:ext uri="{BB962C8B-B14F-4D97-AF65-F5344CB8AC3E}">
        <p14:creationId xmlns:p14="http://schemas.microsoft.com/office/powerpoint/2010/main" val="18537986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1791-0E46-40EA-A849-1A9C415680DD}"/>
              </a:ext>
            </a:extLst>
          </p:cNvPr>
          <p:cNvSpPr>
            <a:spLocks noGrp="1"/>
          </p:cNvSpPr>
          <p:nvPr>
            <p:ph type="title"/>
          </p:nvPr>
        </p:nvSpPr>
        <p:spPr/>
        <p:txBody>
          <a:bodyPr>
            <a:normAutofit/>
          </a:bodyPr>
          <a:lstStyle/>
          <a:p>
            <a:r>
              <a:rPr lang="en-US" noProof="0" dirty="0"/>
              <a:t>Smart Card</a:t>
            </a:r>
          </a:p>
        </p:txBody>
      </p:sp>
      <p:sp>
        <p:nvSpPr>
          <p:cNvPr id="3" name="Content Placeholder 2">
            <a:extLst>
              <a:ext uri="{FF2B5EF4-FFF2-40B4-BE49-F238E27FC236}">
                <a16:creationId xmlns:a16="http://schemas.microsoft.com/office/drawing/2014/main" id="{FD17376B-1233-491D-937A-1FC52506AABE}"/>
              </a:ext>
            </a:extLst>
          </p:cNvPr>
          <p:cNvSpPr>
            <a:spLocks noGrp="1"/>
          </p:cNvSpPr>
          <p:nvPr>
            <p:ph idx="1"/>
          </p:nvPr>
        </p:nvSpPr>
        <p:spPr>
          <a:xfrm>
            <a:off x="539264" y="1810635"/>
            <a:ext cx="11024771" cy="4351338"/>
          </a:xfrm>
        </p:spPr>
        <p:txBody>
          <a:bodyPr/>
          <a:lstStyle/>
          <a:p>
            <a:pPr marL="0" indent="0">
              <a:buNone/>
            </a:pPr>
            <a:r>
              <a:rPr lang="en-US" noProof="0" dirty="0"/>
              <a:t>A plastic card, similar in appearance to a credit card, with a computer chip embedded in it</a:t>
            </a:r>
          </a:p>
          <a:p>
            <a:pPr marL="0" indent="0">
              <a:buNone/>
            </a:pPr>
            <a:endParaRPr lang="en-US" noProof="0" dirty="0"/>
          </a:p>
          <a:p>
            <a:pPr marL="0" indent="0">
              <a:buNone/>
            </a:pPr>
            <a:r>
              <a:rPr lang="en-US" noProof="0" dirty="0"/>
              <a:t>Three uses of smart cards in healthcare are:</a:t>
            </a:r>
          </a:p>
          <a:p>
            <a:pPr marL="0" indent="0">
              <a:buNone/>
            </a:pPr>
            <a:endParaRPr lang="en-US" sz="1600" noProof="0" dirty="0"/>
          </a:p>
          <a:p>
            <a:r>
              <a:rPr lang="en-US" sz="2400" noProof="0" dirty="0"/>
              <a:t>Emergency treatment, </a:t>
            </a:r>
          </a:p>
          <a:p>
            <a:r>
              <a:rPr lang="en-US" sz="2400" noProof="0" dirty="0"/>
              <a:t>Reducing fraud and abuse, </a:t>
            </a:r>
          </a:p>
          <a:p>
            <a:r>
              <a:rPr lang="en-US" sz="2400" noProof="0" dirty="0"/>
              <a:t>Reducing administrative costs</a:t>
            </a:r>
          </a:p>
        </p:txBody>
      </p:sp>
    </p:spTree>
    <p:extLst>
      <p:ext uri="{BB962C8B-B14F-4D97-AF65-F5344CB8AC3E}">
        <p14:creationId xmlns:p14="http://schemas.microsoft.com/office/powerpoint/2010/main" val="3930481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Clinical Information System (C I S),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lvl="0" indent="0">
              <a:buNone/>
            </a:pPr>
            <a:r>
              <a:rPr lang="en-US" noProof="0" dirty="0"/>
              <a:t>Emergency department system</a:t>
            </a:r>
          </a:p>
          <a:p>
            <a:pPr marL="0" lvl="0" indent="0">
              <a:buNone/>
            </a:pPr>
            <a:endParaRPr lang="en-US" sz="2400" noProof="0" dirty="0"/>
          </a:p>
          <a:p>
            <a:pPr marL="0" lvl="0" indent="0">
              <a:buNone/>
            </a:pPr>
            <a:r>
              <a:rPr lang="en-US" noProof="0" dirty="0"/>
              <a:t>Anesthesia information system</a:t>
            </a:r>
          </a:p>
          <a:p>
            <a:pPr marL="0" lvl="0" indent="0">
              <a:buNone/>
            </a:pPr>
            <a:endParaRPr lang="en-US" sz="2400" noProof="0" dirty="0"/>
          </a:p>
          <a:p>
            <a:pPr marL="0" lvl="0" indent="0">
              <a:buNone/>
            </a:pPr>
            <a:r>
              <a:rPr lang="en-US" noProof="0" dirty="0"/>
              <a:t>Patient monitoring system</a:t>
            </a:r>
          </a:p>
          <a:p>
            <a:pPr marL="0" lvl="0" indent="0">
              <a:buNone/>
            </a:pPr>
            <a:endParaRPr lang="en-US" sz="2400" noProof="0" dirty="0"/>
          </a:p>
          <a:p>
            <a:pPr marL="0" lvl="0" indent="0">
              <a:buNone/>
            </a:pPr>
            <a:r>
              <a:rPr lang="en-US" noProof="0" dirty="0"/>
              <a:t>Telehealth</a:t>
            </a:r>
          </a:p>
          <a:p>
            <a:pPr marL="0" lvl="0" indent="0">
              <a:buNone/>
            </a:pPr>
            <a:endParaRPr lang="en-US" sz="2400" noProof="0" dirty="0"/>
          </a:p>
          <a:p>
            <a:pPr marL="0" lvl="0" indent="0">
              <a:buNone/>
            </a:pPr>
            <a:r>
              <a:rPr lang="en-US" noProof="0" dirty="0"/>
              <a:t>Smart cards</a:t>
            </a:r>
          </a:p>
        </p:txBody>
      </p:sp>
    </p:spTree>
    <p:extLst>
      <p:ext uri="{BB962C8B-B14F-4D97-AF65-F5344CB8AC3E}">
        <p14:creationId xmlns:p14="http://schemas.microsoft.com/office/powerpoint/2010/main" val="3583690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Document Management System (DMS),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Electronic method of capturing and managing documents</a:t>
            </a:r>
          </a:p>
          <a:p>
            <a:pPr marL="0" indent="0">
              <a:buNone/>
            </a:pPr>
            <a:endParaRPr lang="en-US" noProof="0" dirty="0"/>
          </a:p>
          <a:p>
            <a:pPr marL="0" indent="0">
              <a:buNone/>
            </a:pPr>
            <a:r>
              <a:rPr lang="en-US" noProof="0" dirty="0"/>
              <a:t>DMS is used primarily by H I M departments and other departments to handle documents regarding patient care</a:t>
            </a:r>
          </a:p>
          <a:p>
            <a:pPr marL="0" indent="0">
              <a:buNone/>
            </a:pPr>
            <a:endParaRPr lang="en-US" noProof="0" dirty="0"/>
          </a:p>
          <a:p>
            <a:pPr marL="0" indent="0">
              <a:buNone/>
            </a:pPr>
            <a:r>
              <a:rPr lang="en-US" noProof="0" dirty="0"/>
              <a:t>Documents can be scanned or obtained electronically from other information systems</a:t>
            </a:r>
          </a:p>
        </p:txBody>
      </p:sp>
    </p:spTree>
    <p:extLst>
      <p:ext uri="{BB962C8B-B14F-4D97-AF65-F5344CB8AC3E}">
        <p14:creationId xmlns:p14="http://schemas.microsoft.com/office/powerpoint/2010/main" val="290753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Document Management System (DMS),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More than scanning paper images</a:t>
            </a:r>
          </a:p>
          <a:p>
            <a:pPr marL="0" indent="0">
              <a:buNone/>
            </a:pPr>
            <a:endParaRPr lang="en-US" noProof="0" dirty="0"/>
          </a:p>
          <a:p>
            <a:pPr marL="0" indent="0">
              <a:buNone/>
            </a:pPr>
            <a:r>
              <a:rPr lang="en-US" noProof="0" dirty="0"/>
              <a:t>Voice, video, electronic transactions, and other forms of technology may be used to capture data</a:t>
            </a:r>
          </a:p>
          <a:p>
            <a:r>
              <a:rPr lang="en-US" sz="2400" noProof="0" dirty="0"/>
              <a:t>One example is </a:t>
            </a:r>
            <a:r>
              <a:rPr lang="en-US" sz="2400" b="1" noProof="0" dirty="0"/>
              <a:t>optical character recognition (O C R):</a:t>
            </a:r>
            <a:r>
              <a:rPr lang="en-US" sz="2400" noProof="0" dirty="0"/>
              <a:t> a method of encoding text from analog paper into bitmapped images and translating the images into a form that is computer readable</a:t>
            </a:r>
          </a:p>
          <a:p>
            <a:pPr lvl="1"/>
            <a:r>
              <a:rPr lang="en-US" sz="2000" noProof="0" dirty="0"/>
              <a:t>With O C R, a text can be scanned, and the content can be edited</a:t>
            </a:r>
          </a:p>
        </p:txBody>
      </p:sp>
    </p:spTree>
    <p:extLst>
      <p:ext uri="{BB962C8B-B14F-4D97-AF65-F5344CB8AC3E}">
        <p14:creationId xmlns:p14="http://schemas.microsoft.com/office/powerpoint/2010/main" val="4046111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Document Management System (DMS),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With O C R, text can be scanned and content can be edited</a:t>
            </a:r>
          </a:p>
          <a:p>
            <a:pPr marL="0" indent="0">
              <a:buNone/>
            </a:pPr>
            <a:endParaRPr lang="en-US" sz="2000" noProof="0" dirty="0"/>
          </a:p>
          <a:p>
            <a:pPr marL="0" indent="0">
              <a:buNone/>
            </a:pPr>
            <a:r>
              <a:rPr lang="en-US" noProof="0" dirty="0"/>
              <a:t>Document indexing, barcoding, and character/form recognition are ways to link documents to a particular patient</a:t>
            </a:r>
          </a:p>
          <a:p>
            <a:r>
              <a:rPr lang="en-US" sz="2400" noProof="0" dirty="0"/>
              <a:t>Allows for retrieval </a:t>
            </a:r>
          </a:p>
          <a:p>
            <a:pPr marL="0" indent="0">
              <a:buNone/>
            </a:pPr>
            <a:endParaRPr lang="en-US" sz="2000" b="1" noProof="0" dirty="0"/>
          </a:p>
          <a:p>
            <a:pPr marL="0" indent="0">
              <a:buNone/>
            </a:pPr>
            <a:r>
              <a:rPr lang="en-US" b="1" noProof="0" dirty="0"/>
              <a:t>Index: </a:t>
            </a:r>
            <a:r>
              <a:rPr lang="en-US" noProof="0" dirty="0"/>
              <a:t>An organized (usually alphabetical) list of specific data that serves to guide, indicate, or otherwise facilitate reference to the data</a:t>
            </a:r>
          </a:p>
        </p:txBody>
      </p:sp>
    </p:spTree>
    <p:extLst>
      <p:ext uri="{BB962C8B-B14F-4D97-AF65-F5344CB8AC3E}">
        <p14:creationId xmlns:p14="http://schemas.microsoft.com/office/powerpoint/2010/main" val="3051811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Document Management System</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Indexing tools allow user to locate and retrieve specific patient’s health record, specific encounter, and even specific document through use of indexing by entering search criteria into one or more of index fields</a:t>
            </a:r>
          </a:p>
          <a:p>
            <a:pPr marL="0" indent="0">
              <a:buNone/>
            </a:pPr>
            <a:endParaRPr lang="en-US" noProof="0" dirty="0"/>
          </a:p>
          <a:p>
            <a:pPr marL="0" indent="0">
              <a:buNone/>
            </a:pPr>
            <a:r>
              <a:rPr lang="en-US" noProof="0" dirty="0"/>
              <a:t>DMS is not the same as the electronic health record (E H R)</a:t>
            </a:r>
          </a:p>
          <a:p>
            <a:r>
              <a:rPr lang="en-US" sz="2400" b="1" noProof="0" dirty="0"/>
              <a:t>E H R:</a:t>
            </a:r>
            <a:r>
              <a:rPr lang="en-US" sz="2400" noProof="0" dirty="0"/>
              <a:t> Health-related information on an individual that conforms to nationally recognized interoperability standards and that can be created, managed, and consulted by authorized clinicians and staff across more than one healthcare organization</a:t>
            </a:r>
          </a:p>
        </p:txBody>
      </p:sp>
    </p:spTree>
    <p:extLst>
      <p:ext uri="{BB962C8B-B14F-4D97-AF65-F5344CB8AC3E}">
        <p14:creationId xmlns:p14="http://schemas.microsoft.com/office/powerpoint/2010/main" val="2931652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9570A60-6BFD-9A40-8AEC-E1A489B8FDEF}" vid="{BFC27592-EED7-0248-993B-6065F04F22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87C6F25A504842A0C1E9AB174C5943" ma:contentTypeVersion="" ma:contentTypeDescription="Create a new document." ma:contentTypeScope="" ma:versionID="0a6ba912cf1e0e3fed7efc8868ba97d4">
  <xsd:schema xmlns:xsd="http://www.w3.org/2001/XMLSchema" xmlns:xs="http://www.w3.org/2001/XMLSchema" xmlns:p="http://schemas.microsoft.com/office/2006/metadata/properties" xmlns:ns2="b780e977-4250-4e22-987e-5a8c2348323c" xmlns:ns3="a1a409e0-1700-457e-9605-34172a0b079f" targetNamespace="http://schemas.microsoft.com/office/2006/metadata/properties" ma:root="true" ma:fieldsID="6492b6626650ff29e12d5a2c04f97d14" ns2:_="" ns3:_="">
    <xsd:import namespace="b780e977-4250-4e22-987e-5a8c2348323c"/>
    <xsd:import namespace="a1a409e0-1700-457e-9605-34172a0b079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0e977-4250-4e22-987e-5a8c234832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a409e0-1700-457e-9605-34172a0b079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12"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DB0077E-0212-4AB7-BFA0-17C0E35004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80e977-4250-4e22-987e-5a8c2348323c"/>
    <ds:schemaRef ds:uri="a1a409e0-1700-457e-9605-34172a0b0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30608A3-D994-4873-BEAA-EFC9187427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4E2A7A7-C2AC-4229-A2F1-7A9C3E36CF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2019_AHIMA_PPT_16-9</Template>
  <TotalTime>840</TotalTime>
  <Words>2417</Words>
  <Application>Microsoft Office PowerPoint</Application>
  <PresentationFormat>Widescreen</PresentationFormat>
  <Paragraphs>337</Paragraphs>
  <Slides>49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49</vt:i4>
      </vt:variant>
    </vt:vector>
  </HeadingPairs>
  <TitlesOfParts>
    <vt:vector size="52" baseType="lpstr">
      <vt:lpstr>Arial</vt:lpstr>
      <vt:lpstr>Calibri (Body)</vt:lpstr>
      <vt:lpstr>Office Theme</vt:lpstr>
      <vt:lpstr>Introduction to Information Systems for Health Information Technology</vt:lpstr>
      <vt:lpstr>Learning Objectives</vt:lpstr>
      <vt:lpstr>Clinical Information System (C I S), 1</vt:lpstr>
      <vt:lpstr>Clinical Information System (C I S), 2</vt:lpstr>
      <vt:lpstr>Clinical Information System (C I S), 3</vt:lpstr>
      <vt:lpstr>Document Management System (DMS), 1</vt:lpstr>
      <vt:lpstr>Document Management System (DMS), 2</vt:lpstr>
      <vt:lpstr>Document Management System (DMS), 3</vt:lpstr>
      <vt:lpstr>Document Management System</vt:lpstr>
      <vt:lpstr>Document Management System (DMS)</vt:lpstr>
      <vt:lpstr>Components of a Document Management System, 1</vt:lpstr>
      <vt:lpstr>Components of a Document Management System, 2</vt:lpstr>
      <vt:lpstr>Components of a Document Management System, 3</vt:lpstr>
      <vt:lpstr>Components of a Document Management System, 4</vt:lpstr>
      <vt:lpstr>Components of a Document Management System, 5</vt:lpstr>
      <vt:lpstr>Advantages and Disadvantages to DMS, 1</vt:lpstr>
      <vt:lpstr>Advantages and Disadvantages to DMS, 2</vt:lpstr>
      <vt:lpstr>Implementation of DMS, 1</vt:lpstr>
      <vt:lpstr>Implementation of DMS, 2</vt:lpstr>
      <vt:lpstr>Implementation of DMS, 3</vt:lpstr>
      <vt:lpstr>Radiology Information System, 1</vt:lpstr>
      <vt:lpstr>Radiology Information System, 2</vt:lpstr>
      <vt:lpstr>Radiology Information System, 3</vt:lpstr>
      <vt:lpstr>Radiology Information System, 4</vt:lpstr>
      <vt:lpstr>Radiology Information System, 5</vt:lpstr>
      <vt:lpstr>Laboratory Information System (L I S), 1</vt:lpstr>
      <vt:lpstr>Laboratory Information System (L I S), 2</vt:lpstr>
      <vt:lpstr>Laboratory Information System (L I S), 3</vt:lpstr>
      <vt:lpstr>Nursing Information System (N I S), 1</vt:lpstr>
      <vt:lpstr>Nursing Information System (N I S), 2</vt:lpstr>
      <vt:lpstr>Nursing Information System (N I S), 3</vt:lpstr>
      <vt:lpstr>Nursing Information System (N I S), 4</vt:lpstr>
      <vt:lpstr>Pharmacy Information System (P I S), 1</vt:lpstr>
      <vt:lpstr>Pharmacy Information System (P I S), 2</vt:lpstr>
      <vt:lpstr>Pharmacy Information System (P I S), 3</vt:lpstr>
      <vt:lpstr>Pharmacy Information System (P I S), 4</vt:lpstr>
      <vt:lpstr>Interdisciplinary Charting System</vt:lpstr>
      <vt:lpstr>Emergency Department System (E D S), 1</vt:lpstr>
      <vt:lpstr>Emergency Department System (E D S), 2</vt:lpstr>
      <vt:lpstr>Emergency Department System (E D S), 3</vt:lpstr>
      <vt:lpstr>Anesthesia Information System</vt:lpstr>
      <vt:lpstr>Patient Monitoring System</vt:lpstr>
      <vt:lpstr>Telehealth, 1</vt:lpstr>
      <vt:lpstr>Benefits of Telehealth, 1 </vt:lpstr>
      <vt:lpstr>Benefits of Telehealth, 2</vt:lpstr>
      <vt:lpstr>Telehealth, 2</vt:lpstr>
      <vt:lpstr>Telehealth Issues, 1</vt:lpstr>
      <vt:lpstr>Telehealth Issues, 2</vt:lpstr>
      <vt:lpstr>Smart Card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Information Systems for Health Information Technology</dc:title>
  <dc:creator>Diya Bhojnagarwala</dc:creator>
  <cp:lastModifiedBy>Shannon, Joyce</cp:lastModifiedBy>
  <cp:revision>61</cp:revision>
  <dcterms:created xsi:type="dcterms:W3CDTF">2019-11-12T08:03:43Z</dcterms:created>
  <dcterms:modified xsi:type="dcterms:W3CDTF">2020-11-27T23:11:26Z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0x0101006E87C6F25A504842A0C1E9AB174C5943</vt:lpwstr>
  </property>
</Properties>
</file>