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66"/>
  </p:notesMasterIdLst>
  <p:sldIdLst>
    <p:sldId id="256" r:id="rId5"/>
    <p:sldId id="257" r:id="rId6"/>
    <p:sldId id="388" r:id="rId7"/>
    <p:sldId id="258" r:id="rId8"/>
    <p:sldId id="341" r:id="rId9"/>
    <p:sldId id="350" r:id="rId10"/>
    <p:sldId id="347" r:id="rId11"/>
    <p:sldId id="351" r:id="rId12"/>
    <p:sldId id="329" r:id="rId13"/>
    <p:sldId id="352" r:id="rId14"/>
    <p:sldId id="432" r:id="rId15"/>
    <p:sldId id="336" r:id="rId16"/>
    <p:sldId id="300" r:id="rId17"/>
    <p:sldId id="260" r:id="rId18"/>
    <p:sldId id="348" r:id="rId19"/>
    <p:sldId id="261" r:id="rId20"/>
    <p:sldId id="330" r:id="rId21"/>
    <p:sldId id="331" r:id="rId22"/>
    <p:sldId id="353" r:id="rId23"/>
    <p:sldId id="262" r:id="rId24"/>
    <p:sldId id="389" r:id="rId25"/>
    <p:sldId id="391" r:id="rId26"/>
    <p:sldId id="392" r:id="rId27"/>
    <p:sldId id="393" r:id="rId28"/>
    <p:sldId id="394" r:id="rId29"/>
    <p:sldId id="395" r:id="rId30"/>
    <p:sldId id="396" r:id="rId31"/>
    <p:sldId id="433" r:id="rId32"/>
    <p:sldId id="398" r:id="rId33"/>
    <p:sldId id="399" r:id="rId34"/>
    <p:sldId id="400" r:id="rId35"/>
    <p:sldId id="401" r:id="rId36"/>
    <p:sldId id="403" r:id="rId37"/>
    <p:sldId id="404" r:id="rId38"/>
    <p:sldId id="405" r:id="rId39"/>
    <p:sldId id="406" r:id="rId40"/>
    <p:sldId id="408" r:id="rId41"/>
    <p:sldId id="409" r:id="rId42"/>
    <p:sldId id="410" r:id="rId43"/>
    <p:sldId id="411" r:id="rId44"/>
    <p:sldId id="412" r:id="rId45"/>
    <p:sldId id="413" r:id="rId46"/>
    <p:sldId id="414" r:id="rId47"/>
    <p:sldId id="415" r:id="rId48"/>
    <p:sldId id="416" r:id="rId49"/>
    <p:sldId id="417" r:id="rId50"/>
    <p:sldId id="418" r:id="rId51"/>
    <p:sldId id="419" r:id="rId52"/>
    <p:sldId id="420" r:id="rId53"/>
    <p:sldId id="421" r:id="rId54"/>
    <p:sldId id="422" r:id="rId55"/>
    <p:sldId id="434" r:id="rId56"/>
    <p:sldId id="423" r:id="rId57"/>
    <p:sldId id="424" r:id="rId58"/>
    <p:sldId id="425" r:id="rId59"/>
    <p:sldId id="426" r:id="rId60"/>
    <p:sldId id="427" r:id="rId61"/>
    <p:sldId id="428" r:id="rId62"/>
    <p:sldId id="429" r:id="rId63"/>
    <p:sldId id="430" r:id="rId64"/>
    <p:sldId id="431"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249" autoAdjust="0"/>
  </p:normalViewPr>
  <p:slideViewPr>
    <p:cSldViewPr snapToGrid="0" snapToObjects="1">
      <p:cViewPr varScale="1">
        <p:scale>
          <a:sx n="68" d="100"/>
          <a:sy n="68" d="100"/>
        </p:scale>
        <p:origin x="792" y="60"/>
      </p:cViewPr>
      <p:guideLst/>
    </p:cSldViewPr>
  </p:slideViewPr>
  <p:outlineViewPr>
    <p:cViewPr>
      <p:scale>
        <a:sx n="33" d="100"/>
        <a:sy n="33" d="100"/>
      </p:scale>
      <p:origin x="0" y="-5185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Body)"/>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Body)"/>
              </a:defRPr>
            </a:lvl1pPr>
          </a:lstStyle>
          <a:p>
            <a:fld id="{19000218-547A-8943-B7D7-03A273CD8F18}" type="datetimeFigureOut">
              <a:rPr lang="en-US" smtClean="0"/>
              <a:pPr/>
              <a:t>12/17/2020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Body)"/>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Body)"/>
              </a:defRPr>
            </a:lvl1pPr>
          </a:lstStyle>
          <a:p>
            <a:fld id="{EC9919CD-3B8A-C54C-A7DD-6A2A28A2B1D0}" type="slidenum">
              <a:rPr lang="en-US" smtClean="0"/>
              <a:pPr/>
              <a:t>‹#›</a:t>
            </a:fld>
            <a:endParaRPr lang="en-US" dirty="0"/>
          </a:p>
        </p:txBody>
      </p:sp>
    </p:spTree>
    <p:extLst>
      <p:ext uri="{BB962C8B-B14F-4D97-AF65-F5344CB8AC3E}">
        <p14:creationId xmlns:p14="http://schemas.microsoft.com/office/powerpoint/2010/main" val="3277665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Body)"/>
        <a:ea typeface="+mn-ea"/>
        <a:cs typeface="+mn-cs"/>
      </a:defRPr>
    </a:lvl1pPr>
    <a:lvl2pPr marL="457200" algn="l" defTabSz="914400" rtl="0" eaLnBrk="1" latinLnBrk="0" hangingPunct="1">
      <a:defRPr sz="1200" kern="1200">
        <a:solidFill>
          <a:schemeClr val="tx1"/>
        </a:solidFill>
        <a:latin typeface="Calibri (Body)"/>
        <a:ea typeface="+mn-ea"/>
        <a:cs typeface="+mn-cs"/>
      </a:defRPr>
    </a:lvl2pPr>
    <a:lvl3pPr marL="914400" algn="l" defTabSz="914400" rtl="0" eaLnBrk="1" latinLnBrk="0" hangingPunct="1">
      <a:defRPr sz="1200" kern="1200">
        <a:solidFill>
          <a:schemeClr val="tx1"/>
        </a:solidFill>
        <a:latin typeface="Calibri (Body)"/>
        <a:ea typeface="+mn-ea"/>
        <a:cs typeface="+mn-cs"/>
      </a:defRPr>
    </a:lvl3pPr>
    <a:lvl4pPr marL="1371600" algn="l" defTabSz="914400" rtl="0" eaLnBrk="1" latinLnBrk="0" hangingPunct="1">
      <a:defRPr sz="1200" kern="1200">
        <a:solidFill>
          <a:schemeClr val="tx1"/>
        </a:solidFill>
        <a:latin typeface="Calibri (Body)"/>
        <a:ea typeface="+mn-ea"/>
        <a:cs typeface="+mn-cs"/>
      </a:defRPr>
    </a:lvl4pPr>
    <a:lvl5pPr marL="1828800" algn="l" defTabSz="914400" rtl="0" eaLnBrk="1" latinLnBrk="0" hangingPunct="1">
      <a:defRPr sz="1200" kern="1200">
        <a:solidFill>
          <a:schemeClr val="tx1"/>
        </a:solidFill>
        <a:latin typeface="Calibri (Body)"/>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9919CD-3B8A-C54C-A7DD-6A2A28A2B1D0}" type="slidenum">
              <a:rPr lang="en-US" smtClean="0"/>
              <a:t>2</a:t>
            </a:fld>
            <a:endParaRPr lang="en-US" dirty="0"/>
          </a:p>
        </p:txBody>
      </p:sp>
    </p:spTree>
    <p:extLst>
      <p:ext uri="{BB962C8B-B14F-4D97-AF65-F5344CB8AC3E}">
        <p14:creationId xmlns:p14="http://schemas.microsoft.com/office/powerpoint/2010/main" val="889190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9919CD-3B8A-C54C-A7DD-6A2A28A2B1D0}" type="slidenum">
              <a:rPr lang="en-US" smtClean="0"/>
              <a:t>3</a:t>
            </a:fld>
            <a:endParaRPr lang="en-US" dirty="0"/>
          </a:p>
        </p:txBody>
      </p:sp>
    </p:spTree>
    <p:extLst>
      <p:ext uri="{BB962C8B-B14F-4D97-AF65-F5344CB8AC3E}">
        <p14:creationId xmlns:p14="http://schemas.microsoft.com/office/powerpoint/2010/main" val="2812856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DDDFA6-A30A-2B4D-815C-79D9C3FA54A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8022730-C47B-764D-AB71-93D79A64C9C2}"/>
              </a:ext>
            </a:extLst>
          </p:cNvPr>
          <p:cNvSpPr>
            <a:spLocks noGrp="1"/>
          </p:cNvSpPr>
          <p:nvPr>
            <p:ph type="ctrTitle"/>
          </p:nvPr>
        </p:nvSpPr>
        <p:spPr>
          <a:xfrm>
            <a:off x="553520" y="1718503"/>
            <a:ext cx="9144000" cy="2680070"/>
          </a:xfrm>
        </p:spPr>
        <p:txBody>
          <a:bodyPr anchor="b">
            <a:normAutofit/>
          </a:bodyPr>
          <a:lstStyle>
            <a:lvl1pPr algn="l">
              <a:defRPr sz="40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922AF52-CA6B-5542-AC94-164A72E283EE}"/>
              </a:ext>
            </a:extLst>
          </p:cNvPr>
          <p:cNvSpPr>
            <a:spLocks noGrp="1"/>
          </p:cNvSpPr>
          <p:nvPr>
            <p:ph type="subTitle" idx="1"/>
          </p:nvPr>
        </p:nvSpPr>
        <p:spPr>
          <a:xfrm>
            <a:off x="553520" y="4683210"/>
            <a:ext cx="9144000" cy="1170729"/>
          </a:xfrm>
        </p:spPr>
        <p:txBody>
          <a:bodyPr/>
          <a:lstStyle>
            <a:lvl1pPr marL="0" indent="0" algn="l">
              <a:buNone/>
              <a:defRPr sz="2400">
                <a:solidFill>
                  <a:srgbClr val="59E4FF"/>
                </a:solidFill>
                <a:latin typeface="Calibri (Body)"/>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extBox 9">
            <a:extLst>
              <a:ext uri="{FF2B5EF4-FFF2-40B4-BE49-F238E27FC236}">
                <a16:creationId xmlns:a16="http://schemas.microsoft.com/office/drawing/2014/main" id="{AABD0F5A-6B66-FE4C-828D-EAC3C360B412}"/>
              </a:ext>
            </a:extLst>
          </p:cNvPr>
          <p:cNvSpPr txBox="1"/>
          <p:nvPr userDrawn="1"/>
        </p:nvSpPr>
        <p:spPr>
          <a:xfrm>
            <a:off x="520861" y="6204031"/>
            <a:ext cx="1944548" cy="369332"/>
          </a:xfrm>
          <a:prstGeom prst="rect">
            <a:avLst/>
          </a:prstGeom>
          <a:noFill/>
        </p:spPr>
        <p:txBody>
          <a:bodyPr wrap="square" rtlCol="0">
            <a:spAutoFit/>
          </a:bodyPr>
          <a:lstStyle/>
          <a:p>
            <a:pPr algn="l"/>
            <a:r>
              <a:rPr lang="en-US" sz="1800" b="0" dirty="0">
                <a:solidFill>
                  <a:schemeClr val="bg1"/>
                </a:solidFill>
                <a:latin typeface="Calibri (Body)"/>
              </a:rPr>
              <a:t>ahima.org</a:t>
            </a:r>
          </a:p>
        </p:txBody>
      </p:sp>
      <p:pic>
        <p:nvPicPr>
          <p:cNvPr id="11" name="Picture 10" descr="AHIMA_White.png">
            <a:extLst>
              <a:ext uri="{FF2B5EF4-FFF2-40B4-BE49-F238E27FC236}">
                <a16:creationId xmlns:a16="http://schemas.microsoft.com/office/drawing/2014/main" id="{56B69201-54D0-6C43-AAE0-F81A0FC63A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97520" y="5698017"/>
            <a:ext cx="1806908" cy="875347"/>
          </a:xfrm>
          <a:prstGeom prst="rect">
            <a:avLst/>
          </a:prstGeom>
        </p:spPr>
      </p:pic>
      <p:sp>
        <p:nvSpPr>
          <p:cNvPr id="7" name="Content Placeholder 1">
            <a:extLst>
              <a:ext uri="{FF2B5EF4-FFF2-40B4-BE49-F238E27FC236}">
                <a16:creationId xmlns:a16="http://schemas.microsoft.com/office/drawing/2014/main" id="{2CC8822F-8C5F-4E1A-B920-96A8618D27A8}"/>
              </a:ext>
            </a:extLst>
          </p:cNvPr>
          <p:cNvSpPr>
            <a:spLocks noGrp="1"/>
          </p:cNvSpPr>
          <p:nvPr>
            <p:ph sz="quarter" idx="10"/>
          </p:nvPr>
        </p:nvSpPr>
        <p:spPr>
          <a:xfrm>
            <a:off x="1856510" y="6155051"/>
            <a:ext cx="7357828" cy="369332"/>
          </a:xfrm>
        </p:spPr>
        <p:txBody>
          <a:bodyPr>
            <a:noAutofit/>
          </a:bodyPr>
          <a:lstStyle>
            <a:lvl1pPr marL="0" indent="0">
              <a:buNone/>
              <a:defRPr sz="1000">
                <a:solidFill>
                  <a:schemeClr val="bg1"/>
                </a:solidFill>
              </a:defRPr>
            </a:lvl1pPr>
          </a:lstStyle>
          <a:p>
            <a:endParaRPr lang="en-IN" dirty="0"/>
          </a:p>
        </p:txBody>
      </p:sp>
    </p:spTree>
    <p:extLst>
      <p:ext uri="{BB962C8B-B14F-4D97-AF65-F5344CB8AC3E}">
        <p14:creationId xmlns:p14="http://schemas.microsoft.com/office/powerpoint/2010/main" val="3877733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F52E85E-8804-214F-8797-F2CD76403F63}"/>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endParaRPr lang="en-US" dirty="0"/>
          </a:p>
        </p:txBody>
      </p:sp>
      <p:sp>
        <p:nvSpPr>
          <p:cNvPr id="2" name="Title 1">
            <a:extLst>
              <a:ext uri="{FF2B5EF4-FFF2-40B4-BE49-F238E27FC236}">
                <a16:creationId xmlns:a16="http://schemas.microsoft.com/office/drawing/2014/main" id="{1D349347-97FA-C843-A003-5B9ECCD6D7BD}"/>
              </a:ext>
            </a:extLst>
          </p:cNvPr>
          <p:cNvSpPr>
            <a:spLocks noGrp="1"/>
          </p:cNvSpPr>
          <p:nvPr>
            <p:ph type="title"/>
          </p:nvPr>
        </p:nvSpPr>
        <p:spPr/>
        <p:txBody>
          <a:bodyPr/>
          <a:lstStyle>
            <a:lvl1pPr>
              <a:defRPr>
                <a:latin typeface="Calibri (Body)"/>
              </a:defRPr>
            </a:lvl1pPr>
          </a:lstStyle>
          <a:p>
            <a:r>
              <a:rPr lang="en-US" dirty="0"/>
              <a:t>Click to edit Master title style</a:t>
            </a:r>
          </a:p>
        </p:txBody>
      </p:sp>
      <p:sp>
        <p:nvSpPr>
          <p:cNvPr id="3" name="Content Placeholder 2">
            <a:extLst>
              <a:ext uri="{FF2B5EF4-FFF2-40B4-BE49-F238E27FC236}">
                <a16:creationId xmlns:a16="http://schemas.microsoft.com/office/drawing/2014/main" id="{C8B76D1F-1E43-5249-B170-73823D63365E}"/>
              </a:ext>
            </a:extLst>
          </p:cNvPr>
          <p:cNvSpPr>
            <a:spLocks noGrp="1"/>
          </p:cNvSpPr>
          <p:nvPr>
            <p:ph idx="1"/>
          </p:nvPr>
        </p:nvSpPr>
        <p:spPr>
          <a:xfrm>
            <a:off x="539264" y="1825625"/>
            <a:ext cx="11024771"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3489350E-275D-4B40-8E2B-FC697999C6A3}"/>
              </a:ext>
            </a:extLst>
          </p:cNvPr>
          <p:cNvSpPr txBox="1">
            <a:spLocks/>
          </p:cNvSpPr>
          <p:nvPr userDrawn="1"/>
        </p:nvSpPr>
        <p:spPr>
          <a:xfrm>
            <a:off x="5751811" y="6320579"/>
            <a:ext cx="943086" cy="230996"/>
          </a:xfrm>
          <a:prstGeom prst="rect">
            <a:avLst/>
          </a:prstGeom>
        </p:spPr>
        <p:txBody>
          <a:bodyPr/>
          <a:lstStyle>
            <a:defPPr>
              <a:defRPr lang="en-US"/>
            </a:defPPr>
            <a:lvl1pPr marL="0" algn="l" defTabSz="914400" rtl="0" eaLnBrk="1" latinLnBrk="0" hangingPunct="1">
              <a:defRPr lang="en-US" sz="1000" kern="1200" smtClean="0">
                <a:solidFill>
                  <a:schemeClr val="tx1"/>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Calibri (Body)"/>
            </a:endParaRPr>
          </a:p>
        </p:txBody>
      </p:sp>
      <p:sp>
        <p:nvSpPr>
          <p:cNvPr id="10" name="Rectangle 9">
            <a:extLst>
              <a:ext uri="{FF2B5EF4-FFF2-40B4-BE49-F238E27FC236}">
                <a16:creationId xmlns:a16="http://schemas.microsoft.com/office/drawing/2014/main" id="{1D225FC6-47BD-41EC-A9A9-F450F860ABF0}"/>
              </a:ext>
            </a:extLst>
          </p:cNvPr>
          <p:cNvSpPr>
            <a:spLocks noChangeArrowheads="1"/>
          </p:cNvSpPr>
          <p:nvPr userDrawn="1"/>
        </p:nvSpPr>
        <p:spPr bwMode="auto">
          <a:xfrm>
            <a:off x="5647899" y="6246775"/>
            <a:ext cx="457200" cy="304800"/>
          </a:xfrm>
          <a:prstGeom prst="rect">
            <a:avLst/>
          </a:prstGeom>
          <a:noFill/>
          <a:ln>
            <a:noFill/>
          </a:ln>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12700">
                <a:solidFill>
                  <a:srgbClr val="0000CC"/>
                </a:solidFill>
                <a:miter lim="800000"/>
                <a:headEnd/>
                <a:tailEnd/>
              </a14:hiddenLine>
            </a:ext>
          </a:extLst>
        </p:spPr>
        <p:txBody>
          <a:bodyPr lIns="0" tIns="0" rIns="0" bIns="0" anchor="b"/>
          <a:lstStyle>
            <a:lvl1pPr>
              <a:defRPr sz="3800">
                <a:solidFill>
                  <a:schemeClr val="tx1"/>
                </a:solidFill>
                <a:latin typeface="Times New Roman" panose="02020603050405020304" pitchFamily="18" charset="0"/>
              </a:defRPr>
            </a:lvl1pPr>
            <a:lvl2pPr marL="742950" indent="-285750">
              <a:defRPr sz="3800">
                <a:solidFill>
                  <a:schemeClr val="tx1"/>
                </a:solidFill>
                <a:latin typeface="Times New Roman" panose="02020603050405020304" pitchFamily="18" charset="0"/>
              </a:defRPr>
            </a:lvl2pPr>
            <a:lvl3pPr marL="1143000" indent="-228600">
              <a:defRPr sz="3800">
                <a:solidFill>
                  <a:schemeClr val="tx1"/>
                </a:solidFill>
                <a:latin typeface="Times New Roman" panose="02020603050405020304" pitchFamily="18" charset="0"/>
              </a:defRPr>
            </a:lvl3pPr>
            <a:lvl4pPr marL="1600200" indent="-228600">
              <a:defRPr sz="3800">
                <a:solidFill>
                  <a:schemeClr val="tx1"/>
                </a:solidFill>
                <a:latin typeface="Times New Roman" panose="02020603050405020304" pitchFamily="18" charset="0"/>
              </a:defRPr>
            </a:lvl4pPr>
            <a:lvl5pPr marL="2057400" indent="-228600">
              <a:defRPr sz="38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38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38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38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3800">
                <a:solidFill>
                  <a:schemeClr val="tx1"/>
                </a:solidFill>
                <a:latin typeface="Times New Roman" panose="02020603050405020304" pitchFamily="18" charset="0"/>
              </a:defRPr>
            </a:lvl9pPr>
          </a:lstStyle>
          <a:p>
            <a:pPr algn="r">
              <a:lnSpc>
                <a:spcPct val="75000"/>
              </a:lnSpc>
            </a:pPr>
            <a:fld id="{B2B86243-762B-4653-A1EB-4B6E25172358}" type="slidenum">
              <a:rPr lang="en-US" altLang="en-US" sz="1400" b="0" smtClean="0">
                <a:solidFill>
                  <a:schemeClr val="tx1"/>
                </a:solidFill>
                <a:latin typeface="Calibri (Body)"/>
              </a:rPr>
              <a:pPr algn="r">
                <a:lnSpc>
                  <a:spcPct val="75000"/>
                </a:lnSpc>
              </a:pPr>
              <a:t>‹#›</a:t>
            </a:fld>
            <a:endParaRPr lang="en-US" altLang="en-US" sz="1400" b="0" dirty="0">
              <a:solidFill>
                <a:schemeClr val="tx1"/>
              </a:solidFill>
              <a:latin typeface="Calibri (Body)"/>
            </a:endParaRPr>
          </a:p>
        </p:txBody>
      </p:sp>
    </p:spTree>
    <p:extLst>
      <p:ext uri="{BB962C8B-B14F-4D97-AF65-F5344CB8AC3E}">
        <p14:creationId xmlns:p14="http://schemas.microsoft.com/office/powerpoint/2010/main" val="764570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F52E85E-8804-214F-8797-F2CD76403F63}"/>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endParaRPr lang="en-US" dirty="0"/>
          </a:p>
        </p:txBody>
      </p:sp>
      <p:sp>
        <p:nvSpPr>
          <p:cNvPr id="2" name="Title 1">
            <a:extLst>
              <a:ext uri="{FF2B5EF4-FFF2-40B4-BE49-F238E27FC236}">
                <a16:creationId xmlns:a16="http://schemas.microsoft.com/office/drawing/2014/main" id="{1D349347-97FA-C843-A003-5B9ECCD6D7BD}"/>
              </a:ext>
            </a:extLst>
          </p:cNvPr>
          <p:cNvSpPr>
            <a:spLocks noGrp="1"/>
          </p:cNvSpPr>
          <p:nvPr>
            <p:ph type="title"/>
          </p:nvPr>
        </p:nvSpPr>
        <p:spPr/>
        <p:txBody>
          <a:bodyPr/>
          <a:lstStyle>
            <a:lvl1pPr>
              <a:defRPr>
                <a:latin typeface="Calibri (Body)"/>
              </a:defRPr>
            </a:lvl1pPr>
          </a:lstStyle>
          <a:p>
            <a:r>
              <a:rPr lang="en-US" dirty="0"/>
              <a:t>Click to edit Master title style</a:t>
            </a:r>
          </a:p>
        </p:txBody>
      </p:sp>
      <p:sp>
        <p:nvSpPr>
          <p:cNvPr id="3" name="Content Placeholder 2">
            <a:extLst>
              <a:ext uri="{FF2B5EF4-FFF2-40B4-BE49-F238E27FC236}">
                <a16:creationId xmlns:a16="http://schemas.microsoft.com/office/drawing/2014/main" id="{C8B76D1F-1E43-5249-B170-73823D63365E}"/>
              </a:ext>
            </a:extLst>
          </p:cNvPr>
          <p:cNvSpPr>
            <a:spLocks noGrp="1"/>
          </p:cNvSpPr>
          <p:nvPr>
            <p:ph idx="1"/>
          </p:nvPr>
        </p:nvSpPr>
        <p:spPr>
          <a:xfrm>
            <a:off x="539264" y="1825625"/>
            <a:ext cx="11024771" cy="11748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3489350E-275D-4B40-8E2B-FC697999C6A3}"/>
              </a:ext>
            </a:extLst>
          </p:cNvPr>
          <p:cNvSpPr txBox="1">
            <a:spLocks/>
          </p:cNvSpPr>
          <p:nvPr userDrawn="1"/>
        </p:nvSpPr>
        <p:spPr>
          <a:xfrm>
            <a:off x="5751811" y="6320579"/>
            <a:ext cx="943086" cy="230996"/>
          </a:xfrm>
          <a:prstGeom prst="rect">
            <a:avLst/>
          </a:prstGeom>
        </p:spPr>
        <p:txBody>
          <a:bodyPr/>
          <a:lstStyle>
            <a:defPPr>
              <a:defRPr lang="en-US"/>
            </a:defPPr>
            <a:lvl1pPr marL="0" algn="l" defTabSz="914400" rtl="0" eaLnBrk="1" latinLnBrk="0" hangingPunct="1">
              <a:defRPr lang="en-US" sz="1000" kern="1200" smtClean="0">
                <a:solidFill>
                  <a:schemeClr val="tx1"/>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Calibri (Body)"/>
            </a:endParaRPr>
          </a:p>
        </p:txBody>
      </p:sp>
      <p:sp>
        <p:nvSpPr>
          <p:cNvPr id="10" name="Rectangle 9">
            <a:extLst>
              <a:ext uri="{FF2B5EF4-FFF2-40B4-BE49-F238E27FC236}">
                <a16:creationId xmlns:a16="http://schemas.microsoft.com/office/drawing/2014/main" id="{1D225FC6-47BD-41EC-A9A9-F450F860ABF0}"/>
              </a:ext>
            </a:extLst>
          </p:cNvPr>
          <p:cNvSpPr>
            <a:spLocks noChangeArrowheads="1"/>
          </p:cNvSpPr>
          <p:nvPr userDrawn="1"/>
        </p:nvSpPr>
        <p:spPr bwMode="auto">
          <a:xfrm>
            <a:off x="5647899" y="6246775"/>
            <a:ext cx="457200" cy="304800"/>
          </a:xfrm>
          <a:prstGeom prst="rect">
            <a:avLst/>
          </a:prstGeom>
          <a:noFill/>
          <a:ln>
            <a:noFill/>
          </a:ln>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12700">
                <a:solidFill>
                  <a:srgbClr val="0000CC"/>
                </a:solidFill>
                <a:miter lim="800000"/>
                <a:headEnd/>
                <a:tailEnd/>
              </a14:hiddenLine>
            </a:ext>
          </a:extLst>
        </p:spPr>
        <p:txBody>
          <a:bodyPr lIns="0" tIns="0" rIns="0" bIns="0" anchor="b"/>
          <a:lstStyle>
            <a:lvl1pPr>
              <a:defRPr sz="3800">
                <a:solidFill>
                  <a:schemeClr val="tx1"/>
                </a:solidFill>
                <a:latin typeface="Times New Roman" panose="02020603050405020304" pitchFamily="18" charset="0"/>
              </a:defRPr>
            </a:lvl1pPr>
            <a:lvl2pPr marL="742950" indent="-285750">
              <a:defRPr sz="3800">
                <a:solidFill>
                  <a:schemeClr val="tx1"/>
                </a:solidFill>
                <a:latin typeface="Times New Roman" panose="02020603050405020304" pitchFamily="18" charset="0"/>
              </a:defRPr>
            </a:lvl2pPr>
            <a:lvl3pPr marL="1143000" indent="-228600">
              <a:defRPr sz="3800">
                <a:solidFill>
                  <a:schemeClr val="tx1"/>
                </a:solidFill>
                <a:latin typeface="Times New Roman" panose="02020603050405020304" pitchFamily="18" charset="0"/>
              </a:defRPr>
            </a:lvl3pPr>
            <a:lvl4pPr marL="1600200" indent="-228600">
              <a:defRPr sz="3800">
                <a:solidFill>
                  <a:schemeClr val="tx1"/>
                </a:solidFill>
                <a:latin typeface="Times New Roman" panose="02020603050405020304" pitchFamily="18" charset="0"/>
              </a:defRPr>
            </a:lvl4pPr>
            <a:lvl5pPr marL="2057400" indent="-228600">
              <a:defRPr sz="38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38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38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38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3800">
                <a:solidFill>
                  <a:schemeClr val="tx1"/>
                </a:solidFill>
                <a:latin typeface="Times New Roman" panose="02020603050405020304" pitchFamily="18" charset="0"/>
              </a:defRPr>
            </a:lvl9pPr>
          </a:lstStyle>
          <a:p>
            <a:pPr algn="r">
              <a:lnSpc>
                <a:spcPct val="75000"/>
              </a:lnSpc>
            </a:pPr>
            <a:fld id="{B2B86243-762B-4653-A1EB-4B6E25172358}" type="slidenum">
              <a:rPr lang="en-US" altLang="en-US" sz="1400" b="0" smtClean="0">
                <a:solidFill>
                  <a:schemeClr val="tx1"/>
                </a:solidFill>
                <a:latin typeface="Calibri (Body)"/>
              </a:rPr>
              <a:pPr algn="r">
                <a:lnSpc>
                  <a:spcPct val="75000"/>
                </a:lnSpc>
              </a:pPr>
              <a:t>‹#›</a:t>
            </a:fld>
            <a:endParaRPr lang="en-US" altLang="en-US" sz="1400" b="0" dirty="0">
              <a:solidFill>
                <a:schemeClr val="tx1"/>
              </a:solidFill>
              <a:latin typeface="Calibri (Body)"/>
            </a:endParaRPr>
          </a:p>
        </p:txBody>
      </p:sp>
      <p:sp>
        <p:nvSpPr>
          <p:cNvPr id="5" name="Content Placeholder 4">
            <a:extLst>
              <a:ext uri="{FF2B5EF4-FFF2-40B4-BE49-F238E27FC236}">
                <a16:creationId xmlns:a16="http://schemas.microsoft.com/office/drawing/2014/main" id="{23C902A8-7524-468D-B36C-728B2C60CD7C}"/>
              </a:ext>
            </a:extLst>
          </p:cNvPr>
          <p:cNvSpPr>
            <a:spLocks noGrp="1"/>
          </p:cNvSpPr>
          <p:nvPr>
            <p:ph sz="quarter" idx="10"/>
          </p:nvPr>
        </p:nvSpPr>
        <p:spPr>
          <a:xfrm>
            <a:off x="539750" y="3241675"/>
            <a:ext cx="4987925" cy="28543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6">
            <a:extLst>
              <a:ext uri="{FF2B5EF4-FFF2-40B4-BE49-F238E27FC236}">
                <a16:creationId xmlns:a16="http://schemas.microsoft.com/office/drawing/2014/main" id="{525BE7B8-6969-4403-B26D-B2B89DEC3EF5}"/>
              </a:ext>
            </a:extLst>
          </p:cNvPr>
          <p:cNvSpPr>
            <a:spLocks noGrp="1"/>
          </p:cNvSpPr>
          <p:nvPr>
            <p:ph sz="quarter" idx="11"/>
          </p:nvPr>
        </p:nvSpPr>
        <p:spPr>
          <a:xfrm>
            <a:off x="5751513" y="3241675"/>
            <a:ext cx="5678487" cy="28543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92190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EE5283C-ADB3-564B-BAB8-B4748A5E0C5E}"/>
              </a:ext>
            </a:extLst>
          </p:cNvPr>
          <p:cNvPicPr>
            <a:picLocks noChangeAspect="1"/>
          </p:cNvPicPr>
          <p:nvPr userDrawn="1"/>
        </p:nvPicPr>
        <p:blipFill>
          <a:blip r:embed="rId5"/>
          <a:stretch>
            <a:fillRect/>
          </a:stretch>
        </p:blipFill>
        <p:spPr>
          <a:xfrm>
            <a:off x="0" y="10959"/>
            <a:ext cx="12192000" cy="6858000"/>
          </a:xfrm>
          <a:prstGeom prst="rect">
            <a:avLst/>
          </a:prstGeom>
        </p:spPr>
      </p:pic>
      <p:sp>
        <p:nvSpPr>
          <p:cNvPr id="2" name="Title Placeholder 1">
            <a:extLst>
              <a:ext uri="{FF2B5EF4-FFF2-40B4-BE49-F238E27FC236}">
                <a16:creationId xmlns:a16="http://schemas.microsoft.com/office/drawing/2014/main" id="{28410417-AC94-FC4C-9C71-DF00FDE91093}"/>
              </a:ext>
            </a:extLst>
          </p:cNvPr>
          <p:cNvSpPr>
            <a:spLocks noGrp="1"/>
          </p:cNvSpPr>
          <p:nvPr>
            <p:ph type="title"/>
          </p:nvPr>
        </p:nvSpPr>
        <p:spPr>
          <a:xfrm>
            <a:off x="539265" y="515815"/>
            <a:ext cx="11024770" cy="117487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DE06515-FDB7-144C-B62C-4C5A48217A63}"/>
              </a:ext>
            </a:extLst>
          </p:cNvPr>
          <p:cNvSpPr>
            <a:spLocks noGrp="1"/>
          </p:cNvSpPr>
          <p:nvPr>
            <p:ph type="body" idx="1"/>
          </p:nvPr>
        </p:nvSpPr>
        <p:spPr>
          <a:xfrm>
            <a:off x="539264" y="1825625"/>
            <a:ext cx="1102477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FE5959D2-4B35-2E4F-A0A0-C55CF7E6C47C}"/>
              </a:ext>
            </a:extLst>
          </p:cNvPr>
          <p:cNvPicPr>
            <a:picLocks noChangeAspect="1"/>
          </p:cNvPicPr>
          <p:nvPr userDrawn="1"/>
        </p:nvPicPr>
        <p:blipFill>
          <a:blip r:embed="rId6"/>
          <a:stretch>
            <a:fillRect/>
          </a:stretch>
        </p:blipFill>
        <p:spPr>
          <a:xfrm>
            <a:off x="10071792" y="6310741"/>
            <a:ext cx="1562582" cy="413483"/>
          </a:xfrm>
          <a:prstGeom prst="rect">
            <a:avLst/>
          </a:prstGeom>
        </p:spPr>
      </p:pic>
      <p:sp>
        <p:nvSpPr>
          <p:cNvPr id="12" name="Text Box 15">
            <a:extLst>
              <a:ext uri="{FF2B5EF4-FFF2-40B4-BE49-F238E27FC236}">
                <a16:creationId xmlns:a16="http://schemas.microsoft.com/office/drawing/2014/main" id="{5072698D-C197-9E4C-8C4D-15DE0B8696A0}"/>
              </a:ext>
            </a:extLst>
          </p:cNvPr>
          <p:cNvSpPr txBox="1">
            <a:spLocks noChangeArrowheads="1"/>
          </p:cNvSpPr>
          <p:nvPr userDrawn="1"/>
        </p:nvSpPr>
        <p:spPr bwMode="auto">
          <a:xfrm>
            <a:off x="478358" y="6524171"/>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Calibri (Body)"/>
                <a:ea typeface="+mn-ea"/>
                <a:cs typeface="+mn-cs"/>
              </a:rPr>
              <a:t>© 2019 AHIMA</a:t>
            </a:r>
            <a:endParaRPr lang="en-US" sz="700" dirty="0">
              <a:solidFill>
                <a:schemeClr val="tx1">
                  <a:lumMod val="75000"/>
                  <a:lumOff val="25000"/>
                </a:schemeClr>
              </a:solidFill>
              <a:latin typeface="Calibri (Body)"/>
            </a:endParaRPr>
          </a:p>
        </p:txBody>
      </p:sp>
      <p:sp>
        <p:nvSpPr>
          <p:cNvPr id="13" name="TextBox 12">
            <a:extLst>
              <a:ext uri="{FF2B5EF4-FFF2-40B4-BE49-F238E27FC236}">
                <a16:creationId xmlns:a16="http://schemas.microsoft.com/office/drawing/2014/main" id="{4DBCCD1C-0E8A-1B41-93EF-6061EF4D510A}"/>
              </a:ext>
            </a:extLst>
          </p:cNvPr>
          <p:cNvSpPr txBox="1"/>
          <p:nvPr userDrawn="1"/>
        </p:nvSpPr>
        <p:spPr>
          <a:xfrm>
            <a:off x="469480" y="6232362"/>
            <a:ext cx="1694046" cy="323165"/>
          </a:xfrm>
          <a:prstGeom prst="rect">
            <a:avLst/>
          </a:prstGeom>
          <a:noFill/>
        </p:spPr>
        <p:txBody>
          <a:bodyPr wrap="square" rtlCol="0">
            <a:spAutoFit/>
          </a:bodyPr>
          <a:lstStyle/>
          <a:p>
            <a:r>
              <a:rPr lang="en-US" sz="1500" b="1" dirty="0">
                <a:solidFill>
                  <a:srgbClr val="00548B"/>
                </a:solidFill>
                <a:latin typeface="Calibri (Body)"/>
              </a:rPr>
              <a:t>ahima.org</a:t>
            </a:r>
          </a:p>
        </p:txBody>
      </p:sp>
      <p:sp>
        <p:nvSpPr>
          <p:cNvPr id="8" name="Slide Number Placeholder 5">
            <a:extLst>
              <a:ext uri="{FF2B5EF4-FFF2-40B4-BE49-F238E27FC236}">
                <a16:creationId xmlns:a16="http://schemas.microsoft.com/office/drawing/2014/main" id="{01080097-40B7-0D49-9037-5409C07B1D02}"/>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fld id="{162F203F-2323-374D-9094-79CF27369A6A}" type="slidenum">
              <a:rPr lang="en-US" smtClean="0"/>
              <a:pPr/>
              <a:t>‹#›</a:t>
            </a:fld>
            <a:endParaRPr lang="en-US" dirty="0"/>
          </a:p>
        </p:txBody>
      </p:sp>
    </p:spTree>
    <p:extLst>
      <p:ext uri="{BB962C8B-B14F-4D97-AF65-F5344CB8AC3E}">
        <p14:creationId xmlns:p14="http://schemas.microsoft.com/office/powerpoint/2010/main" val="800078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914400" rtl="0" eaLnBrk="1" latinLnBrk="0" hangingPunct="1">
        <a:lnSpc>
          <a:spcPct val="90000"/>
        </a:lnSpc>
        <a:spcBef>
          <a:spcPct val="0"/>
        </a:spcBef>
        <a:buNone/>
        <a:defRPr sz="3000" b="1" i="0" kern="1200">
          <a:solidFill>
            <a:srgbClr val="00548B"/>
          </a:solidFill>
          <a:latin typeface="Calibri (Body)"/>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Body)"/>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Body)"/>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Body)"/>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Body)"/>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Body)"/>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371B5-8007-154B-8530-230047453173}"/>
              </a:ext>
            </a:extLst>
          </p:cNvPr>
          <p:cNvSpPr>
            <a:spLocks noGrp="1"/>
          </p:cNvSpPr>
          <p:nvPr>
            <p:ph type="ctrTitle"/>
          </p:nvPr>
        </p:nvSpPr>
        <p:spPr/>
        <p:txBody>
          <a:bodyPr/>
          <a:lstStyle/>
          <a:p>
            <a:r>
              <a:rPr lang="en-US" noProof="0" dirty="0"/>
              <a:t>Introduction to Information Systems for Health Information Technology</a:t>
            </a:r>
          </a:p>
        </p:txBody>
      </p:sp>
      <p:sp>
        <p:nvSpPr>
          <p:cNvPr id="3" name="Subtitle 2">
            <a:extLst>
              <a:ext uri="{FF2B5EF4-FFF2-40B4-BE49-F238E27FC236}">
                <a16:creationId xmlns:a16="http://schemas.microsoft.com/office/drawing/2014/main" id="{7BB82CF4-E5FC-8744-85DD-4A4C7D1D570D}"/>
              </a:ext>
            </a:extLst>
          </p:cNvPr>
          <p:cNvSpPr>
            <a:spLocks noGrp="1"/>
          </p:cNvSpPr>
          <p:nvPr>
            <p:ph type="subTitle" idx="1"/>
          </p:nvPr>
        </p:nvSpPr>
        <p:spPr/>
        <p:txBody>
          <a:bodyPr/>
          <a:lstStyle/>
          <a:p>
            <a:r>
              <a:rPr lang="en-US" noProof="0" dirty="0"/>
              <a:t>Chapter 13: Security</a:t>
            </a:r>
          </a:p>
        </p:txBody>
      </p:sp>
      <p:sp>
        <p:nvSpPr>
          <p:cNvPr id="6" name="Content Placeholder 5">
            <a:extLst>
              <a:ext uri="{FF2B5EF4-FFF2-40B4-BE49-F238E27FC236}">
                <a16:creationId xmlns:a16="http://schemas.microsoft.com/office/drawing/2014/main" id="{F84C6666-45AC-4C0F-AA63-BCF9C4B9FA84}"/>
              </a:ext>
            </a:extLst>
          </p:cNvPr>
          <p:cNvSpPr>
            <a:spLocks noGrp="1"/>
          </p:cNvSpPr>
          <p:nvPr>
            <p:ph sz="quarter" idx="10"/>
          </p:nvPr>
        </p:nvSpPr>
        <p:spPr>
          <a:xfrm>
            <a:off x="4291991" y="6423389"/>
            <a:ext cx="3608017" cy="245749"/>
          </a:xfrm>
        </p:spPr>
        <p:txBody>
          <a:bodyPr/>
          <a:lstStyle/>
          <a:p>
            <a:r>
              <a:rPr lang="en-IN" dirty="0"/>
              <a:t>© 2020 American Health Information Management Association</a:t>
            </a:r>
          </a:p>
        </p:txBody>
      </p:sp>
    </p:spTree>
    <p:extLst>
      <p:ext uri="{BB962C8B-B14F-4D97-AF65-F5344CB8AC3E}">
        <p14:creationId xmlns:p14="http://schemas.microsoft.com/office/powerpoint/2010/main" val="1034353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Transaction and Code Sets Rule—Code Sets,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HIPAA defines a </a:t>
            </a:r>
            <a:r>
              <a:rPr lang="en-US" b="1" noProof="0" dirty="0"/>
              <a:t>code set </a:t>
            </a:r>
            <a:r>
              <a:rPr lang="en-US" noProof="0" dirty="0"/>
              <a:t>as a set of codes used to encode data elements (45 CFR 160, 162, and 164 2013)</a:t>
            </a:r>
          </a:p>
        </p:txBody>
      </p:sp>
    </p:spTree>
    <p:extLst>
      <p:ext uri="{BB962C8B-B14F-4D97-AF65-F5344CB8AC3E}">
        <p14:creationId xmlns:p14="http://schemas.microsoft.com/office/powerpoint/2010/main" val="2889254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Transaction and Code Sets Rule—Code Sets,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i="1" noProof="0" dirty="0"/>
              <a:t>International Classification of Diseases, Tenth Revision, Clinical Modification</a:t>
            </a:r>
            <a:r>
              <a:rPr lang="en-US" noProof="0" dirty="0"/>
              <a:t> (ICD-10-CM)</a:t>
            </a:r>
          </a:p>
          <a:p>
            <a:pPr marL="0" indent="0">
              <a:buNone/>
            </a:pPr>
            <a:endParaRPr lang="en-US" noProof="0" dirty="0"/>
          </a:p>
          <a:p>
            <a:pPr marL="0" lvl="0" indent="0">
              <a:buNone/>
            </a:pPr>
            <a:r>
              <a:rPr lang="en-US" i="1" noProof="0" dirty="0"/>
              <a:t>International Classification of Diseases, Tenth Revision, Procedural Coding System</a:t>
            </a:r>
            <a:r>
              <a:rPr lang="en-US" noProof="0" dirty="0"/>
              <a:t> (ICD-10-PCS)</a:t>
            </a:r>
          </a:p>
          <a:p>
            <a:pPr marL="0" lvl="0" indent="0">
              <a:buNone/>
            </a:pPr>
            <a:endParaRPr lang="en-US" noProof="0" dirty="0"/>
          </a:p>
          <a:p>
            <a:pPr marL="0" indent="0">
              <a:buNone/>
            </a:pPr>
            <a:r>
              <a:rPr lang="en-US" noProof="0" dirty="0"/>
              <a:t>Current Procedural Terminology, Fourth Edition (CPT-4)</a:t>
            </a:r>
          </a:p>
        </p:txBody>
      </p:sp>
    </p:spTree>
    <p:extLst>
      <p:ext uri="{BB962C8B-B14F-4D97-AF65-F5344CB8AC3E}">
        <p14:creationId xmlns:p14="http://schemas.microsoft.com/office/powerpoint/2010/main" val="37231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Transaction and Code Sets Rule—Code Sets, </a:t>
            </a:r>
            <a:r>
              <a:rPr lang="en-US" dirty="0"/>
              <a:t>3</a:t>
            </a:r>
            <a:endParaRPr lang="en-US" noProof="0" dirty="0"/>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Healthcare Financing Administration Common Procedure Coding System (HCPCS)</a:t>
            </a:r>
          </a:p>
          <a:p>
            <a:pPr marL="0" indent="0">
              <a:buNone/>
            </a:pPr>
            <a:endParaRPr lang="en-US" noProof="0" dirty="0"/>
          </a:p>
          <a:p>
            <a:pPr marL="0" indent="0">
              <a:buNone/>
            </a:pPr>
            <a:r>
              <a:rPr lang="en-US" noProof="0" dirty="0"/>
              <a:t>Code on Dental Procedures and Nomenclature, Second Edition (CDT-2)</a:t>
            </a:r>
          </a:p>
          <a:p>
            <a:pPr marL="0" indent="0">
              <a:buNone/>
            </a:pPr>
            <a:endParaRPr lang="en-US" noProof="0" dirty="0"/>
          </a:p>
          <a:p>
            <a:pPr marL="0" indent="0">
              <a:buNone/>
            </a:pPr>
            <a:r>
              <a:rPr lang="en-US" noProof="0" dirty="0"/>
              <a:t>National Drug Codes (NDC)</a:t>
            </a:r>
          </a:p>
        </p:txBody>
      </p:sp>
    </p:spTree>
    <p:extLst>
      <p:ext uri="{BB962C8B-B14F-4D97-AF65-F5344CB8AC3E}">
        <p14:creationId xmlns:p14="http://schemas.microsoft.com/office/powerpoint/2010/main" val="4046111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HIPAA Privacy Rule</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Controls how P H I can be used</a:t>
            </a:r>
          </a:p>
          <a:p>
            <a:pPr marL="0" indent="0">
              <a:buNone/>
            </a:pPr>
            <a:endParaRPr lang="en-US" noProof="0" dirty="0"/>
          </a:p>
          <a:p>
            <a:pPr marL="0" indent="0">
              <a:buNone/>
            </a:pPr>
            <a:r>
              <a:rPr lang="en-US" noProof="0" dirty="0"/>
              <a:t>Business associates</a:t>
            </a:r>
          </a:p>
          <a:p>
            <a:r>
              <a:rPr lang="en-US" sz="2400" noProof="0" dirty="0"/>
              <a:t>Subject to HIPAA</a:t>
            </a:r>
          </a:p>
          <a:p>
            <a:r>
              <a:rPr lang="en-US" sz="2400" noProof="0" dirty="0"/>
              <a:t>Examples include:</a:t>
            </a:r>
          </a:p>
          <a:p>
            <a:pPr marL="0" indent="0">
              <a:buNone/>
            </a:pPr>
            <a:endParaRPr lang="en-US" sz="2000" noProof="0" dirty="0"/>
          </a:p>
          <a:p>
            <a:pPr marL="539750" lvl="1" indent="-269875"/>
            <a:r>
              <a:rPr lang="en-US" sz="2000" noProof="0" dirty="0"/>
              <a:t>Coding</a:t>
            </a:r>
          </a:p>
          <a:p>
            <a:pPr marL="539750" lvl="1" indent="-269875"/>
            <a:r>
              <a:rPr lang="en-US" sz="2000" noProof="0" dirty="0"/>
              <a:t>Release of information</a:t>
            </a:r>
          </a:p>
          <a:p>
            <a:pPr marL="539750" lvl="1" indent="-269875"/>
            <a:r>
              <a:rPr lang="en-US" sz="2000" noProof="0" dirty="0"/>
              <a:t>Billing</a:t>
            </a:r>
          </a:p>
        </p:txBody>
      </p:sp>
    </p:spTree>
    <p:extLst>
      <p:ext uri="{BB962C8B-B14F-4D97-AF65-F5344CB8AC3E}">
        <p14:creationId xmlns:p14="http://schemas.microsoft.com/office/powerpoint/2010/main" val="3051811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Privacy Rule—Patient Rights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Notice of privacy practices</a:t>
            </a:r>
          </a:p>
          <a:p>
            <a:pPr marL="0" indent="0">
              <a:buNone/>
            </a:pPr>
            <a:endParaRPr lang="en-US" sz="1200" noProof="0" dirty="0"/>
          </a:p>
          <a:p>
            <a:pPr marL="0" indent="0">
              <a:buNone/>
            </a:pPr>
            <a:r>
              <a:rPr lang="en-US" noProof="0" dirty="0"/>
              <a:t>Inspect copy and obtain copy P H I</a:t>
            </a:r>
          </a:p>
          <a:p>
            <a:pPr marL="0" indent="0">
              <a:buNone/>
            </a:pPr>
            <a:endParaRPr lang="en-US" sz="1200" noProof="0" dirty="0"/>
          </a:p>
          <a:p>
            <a:pPr marL="0" indent="0">
              <a:buNone/>
            </a:pPr>
            <a:r>
              <a:rPr lang="en-US" noProof="0" dirty="0"/>
              <a:t>Request amendment</a:t>
            </a:r>
          </a:p>
          <a:p>
            <a:pPr marL="0" indent="0">
              <a:buNone/>
            </a:pPr>
            <a:endParaRPr lang="en-US" sz="1200" noProof="0" dirty="0"/>
          </a:p>
          <a:p>
            <a:pPr marL="0" indent="0">
              <a:buNone/>
            </a:pPr>
            <a:r>
              <a:rPr lang="en-US" noProof="0" dirty="0"/>
              <a:t>Request alternative method of communication</a:t>
            </a:r>
          </a:p>
          <a:p>
            <a:pPr marL="0" indent="0">
              <a:buNone/>
            </a:pPr>
            <a:endParaRPr lang="en-US" sz="1200" noProof="0" dirty="0"/>
          </a:p>
          <a:p>
            <a:pPr marL="0" indent="0">
              <a:buNone/>
            </a:pPr>
            <a:r>
              <a:rPr lang="en-US" noProof="0" dirty="0"/>
              <a:t>Report privacy violations</a:t>
            </a:r>
          </a:p>
          <a:p>
            <a:pPr marL="0" indent="0">
              <a:buNone/>
            </a:pPr>
            <a:endParaRPr lang="en-US" sz="1100" noProof="0" dirty="0"/>
          </a:p>
          <a:p>
            <a:pPr marL="0" indent="0">
              <a:buNone/>
            </a:pPr>
            <a:r>
              <a:rPr lang="en-US" noProof="0" dirty="0"/>
              <a:t>Request restrictions on use of P H I</a:t>
            </a:r>
          </a:p>
        </p:txBody>
      </p:sp>
    </p:spTree>
    <p:extLst>
      <p:ext uri="{BB962C8B-B14F-4D97-AF65-F5344CB8AC3E}">
        <p14:creationId xmlns:p14="http://schemas.microsoft.com/office/powerpoint/2010/main" val="2931652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Security Rule,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Definition of security</a:t>
            </a:r>
          </a:p>
          <a:p>
            <a:r>
              <a:rPr lang="en-US" sz="2400" noProof="0" dirty="0"/>
              <a:t>The means to control access and protect information from accidental or intentional disclosure to unauthorized persons and from unauthorized alteration, destruction, or loss</a:t>
            </a:r>
          </a:p>
          <a:p>
            <a:r>
              <a:rPr lang="en-US" sz="2400" noProof="0" dirty="0"/>
              <a:t>The physical protection of facilities and equipment from theft, damage, or unauthorized access; collectively, the policies, procedures, and safeguards designed to protect the confidentiality of information, maintain the integrity and availability of information systems, and control access to the content of these systems</a:t>
            </a:r>
          </a:p>
        </p:txBody>
      </p:sp>
    </p:spTree>
    <p:extLst>
      <p:ext uri="{BB962C8B-B14F-4D97-AF65-F5344CB8AC3E}">
        <p14:creationId xmlns:p14="http://schemas.microsoft.com/office/powerpoint/2010/main" val="1668161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Security Rule,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Applies only to e P H I</a:t>
            </a:r>
          </a:p>
          <a:p>
            <a:r>
              <a:rPr lang="en-US" sz="2400" noProof="0" dirty="0"/>
              <a:t>Not P H I in other media</a:t>
            </a:r>
          </a:p>
          <a:p>
            <a:pPr marL="0" indent="0">
              <a:buNone/>
            </a:pPr>
            <a:endParaRPr lang="en-US" noProof="0" dirty="0"/>
          </a:p>
          <a:p>
            <a:pPr marL="0" indent="0">
              <a:buNone/>
            </a:pPr>
            <a:r>
              <a:rPr lang="en-US" noProof="0" dirty="0"/>
              <a:t>Technology neutral</a:t>
            </a:r>
          </a:p>
          <a:p>
            <a:pPr marL="0" indent="0">
              <a:buNone/>
            </a:pPr>
            <a:endParaRPr lang="en-US" noProof="0" dirty="0"/>
          </a:p>
          <a:p>
            <a:pPr marL="0" indent="0">
              <a:buNone/>
            </a:pPr>
            <a:r>
              <a:rPr lang="en-US" noProof="0" dirty="0"/>
              <a:t>Scalable</a:t>
            </a:r>
          </a:p>
        </p:txBody>
      </p:sp>
    </p:spTree>
    <p:extLst>
      <p:ext uri="{BB962C8B-B14F-4D97-AF65-F5344CB8AC3E}">
        <p14:creationId xmlns:p14="http://schemas.microsoft.com/office/powerpoint/2010/main" val="539317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5" y="515815"/>
            <a:ext cx="11452866" cy="1174873"/>
          </a:xfrm>
        </p:spPr>
        <p:txBody>
          <a:bodyPr>
            <a:normAutofit/>
          </a:bodyPr>
          <a:lstStyle/>
          <a:p>
            <a:r>
              <a:rPr lang="en-US" noProof="0" dirty="0"/>
              <a:t>American Recovery and Reinvestment Act of 2009—New Requirements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Certification of E H Rs</a:t>
            </a:r>
          </a:p>
          <a:p>
            <a:r>
              <a:rPr lang="en-US" sz="2400" noProof="0" dirty="0"/>
              <a:t>Office of the National Coordinator for Health Information Technology–Authorized Certification Bodies and Accredited Testing Laboratories</a:t>
            </a:r>
          </a:p>
          <a:p>
            <a:pPr marL="0" indent="0">
              <a:buNone/>
            </a:pPr>
            <a:endParaRPr lang="en-US" sz="1800" noProof="0" dirty="0"/>
          </a:p>
          <a:p>
            <a:pPr marL="0" indent="0">
              <a:buNone/>
            </a:pPr>
            <a:r>
              <a:rPr lang="en-US" noProof="0" dirty="0"/>
              <a:t>HIPAA audits</a:t>
            </a:r>
          </a:p>
          <a:p>
            <a:pPr marL="0" indent="0">
              <a:buNone/>
            </a:pPr>
            <a:endParaRPr lang="en-US" sz="1800" noProof="0" dirty="0"/>
          </a:p>
          <a:p>
            <a:pPr marL="0" indent="0">
              <a:buNone/>
            </a:pPr>
            <a:r>
              <a:rPr lang="en-US" noProof="0" dirty="0"/>
              <a:t>Increased penalties</a:t>
            </a:r>
          </a:p>
          <a:p>
            <a:pPr marL="0" indent="0">
              <a:buNone/>
            </a:pPr>
            <a:endParaRPr lang="en-US" sz="1800" noProof="0" dirty="0"/>
          </a:p>
          <a:p>
            <a:pPr marL="0" indent="0">
              <a:buNone/>
            </a:pPr>
            <a:r>
              <a:rPr lang="en-US" noProof="0" dirty="0"/>
              <a:t>Business associates subject to privacy and security rules</a:t>
            </a:r>
          </a:p>
        </p:txBody>
      </p:sp>
    </p:spTree>
    <p:extLst>
      <p:ext uri="{BB962C8B-B14F-4D97-AF65-F5344CB8AC3E}">
        <p14:creationId xmlns:p14="http://schemas.microsoft.com/office/powerpoint/2010/main" val="121879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Security Threats and Safeguards,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20695"/>
            <a:ext cx="11024771" cy="4351338"/>
          </a:xfrm>
        </p:spPr>
        <p:txBody>
          <a:bodyPr/>
          <a:lstStyle/>
          <a:p>
            <a:pPr marL="0" indent="0">
              <a:buNone/>
            </a:pPr>
            <a:r>
              <a:rPr lang="en-US" noProof="0" dirty="0"/>
              <a:t>Threats</a:t>
            </a:r>
          </a:p>
          <a:p>
            <a:pPr marL="0" indent="0">
              <a:buNone/>
            </a:pPr>
            <a:endParaRPr lang="en-US" sz="1200" noProof="0" dirty="0"/>
          </a:p>
          <a:p>
            <a:pPr marL="0" indent="0">
              <a:buNone/>
            </a:pPr>
            <a:r>
              <a:rPr lang="en-US" noProof="0" dirty="0"/>
              <a:t>Vulnerabilities</a:t>
            </a:r>
          </a:p>
          <a:p>
            <a:pPr marL="0" indent="0">
              <a:buNone/>
            </a:pPr>
            <a:endParaRPr lang="en-US" sz="1200" noProof="0" dirty="0"/>
          </a:p>
          <a:p>
            <a:pPr marL="0" indent="0">
              <a:buNone/>
            </a:pPr>
            <a:r>
              <a:rPr lang="en-US" noProof="0" dirty="0"/>
              <a:t>Internal</a:t>
            </a:r>
          </a:p>
          <a:p>
            <a:r>
              <a:rPr lang="en-US" sz="2400" noProof="0" dirty="0"/>
              <a:t>Hardware</a:t>
            </a:r>
          </a:p>
          <a:p>
            <a:r>
              <a:rPr lang="en-US" sz="2400" noProof="0" dirty="0"/>
              <a:t>Environment</a:t>
            </a:r>
          </a:p>
          <a:p>
            <a:r>
              <a:rPr lang="en-US" sz="2400" noProof="0" dirty="0"/>
              <a:t>Employees</a:t>
            </a:r>
          </a:p>
          <a:p>
            <a:pPr lvl="1"/>
            <a:r>
              <a:rPr lang="en-US" sz="2000" noProof="0" dirty="0"/>
              <a:t>Honest mistakes (human error)</a:t>
            </a:r>
          </a:p>
          <a:p>
            <a:pPr lvl="1"/>
            <a:r>
              <a:rPr lang="en-US" sz="2000" noProof="0" dirty="0"/>
              <a:t>Employees who exploit access</a:t>
            </a:r>
          </a:p>
          <a:p>
            <a:pPr lvl="1"/>
            <a:r>
              <a:rPr lang="en-US" sz="2000" noProof="0" dirty="0"/>
              <a:t>Employees who use access for malice or gain</a:t>
            </a:r>
          </a:p>
        </p:txBody>
      </p:sp>
    </p:spTree>
    <p:extLst>
      <p:ext uri="{BB962C8B-B14F-4D97-AF65-F5344CB8AC3E}">
        <p14:creationId xmlns:p14="http://schemas.microsoft.com/office/powerpoint/2010/main" val="1699203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Security Threats and Safeguards,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indent="0">
              <a:buNone/>
            </a:pPr>
            <a:r>
              <a:rPr lang="en-US" noProof="0" dirty="0"/>
              <a:t>External</a:t>
            </a:r>
          </a:p>
          <a:p>
            <a:r>
              <a:rPr lang="en-US" sz="2400" noProof="0" dirty="0"/>
              <a:t>External people who access data or steal hardware</a:t>
            </a:r>
          </a:p>
          <a:p>
            <a:r>
              <a:rPr lang="en-US" sz="2400" noProof="0" dirty="0"/>
              <a:t>Natural disasters</a:t>
            </a:r>
          </a:p>
          <a:p>
            <a:pPr marL="0" indent="0">
              <a:buNone/>
            </a:pPr>
            <a:endParaRPr lang="en-US" sz="2400" noProof="0" dirty="0"/>
          </a:p>
          <a:p>
            <a:pPr marL="0" indent="0">
              <a:buNone/>
            </a:pPr>
            <a:r>
              <a:rPr lang="en-US" noProof="0" dirty="0"/>
              <a:t>Goals of Security Rule</a:t>
            </a:r>
          </a:p>
          <a:p>
            <a:r>
              <a:rPr lang="en-US" sz="2400" noProof="0" dirty="0"/>
              <a:t>Confidentiality</a:t>
            </a:r>
          </a:p>
          <a:p>
            <a:r>
              <a:rPr lang="en-US" sz="2400" noProof="0" dirty="0"/>
              <a:t>Integrity</a:t>
            </a:r>
          </a:p>
          <a:p>
            <a:r>
              <a:rPr lang="en-US" sz="2400" noProof="0" dirty="0"/>
              <a:t>Availability</a:t>
            </a:r>
          </a:p>
        </p:txBody>
      </p:sp>
    </p:spTree>
    <p:extLst>
      <p:ext uri="{BB962C8B-B14F-4D97-AF65-F5344CB8AC3E}">
        <p14:creationId xmlns:p14="http://schemas.microsoft.com/office/powerpoint/2010/main" val="2780039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73A55-F285-9E4B-897C-E07FC600CAB4}"/>
              </a:ext>
            </a:extLst>
          </p:cNvPr>
          <p:cNvSpPr>
            <a:spLocks noGrp="1"/>
          </p:cNvSpPr>
          <p:nvPr>
            <p:ph type="title"/>
          </p:nvPr>
        </p:nvSpPr>
        <p:spPr/>
        <p:txBody>
          <a:bodyPr/>
          <a:lstStyle/>
          <a:p>
            <a:r>
              <a:rPr lang="en-US" noProof="0" dirty="0"/>
              <a:t>Learning Objectives, 1</a:t>
            </a:r>
          </a:p>
        </p:txBody>
      </p:sp>
      <p:sp>
        <p:nvSpPr>
          <p:cNvPr id="3" name="Content Placeholder 2">
            <a:extLst>
              <a:ext uri="{FF2B5EF4-FFF2-40B4-BE49-F238E27FC236}">
                <a16:creationId xmlns:a16="http://schemas.microsoft.com/office/drawing/2014/main" id="{41FB47C9-E7D3-3449-8CD5-88B034FEB554}"/>
              </a:ext>
            </a:extLst>
          </p:cNvPr>
          <p:cNvSpPr>
            <a:spLocks noGrp="1"/>
          </p:cNvSpPr>
          <p:nvPr>
            <p:ph idx="1"/>
          </p:nvPr>
        </p:nvSpPr>
        <p:spPr/>
        <p:txBody>
          <a:bodyPr/>
          <a:lstStyle/>
          <a:p>
            <a:pPr marL="0" indent="0">
              <a:buNone/>
            </a:pPr>
            <a:r>
              <a:rPr lang="en-US" noProof="0" dirty="0"/>
              <a:t>Educate staff on security issues</a:t>
            </a:r>
          </a:p>
          <a:p>
            <a:pPr marL="0" indent="0">
              <a:buNone/>
            </a:pPr>
            <a:endParaRPr lang="en-US" sz="2400" noProof="0" dirty="0"/>
          </a:p>
          <a:p>
            <a:pPr marL="0" indent="0">
              <a:buNone/>
            </a:pPr>
            <a:r>
              <a:rPr lang="en-US" noProof="0" dirty="0"/>
              <a:t>Discuss federal security regulation</a:t>
            </a:r>
          </a:p>
          <a:p>
            <a:pPr marL="0" indent="0">
              <a:buNone/>
            </a:pPr>
            <a:endParaRPr lang="en-US" sz="2400" noProof="0" dirty="0"/>
          </a:p>
          <a:p>
            <a:pPr marL="0" indent="0">
              <a:buNone/>
            </a:pPr>
            <a:r>
              <a:rPr lang="en-US" noProof="0" dirty="0"/>
              <a:t>Recommend security measures</a:t>
            </a:r>
          </a:p>
          <a:p>
            <a:pPr marL="0" indent="0">
              <a:buNone/>
            </a:pPr>
            <a:endParaRPr lang="en-US" sz="2400" noProof="0" dirty="0"/>
          </a:p>
          <a:p>
            <a:pPr marL="0" indent="0">
              <a:buNone/>
            </a:pPr>
            <a:r>
              <a:rPr lang="en-US" noProof="0" dirty="0"/>
              <a:t>Develop policies and procedures on security practices</a:t>
            </a:r>
          </a:p>
        </p:txBody>
      </p:sp>
    </p:spTree>
    <p:extLst>
      <p:ext uri="{BB962C8B-B14F-4D97-AF65-F5344CB8AC3E}">
        <p14:creationId xmlns:p14="http://schemas.microsoft.com/office/powerpoint/2010/main" val="3755566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Security Threats and Safeguards,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35685"/>
            <a:ext cx="11024771" cy="4351338"/>
          </a:xfrm>
        </p:spPr>
        <p:txBody>
          <a:bodyPr/>
          <a:lstStyle/>
          <a:p>
            <a:pPr marL="0" indent="0">
              <a:buNone/>
            </a:pPr>
            <a:r>
              <a:rPr lang="en-US" noProof="0" dirty="0"/>
              <a:t>Administrative safeguards</a:t>
            </a:r>
          </a:p>
          <a:p>
            <a:r>
              <a:rPr lang="en-US" sz="2400" noProof="0" dirty="0"/>
              <a:t>People focused</a:t>
            </a:r>
          </a:p>
          <a:p>
            <a:r>
              <a:rPr lang="en-US" sz="2400" noProof="0" dirty="0"/>
              <a:t>Training</a:t>
            </a:r>
          </a:p>
          <a:p>
            <a:r>
              <a:rPr lang="en-US" sz="2400" noProof="0" dirty="0"/>
              <a:t>Policies</a:t>
            </a:r>
          </a:p>
          <a:p>
            <a:r>
              <a:rPr lang="en-US" sz="2400" noProof="0" dirty="0"/>
              <a:t>Assignment of an individual responsible for security</a:t>
            </a:r>
          </a:p>
        </p:txBody>
      </p:sp>
    </p:spTree>
    <p:extLst>
      <p:ext uri="{BB962C8B-B14F-4D97-AF65-F5344CB8AC3E}">
        <p14:creationId xmlns:p14="http://schemas.microsoft.com/office/powerpoint/2010/main" val="531403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Security Threats and Safeguards, 4</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Physical safeguards</a:t>
            </a:r>
          </a:p>
          <a:p>
            <a:r>
              <a:rPr lang="en-US" sz="2400" noProof="0" dirty="0"/>
              <a:t>Protect hardware, software, and data</a:t>
            </a:r>
          </a:p>
          <a:p>
            <a:pPr lvl="1"/>
            <a:r>
              <a:rPr lang="en-US" sz="2000" noProof="0" dirty="0"/>
              <a:t>Fire</a:t>
            </a:r>
          </a:p>
          <a:p>
            <a:pPr lvl="1"/>
            <a:r>
              <a:rPr lang="en-US" sz="2000" noProof="0" dirty="0"/>
              <a:t>Flood</a:t>
            </a:r>
          </a:p>
          <a:p>
            <a:pPr lvl="1"/>
            <a:r>
              <a:rPr lang="en-US" sz="2000" noProof="0" dirty="0"/>
              <a:t>Unauthorized access</a:t>
            </a:r>
          </a:p>
          <a:p>
            <a:pPr lvl="1"/>
            <a:r>
              <a:rPr lang="en-US" sz="2000" noProof="0" dirty="0"/>
              <a:t>Theft</a:t>
            </a:r>
          </a:p>
          <a:p>
            <a:pPr marL="914400" lvl="2" indent="0">
              <a:buNone/>
            </a:pPr>
            <a:endParaRPr lang="en-US" noProof="0" dirty="0"/>
          </a:p>
          <a:p>
            <a:pPr marL="0" indent="0">
              <a:buNone/>
            </a:pPr>
            <a:r>
              <a:rPr lang="en-US" noProof="0" dirty="0"/>
              <a:t>Technical safeguards</a:t>
            </a:r>
          </a:p>
          <a:p>
            <a:r>
              <a:rPr lang="en-US" sz="2400" noProof="0" dirty="0"/>
              <a:t>Use technology to protect data and control access</a:t>
            </a:r>
          </a:p>
        </p:txBody>
      </p:sp>
    </p:spTree>
    <p:extLst>
      <p:ext uri="{BB962C8B-B14F-4D97-AF65-F5344CB8AC3E}">
        <p14:creationId xmlns:p14="http://schemas.microsoft.com/office/powerpoint/2010/main" val="11090094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Security Threats and Safeguards, 5</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Implementation specifications</a:t>
            </a:r>
          </a:p>
          <a:p>
            <a:r>
              <a:rPr lang="en-US" sz="2400" noProof="0" dirty="0"/>
              <a:t>Required standards</a:t>
            </a:r>
          </a:p>
          <a:p>
            <a:r>
              <a:rPr lang="en-US" sz="2400" noProof="0" dirty="0"/>
              <a:t>Addressable standards</a:t>
            </a:r>
          </a:p>
        </p:txBody>
      </p:sp>
    </p:spTree>
    <p:extLst>
      <p:ext uri="{BB962C8B-B14F-4D97-AF65-F5344CB8AC3E}">
        <p14:creationId xmlns:p14="http://schemas.microsoft.com/office/powerpoint/2010/main" val="2177613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284814" y="515815"/>
            <a:ext cx="11616034" cy="1174873"/>
          </a:xfrm>
        </p:spPr>
        <p:txBody>
          <a:bodyPr>
            <a:normAutofit/>
          </a:bodyPr>
          <a:lstStyle/>
          <a:p>
            <a:r>
              <a:rPr lang="en-US" noProof="0" dirty="0"/>
              <a:t>Administrative Safeguards and the Security Management Process—Risk Analysis,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Threats</a:t>
            </a:r>
          </a:p>
          <a:p>
            <a:r>
              <a:rPr lang="en-US" sz="2400" noProof="0" dirty="0"/>
              <a:t>Natural disasters</a:t>
            </a:r>
          </a:p>
          <a:p>
            <a:r>
              <a:rPr lang="en-US" sz="2400" noProof="0" dirty="0"/>
              <a:t>Fire</a:t>
            </a:r>
          </a:p>
          <a:p>
            <a:r>
              <a:rPr lang="en-US" sz="2400" noProof="0" dirty="0"/>
              <a:t>Errors in data entry</a:t>
            </a:r>
          </a:p>
          <a:p>
            <a:r>
              <a:rPr lang="en-US" sz="2400" noProof="0" dirty="0"/>
              <a:t>Viruses</a:t>
            </a:r>
          </a:p>
          <a:p>
            <a:r>
              <a:rPr lang="en-US" sz="2400" noProof="0" dirty="0"/>
              <a:t>Unauthorized access</a:t>
            </a:r>
          </a:p>
        </p:txBody>
      </p:sp>
    </p:spTree>
    <p:extLst>
      <p:ext uri="{BB962C8B-B14F-4D97-AF65-F5344CB8AC3E}">
        <p14:creationId xmlns:p14="http://schemas.microsoft.com/office/powerpoint/2010/main" val="23420840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Process—Risk Analysis,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Vulnerabilities</a:t>
            </a:r>
          </a:p>
          <a:p>
            <a:r>
              <a:rPr lang="en-US" sz="2400" noProof="0" dirty="0"/>
              <a:t>Technical</a:t>
            </a:r>
          </a:p>
          <a:p>
            <a:r>
              <a:rPr lang="en-US" sz="2400" noProof="0" dirty="0"/>
              <a:t>Nontechnical</a:t>
            </a:r>
          </a:p>
          <a:p>
            <a:pPr marL="0" indent="0">
              <a:buNone/>
            </a:pPr>
            <a:endParaRPr lang="en-US" sz="2400" noProof="0" dirty="0"/>
          </a:p>
          <a:p>
            <a:pPr marL="0" indent="0">
              <a:buNone/>
            </a:pPr>
            <a:r>
              <a:rPr lang="en-US" noProof="0" dirty="0"/>
              <a:t>Security controls</a:t>
            </a:r>
          </a:p>
          <a:p>
            <a:r>
              <a:rPr lang="en-US" sz="2400" noProof="0" dirty="0"/>
              <a:t>Firewalls</a:t>
            </a:r>
          </a:p>
          <a:p>
            <a:r>
              <a:rPr lang="en-US" sz="2400" noProof="0" dirty="0"/>
              <a:t>Employee termination procedures</a:t>
            </a:r>
          </a:p>
          <a:p>
            <a:r>
              <a:rPr lang="en-US" sz="2400" noProof="0" dirty="0"/>
              <a:t>Virus protection software</a:t>
            </a:r>
          </a:p>
        </p:txBody>
      </p:sp>
    </p:spTree>
    <p:extLst>
      <p:ext uri="{BB962C8B-B14F-4D97-AF65-F5344CB8AC3E}">
        <p14:creationId xmlns:p14="http://schemas.microsoft.com/office/powerpoint/2010/main" val="409454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Process—Risk Management</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Minimize potential for injuries</a:t>
            </a:r>
          </a:p>
          <a:p>
            <a:pPr marL="0" indent="0">
              <a:buNone/>
            </a:pPr>
            <a:endParaRPr lang="en-US" noProof="0" dirty="0"/>
          </a:p>
          <a:p>
            <a:pPr marL="0" indent="0">
              <a:buNone/>
            </a:pPr>
            <a:r>
              <a:rPr lang="en-US" noProof="0" dirty="0"/>
              <a:t>Anticipate and respond to ensuring liabilities for those injuries that do occur</a:t>
            </a:r>
          </a:p>
          <a:p>
            <a:pPr marL="0" indent="0">
              <a:buNone/>
            </a:pPr>
            <a:endParaRPr lang="en-US" noProof="0" dirty="0"/>
          </a:p>
          <a:p>
            <a:pPr marL="0" indent="0">
              <a:buNone/>
            </a:pPr>
            <a:r>
              <a:rPr lang="en-US" noProof="0" dirty="0"/>
              <a:t>Risk management plan</a:t>
            </a:r>
          </a:p>
        </p:txBody>
      </p:sp>
    </p:spTree>
    <p:extLst>
      <p:ext uri="{BB962C8B-B14F-4D97-AF65-F5344CB8AC3E}">
        <p14:creationId xmlns:p14="http://schemas.microsoft.com/office/powerpoint/2010/main" val="34140357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Process—Sanction Plan</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Outlines how employees will be penalized for failing to follow security policies and procedures</a:t>
            </a:r>
          </a:p>
          <a:p>
            <a:pPr marL="0" indent="0">
              <a:buNone/>
            </a:pPr>
            <a:endParaRPr lang="en-US" noProof="0" dirty="0"/>
          </a:p>
          <a:p>
            <a:pPr marL="0" indent="0">
              <a:buNone/>
            </a:pPr>
            <a:r>
              <a:rPr lang="en-US" noProof="0" dirty="0"/>
              <a:t>Information system activity review</a:t>
            </a:r>
          </a:p>
        </p:txBody>
      </p:sp>
    </p:spTree>
    <p:extLst>
      <p:ext uri="{BB962C8B-B14F-4D97-AF65-F5344CB8AC3E}">
        <p14:creationId xmlns:p14="http://schemas.microsoft.com/office/powerpoint/2010/main" val="2211122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Process—Assigned Security Responsibility,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HIPAA requires someone to be in charge of the security program</a:t>
            </a:r>
          </a:p>
          <a:p>
            <a:r>
              <a:rPr lang="en-US" sz="2400" noProof="0" dirty="0"/>
              <a:t>Frequently known as chief security officer (CSO)</a:t>
            </a:r>
          </a:p>
          <a:p>
            <a:pPr marL="0" indent="0">
              <a:buNone/>
            </a:pPr>
            <a:endParaRPr lang="en-US" sz="2400" noProof="0" dirty="0"/>
          </a:p>
          <a:p>
            <a:pPr marL="0" indent="0">
              <a:buNone/>
            </a:pPr>
            <a:r>
              <a:rPr lang="en-US" noProof="0" dirty="0"/>
              <a:t>Developing the security goals and objectives for the C E</a:t>
            </a:r>
          </a:p>
          <a:p>
            <a:pPr marL="0" indent="0">
              <a:buNone/>
            </a:pPr>
            <a:endParaRPr lang="en-US" sz="2400" noProof="0" dirty="0"/>
          </a:p>
          <a:p>
            <a:pPr marL="0" indent="0">
              <a:buNone/>
            </a:pPr>
            <a:r>
              <a:rPr lang="en-US" noProof="0" dirty="0"/>
              <a:t>Determining how the goals and objectives will be met</a:t>
            </a:r>
          </a:p>
          <a:p>
            <a:pPr marL="0" indent="0">
              <a:buNone/>
            </a:pPr>
            <a:endParaRPr lang="en-US" sz="2400" noProof="0" dirty="0"/>
          </a:p>
          <a:p>
            <a:pPr marL="0" indent="0">
              <a:buNone/>
            </a:pPr>
            <a:r>
              <a:rPr lang="en-US" noProof="0" dirty="0"/>
              <a:t>Advising administration regarding information security</a:t>
            </a:r>
          </a:p>
        </p:txBody>
      </p:sp>
    </p:spTree>
    <p:extLst>
      <p:ext uri="{BB962C8B-B14F-4D97-AF65-F5344CB8AC3E}">
        <p14:creationId xmlns:p14="http://schemas.microsoft.com/office/powerpoint/2010/main" val="2931987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Process—Assigned Security Responsibility,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Determining reporting procedures</a:t>
            </a:r>
          </a:p>
          <a:p>
            <a:pPr marL="0" indent="0">
              <a:buNone/>
            </a:pPr>
            <a:endParaRPr lang="en-US" noProof="0" dirty="0"/>
          </a:p>
          <a:p>
            <a:pPr marL="0" indent="0">
              <a:buNone/>
            </a:pPr>
            <a:r>
              <a:rPr lang="en-US" noProof="0" dirty="0"/>
              <a:t>Conducting adequate risk assessment and determining the appropriate level of risk acceptance</a:t>
            </a:r>
          </a:p>
          <a:p>
            <a:pPr marL="0" indent="0">
              <a:buNone/>
            </a:pPr>
            <a:endParaRPr lang="en-US" noProof="0" dirty="0"/>
          </a:p>
          <a:p>
            <a:pPr marL="0" indent="0">
              <a:buNone/>
            </a:pPr>
            <a:r>
              <a:rPr lang="en-US" noProof="0" dirty="0"/>
              <a:t>Developing and monitoring the overall security program</a:t>
            </a:r>
          </a:p>
        </p:txBody>
      </p:sp>
    </p:spTree>
    <p:extLst>
      <p:ext uri="{BB962C8B-B14F-4D97-AF65-F5344CB8AC3E}">
        <p14:creationId xmlns:p14="http://schemas.microsoft.com/office/powerpoint/2010/main" val="41260167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Process—Workforce Security,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Information access management</a:t>
            </a:r>
          </a:p>
          <a:p>
            <a:pPr marL="0" indent="0">
              <a:buNone/>
            </a:pPr>
            <a:endParaRPr lang="en-US" noProof="0" dirty="0"/>
          </a:p>
          <a:p>
            <a:pPr marL="0" indent="0">
              <a:buNone/>
            </a:pPr>
            <a:r>
              <a:rPr lang="en-US" noProof="0" dirty="0"/>
              <a:t>Separating nonhealth clearinghouse functions from C E functions</a:t>
            </a:r>
          </a:p>
          <a:p>
            <a:pPr marL="0" indent="0">
              <a:buNone/>
            </a:pPr>
            <a:endParaRPr lang="en-US" noProof="0" dirty="0"/>
          </a:p>
          <a:p>
            <a:pPr marL="0" indent="0">
              <a:buNone/>
            </a:pPr>
            <a:r>
              <a:rPr lang="en-US" noProof="0" dirty="0"/>
              <a:t>Workforce clearance procedure</a:t>
            </a:r>
          </a:p>
          <a:p>
            <a:pPr marL="0" indent="0">
              <a:buNone/>
            </a:pPr>
            <a:endParaRPr lang="en-US" noProof="0" dirty="0"/>
          </a:p>
          <a:p>
            <a:pPr marL="0" indent="0">
              <a:buNone/>
            </a:pPr>
            <a:r>
              <a:rPr lang="en-US" noProof="0" dirty="0"/>
              <a:t>Termination process</a:t>
            </a:r>
          </a:p>
        </p:txBody>
      </p:sp>
    </p:spTree>
    <p:extLst>
      <p:ext uri="{BB962C8B-B14F-4D97-AF65-F5344CB8AC3E}">
        <p14:creationId xmlns:p14="http://schemas.microsoft.com/office/powerpoint/2010/main" val="3034272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73A55-F285-9E4B-897C-E07FC600CAB4}"/>
              </a:ext>
            </a:extLst>
          </p:cNvPr>
          <p:cNvSpPr>
            <a:spLocks noGrp="1"/>
          </p:cNvSpPr>
          <p:nvPr>
            <p:ph type="title"/>
          </p:nvPr>
        </p:nvSpPr>
        <p:spPr/>
        <p:txBody>
          <a:bodyPr/>
          <a:lstStyle/>
          <a:p>
            <a:r>
              <a:rPr lang="en-US" noProof="0" dirty="0"/>
              <a:t>Learning Objectives, 2</a:t>
            </a:r>
          </a:p>
        </p:txBody>
      </p:sp>
      <p:sp>
        <p:nvSpPr>
          <p:cNvPr id="3" name="Content Placeholder 2">
            <a:extLst>
              <a:ext uri="{FF2B5EF4-FFF2-40B4-BE49-F238E27FC236}">
                <a16:creationId xmlns:a16="http://schemas.microsoft.com/office/drawing/2014/main" id="{41FB47C9-E7D3-3449-8CD5-88B034FEB554}"/>
              </a:ext>
            </a:extLst>
          </p:cNvPr>
          <p:cNvSpPr>
            <a:spLocks noGrp="1"/>
          </p:cNvSpPr>
          <p:nvPr>
            <p:ph idx="1"/>
          </p:nvPr>
        </p:nvSpPr>
        <p:spPr/>
        <p:txBody>
          <a:bodyPr/>
          <a:lstStyle/>
          <a:p>
            <a:pPr marL="0" indent="0">
              <a:buNone/>
            </a:pPr>
            <a:r>
              <a:rPr lang="en-US" noProof="0" dirty="0"/>
              <a:t>Control access to protected health information</a:t>
            </a:r>
          </a:p>
          <a:p>
            <a:pPr marL="0" indent="0">
              <a:buNone/>
            </a:pPr>
            <a:endParaRPr lang="en-US" noProof="0" dirty="0"/>
          </a:p>
          <a:p>
            <a:pPr marL="0" indent="0">
              <a:buNone/>
            </a:pPr>
            <a:r>
              <a:rPr lang="en-US" noProof="0" dirty="0"/>
              <a:t>Conduct audit for security violation</a:t>
            </a:r>
          </a:p>
        </p:txBody>
      </p:sp>
    </p:spTree>
    <p:extLst>
      <p:ext uri="{BB962C8B-B14F-4D97-AF65-F5344CB8AC3E}">
        <p14:creationId xmlns:p14="http://schemas.microsoft.com/office/powerpoint/2010/main" val="37320223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Process—Workforce Security,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Security awareness training</a:t>
            </a:r>
          </a:p>
          <a:p>
            <a:r>
              <a:rPr lang="en-US" sz="2400" noProof="0" dirty="0"/>
              <a:t>Basic training</a:t>
            </a:r>
          </a:p>
          <a:p>
            <a:r>
              <a:rPr lang="en-US" sz="2400" noProof="0" dirty="0"/>
              <a:t>Job specific training</a:t>
            </a:r>
          </a:p>
        </p:txBody>
      </p:sp>
    </p:spTree>
    <p:extLst>
      <p:ext uri="{BB962C8B-B14F-4D97-AF65-F5344CB8AC3E}">
        <p14:creationId xmlns:p14="http://schemas.microsoft.com/office/powerpoint/2010/main" val="35756669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Process—Workforce Security,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Training</a:t>
            </a:r>
          </a:p>
          <a:p>
            <a:r>
              <a:rPr lang="en-US" sz="2400" noProof="0" dirty="0"/>
              <a:t>Orientation</a:t>
            </a:r>
          </a:p>
          <a:p>
            <a:r>
              <a:rPr lang="en-US" sz="2400" noProof="0" dirty="0"/>
              <a:t>Periodic reminders</a:t>
            </a:r>
          </a:p>
          <a:p>
            <a:r>
              <a:rPr lang="en-US" sz="2400" noProof="0" dirty="0"/>
              <a:t>Documentation—6 years retention</a:t>
            </a:r>
          </a:p>
          <a:p>
            <a:pPr lvl="1"/>
            <a:r>
              <a:rPr lang="en-US" sz="2000" noProof="0" dirty="0"/>
              <a:t>Sign-in sheets</a:t>
            </a:r>
          </a:p>
          <a:p>
            <a:pPr lvl="1"/>
            <a:r>
              <a:rPr lang="en-US" sz="2000" noProof="0" dirty="0"/>
              <a:t>Handouts</a:t>
            </a:r>
          </a:p>
          <a:p>
            <a:pPr lvl="1"/>
            <a:r>
              <a:rPr lang="en-US" sz="2000" noProof="0" dirty="0"/>
              <a:t>Emails</a:t>
            </a:r>
          </a:p>
          <a:p>
            <a:pPr lvl="1"/>
            <a:r>
              <a:rPr lang="en-US" sz="2000" noProof="0" dirty="0"/>
              <a:t>Training database</a:t>
            </a:r>
          </a:p>
        </p:txBody>
      </p:sp>
    </p:spTree>
    <p:extLst>
      <p:ext uri="{BB962C8B-B14F-4D97-AF65-F5344CB8AC3E}">
        <p14:creationId xmlns:p14="http://schemas.microsoft.com/office/powerpoint/2010/main" val="35911981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Process—Managing a Security Incident,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Security incident</a:t>
            </a:r>
          </a:p>
          <a:p>
            <a:r>
              <a:rPr lang="en-US" sz="2400" noProof="0" dirty="0"/>
              <a:t>Attempted or successful access to P H I</a:t>
            </a:r>
          </a:p>
          <a:p>
            <a:r>
              <a:rPr lang="en-US" sz="2400" noProof="0" dirty="0"/>
              <a:t>Includes unauthorized access, use, disclosure, destruction or interference with system</a:t>
            </a:r>
          </a:p>
          <a:p>
            <a:pPr marL="457200" lvl="1" indent="0">
              <a:buNone/>
            </a:pPr>
            <a:endParaRPr lang="en-US" noProof="0" dirty="0"/>
          </a:p>
          <a:p>
            <a:pPr marL="0" indent="0">
              <a:buNone/>
            </a:pPr>
            <a:r>
              <a:rPr lang="en-US" noProof="0" dirty="0"/>
              <a:t>Identify and report incidents</a:t>
            </a:r>
          </a:p>
          <a:p>
            <a:r>
              <a:rPr lang="en-US" sz="2400" noProof="0" dirty="0"/>
              <a:t>Policy and procedures</a:t>
            </a:r>
          </a:p>
          <a:p>
            <a:r>
              <a:rPr lang="en-US" sz="2400" noProof="0" dirty="0"/>
              <a:t>Forensics</a:t>
            </a:r>
          </a:p>
          <a:p>
            <a:r>
              <a:rPr lang="en-US" sz="2400" noProof="0" dirty="0"/>
              <a:t>Spoliation</a:t>
            </a:r>
          </a:p>
          <a:p>
            <a:r>
              <a:rPr lang="en-US" sz="2400" noProof="0" dirty="0"/>
              <a:t>Mitigation</a:t>
            </a:r>
          </a:p>
        </p:txBody>
      </p:sp>
    </p:spTree>
    <p:extLst>
      <p:ext uri="{BB962C8B-B14F-4D97-AF65-F5344CB8AC3E}">
        <p14:creationId xmlns:p14="http://schemas.microsoft.com/office/powerpoint/2010/main" val="3603594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Process—Managing a Security Incident,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Security event</a:t>
            </a:r>
          </a:p>
          <a:p>
            <a:r>
              <a:rPr lang="en-US" sz="2400" noProof="0" dirty="0"/>
              <a:t>Poor practices</a:t>
            </a:r>
          </a:p>
          <a:p>
            <a:r>
              <a:rPr lang="en-US" sz="2400" noProof="0" dirty="0"/>
              <a:t>No harm</a:t>
            </a:r>
          </a:p>
          <a:p>
            <a:pPr marL="0" indent="0">
              <a:buNone/>
            </a:pPr>
            <a:endParaRPr lang="en-US" sz="2400" noProof="0" dirty="0"/>
          </a:p>
          <a:p>
            <a:pPr marL="0" indent="0">
              <a:buNone/>
            </a:pPr>
            <a:r>
              <a:rPr lang="en-US" noProof="0" dirty="0"/>
              <a:t>Security incident</a:t>
            </a:r>
          </a:p>
          <a:p>
            <a:r>
              <a:rPr lang="en-US" sz="2400" noProof="0" dirty="0"/>
              <a:t>Harm</a:t>
            </a:r>
          </a:p>
          <a:p>
            <a:r>
              <a:rPr lang="en-US" sz="2400" noProof="0" dirty="0"/>
              <a:t>Significant risk of harm</a:t>
            </a:r>
          </a:p>
        </p:txBody>
      </p:sp>
    </p:spTree>
    <p:extLst>
      <p:ext uri="{BB962C8B-B14F-4D97-AF65-F5344CB8AC3E}">
        <p14:creationId xmlns:p14="http://schemas.microsoft.com/office/powerpoint/2010/main" val="24097464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Process—Ongoing Security Procedure Evaluation</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Ongoing monitoring and evaluation</a:t>
            </a:r>
          </a:p>
          <a:p>
            <a:pPr marL="0" indent="0">
              <a:buNone/>
            </a:pPr>
            <a:endParaRPr lang="en-US" noProof="0" dirty="0"/>
          </a:p>
          <a:p>
            <a:pPr marL="0" indent="0">
              <a:buNone/>
            </a:pPr>
            <a:r>
              <a:rPr lang="en-US" noProof="0" dirty="0"/>
              <a:t>Includes</a:t>
            </a:r>
          </a:p>
          <a:p>
            <a:r>
              <a:rPr lang="en-US" sz="2400" noProof="0" dirty="0"/>
              <a:t>Technical processes</a:t>
            </a:r>
          </a:p>
          <a:p>
            <a:r>
              <a:rPr lang="en-US" sz="2400" noProof="0" dirty="0"/>
              <a:t>Nontechnical processes</a:t>
            </a:r>
          </a:p>
        </p:txBody>
      </p:sp>
    </p:spTree>
    <p:extLst>
      <p:ext uri="{BB962C8B-B14F-4D97-AF65-F5344CB8AC3E}">
        <p14:creationId xmlns:p14="http://schemas.microsoft.com/office/powerpoint/2010/main" val="12293831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Process—Contingency and Business Continuity Planning</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Business continuity plan</a:t>
            </a:r>
          </a:p>
          <a:p>
            <a:r>
              <a:rPr lang="en-US" sz="2400" noProof="0" dirty="0"/>
              <a:t>Operate during computer downtime</a:t>
            </a:r>
          </a:p>
          <a:p>
            <a:pPr marL="0" indent="0">
              <a:buNone/>
            </a:pPr>
            <a:endParaRPr lang="en-US" noProof="0" dirty="0"/>
          </a:p>
          <a:p>
            <a:pPr marL="0" indent="0">
              <a:buNone/>
            </a:pPr>
            <a:r>
              <a:rPr lang="en-US" noProof="0" dirty="0"/>
              <a:t>Contingency plan</a:t>
            </a:r>
          </a:p>
          <a:p>
            <a:r>
              <a:rPr lang="en-US" sz="2400" noProof="0" dirty="0"/>
              <a:t>Reaction in I S emergency</a:t>
            </a:r>
          </a:p>
          <a:p>
            <a:pPr marL="539750" lvl="1" indent="-269875"/>
            <a:r>
              <a:rPr lang="en-US" sz="2000" noProof="0" dirty="0"/>
              <a:t>Back-ups</a:t>
            </a:r>
          </a:p>
          <a:p>
            <a:pPr marL="539750" lvl="1" indent="-269875"/>
            <a:r>
              <a:rPr lang="en-US" sz="2000" noProof="0" dirty="0"/>
              <a:t>Redundancy</a:t>
            </a:r>
          </a:p>
          <a:p>
            <a:pPr marL="539750" lvl="1" indent="-269875"/>
            <a:r>
              <a:rPr lang="en-US" sz="2000" noProof="0" dirty="0"/>
              <a:t>Emergency mode operation plan</a:t>
            </a:r>
          </a:p>
        </p:txBody>
      </p:sp>
    </p:spTree>
    <p:extLst>
      <p:ext uri="{BB962C8B-B14F-4D97-AF65-F5344CB8AC3E}">
        <p14:creationId xmlns:p14="http://schemas.microsoft.com/office/powerpoint/2010/main" val="9565610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Administrative Safeguards and the Security Management Process—Data Recovery</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Recouping lost data</a:t>
            </a:r>
          </a:p>
          <a:p>
            <a:pPr marL="0" indent="0">
              <a:buNone/>
            </a:pPr>
            <a:endParaRPr lang="en-US" noProof="0" dirty="0"/>
          </a:p>
          <a:p>
            <a:pPr marL="0" indent="0">
              <a:buNone/>
            </a:pPr>
            <a:r>
              <a:rPr lang="en-US" noProof="0" dirty="0"/>
              <a:t>Playing catch-up with data entry</a:t>
            </a:r>
          </a:p>
          <a:p>
            <a:pPr marL="0" indent="0">
              <a:buNone/>
            </a:pPr>
            <a:endParaRPr lang="en-US" noProof="0" dirty="0"/>
          </a:p>
          <a:p>
            <a:pPr marL="0" indent="0">
              <a:buNone/>
            </a:pPr>
            <a:r>
              <a:rPr lang="en-US" noProof="0" dirty="0"/>
              <a:t>Hot site</a:t>
            </a:r>
          </a:p>
        </p:txBody>
      </p:sp>
    </p:spTree>
    <p:extLst>
      <p:ext uri="{BB962C8B-B14F-4D97-AF65-F5344CB8AC3E}">
        <p14:creationId xmlns:p14="http://schemas.microsoft.com/office/powerpoint/2010/main" val="29812849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Business Associate Contracts or Other Arrangements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Organizations that conduct business on behalf of the C E</a:t>
            </a:r>
          </a:p>
          <a:p>
            <a:r>
              <a:rPr lang="en-US" sz="2400" noProof="0" dirty="0"/>
              <a:t>Must require access to P H I</a:t>
            </a:r>
          </a:p>
          <a:p>
            <a:pPr marL="0" indent="0">
              <a:buNone/>
            </a:pPr>
            <a:endParaRPr lang="en-US" noProof="0" dirty="0"/>
          </a:p>
          <a:p>
            <a:pPr marL="0" indent="0">
              <a:buNone/>
            </a:pPr>
            <a:r>
              <a:rPr lang="en-US" noProof="0" dirty="0"/>
              <a:t>Subject to HIPAA Security Rule</a:t>
            </a:r>
          </a:p>
          <a:p>
            <a:pPr marL="0" indent="0">
              <a:buNone/>
            </a:pPr>
            <a:endParaRPr lang="en-US" noProof="0" dirty="0"/>
          </a:p>
          <a:p>
            <a:pPr marL="0" indent="0">
              <a:buNone/>
            </a:pPr>
            <a:r>
              <a:rPr lang="en-US" noProof="0" dirty="0"/>
              <a:t>Business associate agreement</a:t>
            </a:r>
          </a:p>
          <a:p>
            <a:r>
              <a:rPr lang="en-US" sz="2400" noProof="0" dirty="0"/>
              <a:t>Responsibilities</a:t>
            </a:r>
          </a:p>
          <a:p>
            <a:r>
              <a:rPr lang="en-US" sz="2400" noProof="0" dirty="0"/>
              <a:t>How B A should protect P H I</a:t>
            </a:r>
          </a:p>
          <a:p>
            <a:r>
              <a:rPr lang="en-US" sz="2400" noProof="0" dirty="0"/>
              <a:t>Terminate contract if B A fails to meet the responsibilities in the B A A</a:t>
            </a:r>
          </a:p>
        </p:txBody>
      </p:sp>
    </p:spTree>
    <p:extLst>
      <p:ext uri="{BB962C8B-B14F-4D97-AF65-F5344CB8AC3E}">
        <p14:creationId xmlns:p14="http://schemas.microsoft.com/office/powerpoint/2010/main" val="36956036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Technical Safeguards,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“The technology and the policy and procedures for its use that protect electronic protected health information and control access to it” (45 CFR 160, 162, and 164 2013). </a:t>
            </a:r>
          </a:p>
          <a:p>
            <a:pPr marL="0" indent="0">
              <a:buNone/>
            </a:pPr>
            <a:endParaRPr lang="en-US" noProof="0" dirty="0"/>
          </a:p>
          <a:p>
            <a:pPr marL="0" indent="0">
              <a:buNone/>
            </a:pPr>
            <a:r>
              <a:rPr lang="en-US" noProof="0" dirty="0"/>
              <a:t>Includes:</a:t>
            </a:r>
          </a:p>
          <a:p>
            <a:pPr marL="0" indent="0">
              <a:buNone/>
            </a:pPr>
            <a:endParaRPr lang="en-US" sz="1400" noProof="0" dirty="0"/>
          </a:p>
          <a:p>
            <a:r>
              <a:rPr lang="en-US" sz="2400" noProof="0" dirty="0"/>
              <a:t>Technology</a:t>
            </a:r>
          </a:p>
          <a:p>
            <a:r>
              <a:rPr lang="en-US" sz="2400" noProof="0" dirty="0"/>
              <a:t>Policies and procedures</a:t>
            </a:r>
          </a:p>
        </p:txBody>
      </p:sp>
    </p:spTree>
    <p:extLst>
      <p:ext uri="{BB962C8B-B14F-4D97-AF65-F5344CB8AC3E}">
        <p14:creationId xmlns:p14="http://schemas.microsoft.com/office/powerpoint/2010/main" val="2744271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Technical Safeguards—Access Control Systems and Authentication</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Access controls prevent unauthorized use of an information resource</a:t>
            </a:r>
          </a:p>
          <a:p>
            <a:pPr marL="0" indent="0">
              <a:buNone/>
            </a:pPr>
            <a:endParaRPr lang="en-US" noProof="0" dirty="0"/>
          </a:p>
          <a:p>
            <a:pPr marL="0" indent="0">
              <a:buNone/>
            </a:pPr>
            <a:r>
              <a:rPr lang="en-US" noProof="0" dirty="0"/>
              <a:t>Policies required on who can</a:t>
            </a:r>
          </a:p>
          <a:p>
            <a:r>
              <a:rPr lang="en-US" sz="2400" noProof="0" dirty="0"/>
              <a:t>View data</a:t>
            </a:r>
          </a:p>
          <a:p>
            <a:r>
              <a:rPr lang="en-US" sz="2400" noProof="0" dirty="0"/>
              <a:t>Create data</a:t>
            </a:r>
          </a:p>
          <a:p>
            <a:r>
              <a:rPr lang="en-US" sz="2400" noProof="0" dirty="0"/>
              <a:t>Modify data</a:t>
            </a:r>
          </a:p>
        </p:txBody>
      </p:sp>
    </p:spTree>
    <p:extLst>
      <p:ext uri="{BB962C8B-B14F-4D97-AF65-F5344CB8AC3E}">
        <p14:creationId xmlns:p14="http://schemas.microsoft.com/office/powerpoint/2010/main" val="3660367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Introduction</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Data classification</a:t>
            </a:r>
          </a:p>
          <a:p>
            <a:r>
              <a:rPr lang="en-US" sz="2400" noProof="0" dirty="0"/>
              <a:t>Clinical, administrative, financial</a:t>
            </a:r>
          </a:p>
          <a:p>
            <a:r>
              <a:rPr lang="en-US" sz="2400" noProof="0" dirty="0"/>
              <a:t>P H I, sensitive and public</a:t>
            </a:r>
          </a:p>
          <a:p>
            <a:pPr marL="0" indent="0">
              <a:buNone/>
            </a:pPr>
            <a:endParaRPr lang="en-US" sz="2400" noProof="0" dirty="0"/>
          </a:p>
          <a:p>
            <a:pPr marL="0" indent="0">
              <a:buNone/>
            </a:pPr>
            <a:r>
              <a:rPr lang="en-US" noProof="0" dirty="0"/>
              <a:t>State laws</a:t>
            </a:r>
          </a:p>
          <a:p>
            <a:pPr marL="0" indent="0">
              <a:buNone/>
            </a:pPr>
            <a:endParaRPr lang="en-US" noProof="0" dirty="0"/>
          </a:p>
          <a:p>
            <a:pPr marL="0" indent="0">
              <a:buNone/>
            </a:pPr>
            <a:r>
              <a:rPr lang="en-US" noProof="0" dirty="0"/>
              <a:t>Federal laws</a:t>
            </a:r>
          </a:p>
          <a:p>
            <a:r>
              <a:rPr lang="en-US" sz="2400" noProof="0" dirty="0"/>
              <a:t>Health Insurance Portability and Accountability Act of 1996 </a:t>
            </a:r>
          </a:p>
          <a:p>
            <a:pPr lvl="1"/>
            <a:r>
              <a:rPr lang="en-US" sz="2000" noProof="0" dirty="0"/>
              <a:t>Security regulations</a:t>
            </a:r>
          </a:p>
        </p:txBody>
      </p:sp>
    </p:spTree>
    <p:extLst>
      <p:ext uri="{BB962C8B-B14F-4D97-AF65-F5344CB8AC3E}">
        <p14:creationId xmlns:p14="http://schemas.microsoft.com/office/powerpoint/2010/main" val="37458300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Technical Safeguards—Types of Authentication</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Role-based</a:t>
            </a:r>
          </a:p>
          <a:p>
            <a:pPr marL="0" indent="0">
              <a:buNone/>
            </a:pPr>
            <a:endParaRPr lang="en-US" noProof="0" dirty="0"/>
          </a:p>
          <a:p>
            <a:pPr marL="0" indent="0">
              <a:buNone/>
            </a:pPr>
            <a:r>
              <a:rPr lang="en-US" noProof="0" dirty="0"/>
              <a:t>User-based</a:t>
            </a:r>
          </a:p>
          <a:p>
            <a:pPr marL="0" indent="0">
              <a:buNone/>
            </a:pPr>
            <a:endParaRPr lang="en-US" noProof="0" dirty="0"/>
          </a:p>
          <a:p>
            <a:pPr marL="0" indent="0">
              <a:buNone/>
            </a:pPr>
            <a:r>
              <a:rPr lang="en-US" noProof="0" dirty="0"/>
              <a:t>Context-based</a:t>
            </a:r>
          </a:p>
          <a:p>
            <a:pPr marL="0" indent="0">
              <a:buNone/>
            </a:pPr>
            <a:endParaRPr lang="en-US" noProof="0" dirty="0"/>
          </a:p>
          <a:p>
            <a:pPr marL="0" indent="0">
              <a:buNone/>
            </a:pPr>
            <a:r>
              <a:rPr lang="en-US" noProof="0" dirty="0"/>
              <a:t>Emergency access procedure</a:t>
            </a:r>
          </a:p>
        </p:txBody>
      </p:sp>
    </p:spTree>
    <p:extLst>
      <p:ext uri="{BB962C8B-B14F-4D97-AF65-F5344CB8AC3E}">
        <p14:creationId xmlns:p14="http://schemas.microsoft.com/office/powerpoint/2010/main" val="26595396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Technical Safeguards—User Authentication Methods,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Username</a:t>
            </a:r>
          </a:p>
          <a:p>
            <a:pPr marL="0" indent="0">
              <a:buNone/>
            </a:pPr>
            <a:endParaRPr lang="en-US" sz="1600" noProof="0" dirty="0"/>
          </a:p>
          <a:p>
            <a:pPr marL="0" indent="0">
              <a:buNone/>
            </a:pPr>
            <a:r>
              <a:rPr lang="en-US" noProof="0" dirty="0"/>
              <a:t>Methods</a:t>
            </a:r>
          </a:p>
          <a:p>
            <a:r>
              <a:rPr lang="en-US" sz="2400" noProof="0" dirty="0"/>
              <a:t>Something you know</a:t>
            </a:r>
          </a:p>
          <a:p>
            <a:r>
              <a:rPr lang="en-US" sz="2400" noProof="0" dirty="0"/>
              <a:t>Something you have</a:t>
            </a:r>
          </a:p>
          <a:p>
            <a:r>
              <a:rPr lang="en-US" sz="2400" noProof="0" dirty="0"/>
              <a:t>Something you are</a:t>
            </a:r>
          </a:p>
          <a:p>
            <a:pPr marL="0" indent="0">
              <a:buNone/>
            </a:pPr>
            <a:endParaRPr lang="en-US" sz="1600" noProof="0" dirty="0"/>
          </a:p>
          <a:p>
            <a:pPr marL="0" indent="0">
              <a:buNone/>
            </a:pPr>
            <a:r>
              <a:rPr lang="en-US" noProof="0" dirty="0"/>
              <a:t>One-factor authentication</a:t>
            </a:r>
          </a:p>
        </p:txBody>
      </p:sp>
    </p:spTree>
    <p:extLst>
      <p:ext uri="{BB962C8B-B14F-4D97-AF65-F5344CB8AC3E}">
        <p14:creationId xmlns:p14="http://schemas.microsoft.com/office/powerpoint/2010/main" val="9771626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dirty="0"/>
              <a:t>Technical Safeguards—User Authentication Methods, 2</a:t>
            </a:r>
            <a:endParaRPr lang="en-US" noProof="0" dirty="0"/>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Two-factor authentication</a:t>
            </a:r>
          </a:p>
          <a:p>
            <a:pPr marL="0" indent="0">
              <a:buNone/>
            </a:pPr>
            <a:endParaRPr lang="en-US" noProof="0" dirty="0"/>
          </a:p>
          <a:p>
            <a:pPr marL="0" indent="0">
              <a:buNone/>
            </a:pPr>
            <a:r>
              <a:rPr lang="en-US" noProof="0" dirty="0"/>
              <a:t>Passwords</a:t>
            </a:r>
          </a:p>
          <a:p>
            <a:r>
              <a:rPr lang="en-US" sz="2400" noProof="0" dirty="0"/>
              <a:t>Strong passwords</a:t>
            </a:r>
          </a:p>
          <a:p>
            <a:r>
              <a:rPr lang="en-US" sz="2400" noProof="0" dirty="0"/>
              <a:t>Should be changed periodically</a:t>
            </a:r>
          </a:p>
          <a:p>
            <a:r>
              <a:rPr lang="en-US" sz="2400" noProof="0" dirty="0"/>
              <a:t>Should not be reused anytime soon</a:t>
            </a:r>
          </a:p>
          <a:p>
            <a:r>
              <a:rPr lang="en-US" sz="2400" noProof="0" dirty="0"/>
              <a:t>Should not be shared with others</a:t>
            </a:r>
          </a:p>
          <a:p>
            <a:r>
              <a:rPr lang="en-US" sz="2400" noProof="0" dirty="0"/>
              <a:t>Single sign-on systems</a:t>
            </a:r>
          </a:p>
        </p:txBody>
      </p:sp>
    </p:spTree>
    <p:extLst>
      <p:ext uri="{BB962C8B-B14F-4D97-AF65-F5344CB8AC3E}">
        <p14:creationId xmlns:p14="http://schemas.microsoft.com/office/powerpoint/2010/main" val="5963357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dirty="0"/>
              <a:t>Technical Safeguards—User Authentication Methods, 3</a:t>
            </a:r>
            <a:endParaRPr lang="en-US" noProof="0" dirty="0"/>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Tokens</a:t>
            </a:r>
          </a:p>
          <a:p>
            <a:pPr marL="0" indent="0">
              <a:buNone/>
            </a:pPr>
            <a:endParaRPr lang="en-US" noProof="0" dirty="0"/>
          </a:p>
          <a:p>
            <a:pPr marL="0" indent="0">
              <a:buNone/>
            </a:pPr>
            <a:r>
              <a:rPr lang="en-US" noProof="0" dirty="0"/>
              <a:t>Biometric identifiers</a:t>
            </a:r>
          </a:p>
          <a:p>
            <a:r>
              <a:rPr lang="en-US" sz="2400" noProof="0" dirty="0"/>
              <a:t>Retinal scans, fingerprints, facial recognition, and voice prints</a:t>
            </a:r>
          </a:p>
          <a:p>
            <a:pPr marL="0" indent="0">
              <a:buNone/>
            </a:pPr>
            <a:endParaRPr lang="en-US" noProof="0" dirty="0"/>
          </a:p>
          <a:p>
            <a:pPr marL="0" indent="0">
              <a:buNone/>
            </a:pPr>
            <a:r>
              <a:rPr lang="en-US" noProof="0" dirty="0"/>
              <a:t>Telephone callback</a:t>
            </a:r>
          </a:p>
        </p:txBody>
      </p:sp>
    </p:spTree>
    <p:extLst>
      <p:ext uri="{BB962C8B-B14F-4D97-AF65-F5344CB8AC3E}">
        <p14:creationId xmlns:p14="http://schemas.microsoft.com/office/powerpoint/2010/main" val="23494409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Technical Safeguards,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Automatic log-off</a:t>
            </a:r>
          </a:p>
        </p:txBody>
      </p:sp>
    </p:spTree>
    <p:extLst>
      <p:ext uri="{BB962C8B-B14F-4D97-AF65-F5344CB8AC3E}">
        <p14:creationId xmlns:p14="http://schemas.microsoft.com/office/powerpoint/2010/main" val="28478080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Technical Safeguards—Audit Controls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Record and examine user activity</a:t>
            </a:r>
          </a:p>
          <a:p>
            <a:r>
              <a:rPr lang="en-US" sz="2400" noProof="0" dirty="0"/>
              <a:t>Audit trails</a:t>
            </a:r>
          </a:p>
          <a:p>
            <a:r>
              <a:rPr lang="en-US" sz="2400" noProof="0" dirty="0"/>
              <a:t>Triggers</a:t>
            </a:r>
          </a:p>
          <a:p>
            <a:r>
              <a:rPr lang="en-US" sz="2400" noProof="0" dirty="0"/>
              <a:t>Data stored on separate server</a:t>
            </a:r>
          </a:p>
          <a:p>
            <a:pPr marL="539750" lvl="1" indent="-269875"/>
            <a:r>
              <a:rPr lang="en-US" sz="2000" noProof="0" dirty="0"/>
              <a:t>Limited access</a:t>
            </a:r>
          </a:p>
          <a:p>
            <a:r>
              <a:rPr lang="en-US" sz="2400" noProof="0" dirty="0"/>
              <a:t>Audit reduction tools</a:t>
            </a:r>
          </a:p>
          <a:p>
            <a:r>
              <a:rPr lang="en-US" sz="2400" noProof="0" dirty="0"/>
              <a:t>Signature-detection tools</a:t>
            </a:r>
          </a:p>
        </p:txBody>
      </p:sp>
    </p:spTree>
    <p:extLst>
      <p:ext uri="{BB962C8B-B14F-4D97-AF65-F5344CB8AC3E}">
        <p14:creationId xmlns:p14="http://schemas.microsoft.com/office/powerpoint/2010/main" val="37644517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Technical Safeguards—Integrity</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Protects data from inappropriate modification or corruption</a:t>
            </a:r>
          </a:p>
          <a:p>
            <a:r>
              <a:rPr lang="en-US" sz="2400" noProof="0" dirty="0"/>
              <a:t>Intentional</a:t>
            </a:r>
          </a:p>
          <a:p>
            <a:r>
              <a:rPr lang="en-US" sz="2400" noProof="0" dirty="0"/>
              <a:t>Unintentional</a:t>
            </a:r>
          </a:p>
        </p:txBody>
      </p:sp>
    </p:spTree>
    <p:extLst>
      <p:ext uri="{BB962C8B-B14F-4D97-AF65-F5344CB8AC3E}">
        <p14:creationId xmlns:p14="http://schemas.microsoft.com/office/powerpoint/2010/main" val="7145009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Technical Safeguards—Transmission Security</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Protect e P H I while being transmitted between two points</a:t>
            </a:r>
          </a:p>
          <a:p>
            <a:r>
              <a:rPr lang="en-US" sz="2400" noProof="0" dirty="0"/>
              <a:t>Encryption</a:t>
            </a:r>
          </a:p>
          <a:p>
            <a:pPr lvl="1"/>
            <a:r>
              <a:rPr lang="en-US" sz="2000" noProof="0" dirty="0"/>
              <a:t>Symmetric</a:t>
            </a:r>
          </a:p>
          <a:p>
            <a:pPr lvl="2"/>
            <a:r>
              <a:rPr lang="en-US" sz="1800" noProof="0" dirty="0"/>
              <a:t>Secret key</a:t>
            </a:r>
          </a:p>
          <a:p>
            <a:pPr lvl="1"/>
            <a:r>
              <a:rPr lang="en-US" sz="2000" noProof="0" dirty="0"/>
              <a:t>Asymmetric</a:t>
            </a:r>
          </a:p>
          <a:p>
            <a:pPr lvl="2"/>
            <a:r>
              <a:rPr lang="en-US" sz="1800" noProof="0" dirty="0"/>
              <a:t>Public key</a:t>
            </a:r>
          </a:p>
          <a:p>
            <a:pPr lvl="3"/>
            <a:r>
              <a:rPr lang="en-US" sz="1600" noProof="0" dirty="0"/>
              <a:t>2 keys: private and public</a:t>
            </a:r>
          </a:p>
        </p:txBody>
      </p:sp>
    </p:spTree>
    <p:extLst>
      <p:ext uri="{BB962C8B-B14F-4D97-AF65-F5344CB8AC3E}">
        <p14:creationId xmlns:p14="http://schemas.microsoft.com/office/powerpoint/2010/main" val="15517624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Technical Safeguards—Network Security</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Protect data on network</a:t>
            </a:r>
          </a:p>
          <a:p>
            <a:r>
              <a:rPr lang="en-US" sz="2400" noProof="0" dirty="0"/>
              <a:t>Firewall</a:t>
            </a:r>
          </a:p>
          <a:p>
            <a:r>
              <a:rPr lang="en-US" sz="2400" noProof="0" dirty="0"/>
              <a:t>Virtual private network</a:t>
            </a:r>
          </a:p>
          <a:p>
            <a:r>
              <a:rPr lang="en-US" sz="2400" noProof="0" dirty="0"/>
              <a:t>Intrusion detection system</a:t>
            </a:r>
          </a:p>
        </p:txBody>
      </p:sp>
    </p:spTree>
    <p:extLst>
      <p:ext uri="{BB962C8B-B14F-4D97-AF65-F5344CB8AC3E}">
        <p14:creationId xmlns:p14="http://schemas.microsoft.com/office/powerpoint/2010/main" val="21663413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Malicious Software</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Also known as malware</a:t>
            </a:r>
          </a:p>
          <a:p>
            <a:pPr marL="0" indent="0">
              <a:buNone/>
            </a:pPr>
            <a:endParaRPr lang="en-US" noProof="0" dirty="0"/>
          </a:p>
          <a:p>
            <a:pPr marL="0" indent="0">
              <a:buNone/>
            </a:pPr>
            <a:r>
              <a:rPr lang="en-US" noProof="0" dirty="0"/>
              <a:t>Designed to harm computer</a:t>
            </a:r>
          </a:p>
          <a:p>
            <a:r>
              <a:rPr lang="en-US" sz="2400" noProof="0" dirty="0"/>
              <a:t>Email</a:t>
            </a:r>
          </a:p>
          <a:p>
            <a:r>
              <a:rPr lang="en-US" sz="2400" noProof="0" dirty="0"/>
              <a:t>Downloading software</a:t>
            </a:r>
          </a:p>
          <a:p>
            <a:r>
              <a:rPr lang="en-US" sz="2400" noProof="0" dirty="0"/>
              <a:t>Webpages</a:t>
            </a:r>
          </a:p>
        </p:txBody>
      </p:sp>
    </p:spTree>
    <p:extLst>
      <p:ext uri="{BB962C8B-B14F-4D97-AF65-F5344CB8AC3E}">
        <p14:creationId xmlns:p14="http://schemas.microsoft.com/office/powerpoint/2010/main" val="1855468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Introduction to HIPAA,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Administrative simplification</a:t>
            </a:r>
          </a:p>
          <a:p>
            <a:r>
              <a:rPr lang="en-US" sz="2400" noProof="0" dirty="0"/>
              <a:t>Transaction and Code Sets Rule</a:t>
            </a:r>
          </a:p>
          <a:p>
            <a:r>
              <a:rPr lang="en-US" sz="2400" noProof="0" dirty="0"/>
              <a:t>Privacy Rule</a:t>
            </a:r>
          </a:p>
          <a:p>
            <a:r>
              <a:rPr lang="en-US" sz="2400" noProof="0" dirty="0"/>
              <a:t>Security Rule</a:t>
            </a:r>
          </a:p>
          <a:p>
            <a:pPr marL="0" indent="0">
              <a:buNone/>
            </a:pPr>
            <a:endParaRPr lang="en-US" sz="2400" noProof="0" dirty="0"/>
          </a:p>
          <a:p>
            <a:pPr marL="0" indent="0">
              <a:buNone/>
            </a:pPr>
            <a:r>
              <a:rPr lang="en-US" noProof="0" dirty="0"/>
              <a:t>Protected health information</a:t>
            </a:r>
          </a:p>
          <a:p>
            <a:r>
              <a:rPr lang="en-US" sz="2400" noProof="0" dirty="0"/>
              <a:t>Individually identifiable health information that is transmitted or maintained in any form or format by an organization subject to HIPAA</a:t>
            </a:r>
          </a:p>
        </p:txBody>
      </p:sp>
    </p:spTree>
    <p:extLst>
      <p:ext uri="{BB962C8B-B14F-4D97-AF65-F5344CB8AC3E}">
        <p14:creationId xmlns:p14="http://schemas.microsoft.com/office/powerpoint/2010/main" val="35836907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Malicious Software—Biomedical Device</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“An article, instrument, apparatus or machine that is used in the prevention, diagnosis or treatment of illness or disease, or for detecting, measuring, restoring, correcting or modifying the structure or function of the body for some health purpose” (WHO 2017). </a:t>
            </a:r>
          </a:p>
        </p:txBody>
      </p:sp>
    </p:spTree>
    <p:extLst>
      <p:ext uri="{BB962C8B-B14F-4D97-AF65-F5344CB8AC3E}">
        <p14:creationId xmlns:p14="http://schemas.microsoft.com/office/powerpoint/2010/main" val="37794667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Malicious Software—Malware,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Virus</a:t>
            </a:r>
          </a:p>
          <a:p>
            <a:pPr marL="0" indent="0">
              <a:buNone/>
            </a:pPr>
            <a:endParaRPr lang="en-US" sz="2400" noProof="0" dirty="0"/>
          </a:p>
          <a:p>
            <a:pPr marL="0" indent="0">
              <a:buNone/>
            </a:pPr>
            <a:r>
              <a:rPr lang="en-US" noProof="0" dirty="0"/>
              <a:t>Worms</a:t>
            </a:r>
          </a:p>
          <a:p>
            <a:pPr marL="0" indent="0">
              <a:buNone/>
            </a:pPr>
            <a:endParaRPr lang="en-US" sz="2400" noProof="0" dirty="0"/>
          </a:p>
          <a:p>
            <a:pPr marL="0" indent="0">
              <a:buNone/>
            </a:pPr>
            <a:r>
              <a:rPr lang="en-US" noProof="0" dirty="0"/>
              <a:t>Trojans</a:t>
            </a:r>
          </a:p>
          <a:p>
            <a:pPr marL="0" indent="0">
              <a:buNone/>
            </a:pPr>
            <a:endParaRPr lang="en-US" sz="2400" noProof="0" dirty="0"/>
          </a:p>
          <a:p>
            <a:pPr marL="0" indent="0">
              <a:buNone/>
            </a:pPr>
            <a:r>
              <a:rPr lang="en-US" noProof="0" dirty="0"/>
              <a:t>Bots</a:t>
            </a:r>
          </a:p>
        </p:txBody>
      </p:sp>
    </p:spTree>
    <p:extLst>
      <p:ext uri="{BB962C8B-B14F-4D97-AF65-F5344CB8AC3E}">
        <p14:creationId xmlns:p14="http://schemas.microsoft.com/office/powerpoint/2010/main" val="41887963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dirty="0"/>
              <a:t>Malicious Software—Malware, 2</a:t>
            </a:r>
            <a:endParaRPr lang="en-US" noProof="0" dirty="0"/>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Spyware</a:t>
            </a:r>
          </a:p>
          <a:p>
            <a:pPr marL="0" indent="0">
              <a:buNone/>
            </a:pPr>
            <a:endParaRPr lang="en-US" noProof="0" dirty="0"/>
          </a:p>
          <a:p>
            <a:pPr marL="0" indent="0">
              <a:buNone/>
            </a:pPr>
            <a:r>
              <a:rPr lang="en-US" noProof="0" dirty="0"/>
              <a:t>Phishing</a:t>
            </a:r>
          </a:p>
          <a:p>
            <a:pPr marL="0" indent="0">
              <a:buNone/>
            </a:pPr>
            <a:endParaRPr lang="en-US" noProof="0" dirty="0"/>
          </a:p>
          <a:p>
            <a:pPr marL="0" indent="0">
              <a:buNone/>
            </a:pPr>
            <a:r>
              <a:rPr lang="en-US" noProof="0" dirty="0"/>
              <a:t>Ransomware</a:t>
            </a:r>
          </a:p>
        </p:txBody>
      </p:sp>
    </p:spTree>
    <p:extLst>
      <p:ext uri="{BB962C8B-B14F-4D97-AF65-F5344CB8AC3E}">
        <p14:creationId xmlns:p14="http://schemas.microsoft.com/office/powerpoint/2010/main" val="12282531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Physical Safeguards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Protect hardware, business and equipment</a:t>
            </a:r>
          </a:p>
          <a:p>
            <a:r>
              <a:rPr lang="en-US" sz="2400" noProof="0" dirty="0"/>
              <a:t>Natural disasters</a:t>
            </a:r>
          </a:p>
          <a:p>
            <a:r>
              <a:rPr lang="en-US" sz="2400" noProof="0" dirty="0"/>
              <a:t>Tampering</a:t>
            </a:r>
          </a:p>
          <a:p>
            <a:r>
              <a:rPr lang="en-US" sz="2400" noProof="0" dirty="0"/>
              <a:t>Theft</a:t>
            </a:r>
          </a:p>
          <a:p>
            <a:r>
              <a:rPr lang="en-US" sz="2400" noProof="0" dirty="0"/>
              <a:t>Fire</a:t>
            </a:r>
          </a:p>
        </p:txBody>
      </p:sp>
    </p:spTree>
    <p:extLst>
      <p:ext uri="{BB962C8B-B14F-4D97-AF65-F5344CB8AC3E}">
        <p14:creationId xmlns:p14="http://schemas.microsoft.com/office/powerpoint/2010/main" val="40343142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Physical Safeguards—Facility Access Controls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Limit access to data center and software</a:t>
            </a:r>
          </a:p>
          <a:p>
            <a:r>
              <a:rPr lang="en-US" sz="2400" noProof="0" dirty="0"/>
              <a:t>Card keys or access codes</a:t>
            </a:r>
          </a:p>
          <a:p>
            <a:r>
              <a:rPr lang="en-US" sz="2400" noProof="0" dirty="0"/>
              <a:t>Business need</a:t>
            </a:r>
          </a:p>
          <a:p>
            <a:r>
              <a:rPr lang="en-US" sz="2400" noProof="0" dirty="0"/>
              <a:t>Escort visits</a:t>
            </a:r>
          </a:p>
          <a:p>
            <a:r>
              <a:rPr lang="en-US" sz="2400" noProof="0" dirty="0"/>
              <a:t>Cameras</a:t>
            </a:r>
          </a:p>
        </p:txBody>
      </p:sp>
    </p:spTree>
    <p:extLst>
      <p:ext uri="{BB962C8B-B14F-4D97-AF65-F5344CB8AC3E}">
        <p14:creationId xmlns:p14="http://schemas.microsoft.com/office/powerpoint/2010/main" val="8551084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Physical Safeguards—Workstation Use</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Includes PCs, laptops mobile devices, and more</a:t>
            </a:r>
          </a:p>
          <a:p>
            <a:r>
              <a:rPr lang="en-US" sz="2400" noProof="0" dirty="0"/>
              <a:t>Black-out screens</a:t>
            </a:r>
          </a:p>
          <a:p>
            <a:r>
              <a:rPr lang="en-US" sz="2400" noProof="0" dirty="0"/>
              <a:t>Point away from public</a:t>
            </a:r>
          </a:p>
          <a:p>
            <a:r>
              <a:rPr lang="en-US" sz="2400" noProof="0" dirty="0"/>
              <a:t>Policies and procedures</a:t>
            </a:r>
          </a:p>
        </p:txBody>
      </p:sp>
    </p:spTree>
    <p:extLst>
      <p:ext uri="{BB962C8B-B14F-4D97-AF65-F5344CB8AC3E}">
        <p14:creationId xmlns:p14="http://schemas.microsoft.com/office/powerpoint/2010/main" val="15060339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Physical Safeguards—Device and Media Controls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Track media that stores e P H I</a:t>
            </a:r>
          </a:p>
          <a:p>
            <a:pPr marL="0" indent="0">
              <a:buNone/>
            </a:pPr>
            <a:endParaRPr lang="en-US" noProof="0" dirty="0"/>
          </a:p>
          <a:p>
            <a:pPr marL="0" indent="0">
              <a:buNone/>
            </a:pPr>
            <a:r>
              <a:rPr lang="en-US" noProof="0" dirty="0"/>
              <a:t>Appropriate disposal</a:t>
            </a:r>
          </a:p>
          <a:p>
            <a:r>
              <a:rPr lang="en-US" sz="2400" noProof="0" dirty="0"/>
              <a:t>Degaussing</a:t>
            </a:r>
          </a:p>
          <a:p>
            <a:r>
              <a:rPr lang="en-US" sz="2400" noProof="0" dirty="0"/>
              <a:t>Reuse</a:t>
            </a:r>
          </a:p>
        </p:txBody>
      </p:sp>
    </p:spTree>
    <p:extLst>
      <p:ext uri="{BB962C8B-B14F-4D97-AF65-F5344CB8AC3E}">
        <p14:creationId xmlns:p14="http://schemas.microsoft.com/office/powerpoint/2010/main" val="34962423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Physical Safeguards—Mobile Security</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Tablets, smartphones, and more</a:t>
            </a:r>
          </a:p>
          <a:p>
            <a:r>
              <a:rPr lang="en-US" sz="2400" noProof="0" dirty="0"/>
              <a:t>Track</a:t>
            </a:r>
          </a:p>
          <a:p>
            <a:r>
              <a:rPr lang="en-US" sz="2400" noProof="0" dirty="0"/>
              <a:t>Not storing e P H I on device</a:t>
            </a:r>
          </a:p>
          <a:p>
            <a:r>
              <a:rPr lang="en-US" sz="2400" noProof="0" dirty="0"/>
              <a:t>Encryption</a:t>
            </a:r>
          </a:p>
          <a:p>
            <a:r>
              <a:rPr lang="en-US" sz="2400" noProof="0" dirty="0"/>
              <a:t>Identifying who owns devices</a:t>
            </a:r>
          </a:p>
          <a:p>
            <a:r>
              <a:rPr lang="en-US" sz="2400" noProof="0" dirty="0"/>
              <a:t>Identifying who owns data</a:t>
            </a:r>
          </a:p>
          <a:p>
            <a:r>
              <a:rPr lang="en-US" sz="2400" noProof="0" dirty="0"/>
              <a:t>Bring Your Own Device (B Y O D)</a:t>
            </a:r>
          </a:p>
          <a:p>
            <a:r>
              <a:rPr lang="en-US" sz="2400" noProof="0" dirty="0"/>
              <a:t>Remote wipe</a:t>
            </a:r>
          </a:p>
        </p:txBody>
      </p:sp>
    </p:spTree>
    <p:extLst>
      <p:ext uri="{BB962C8B-B14F-4D97-AF65-F5344CB8AC3E}">
        <p14:creationId xmlns:p14="http://schemas.microsoft.com/office/powerpoint/2010/main" val="24488420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Physical Safeguards—Fire and Natural Disasters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Back-up site</a:t>
            </a:r>
          </a:p>
        </p:txBody>
      </p:sp>
    </p:spTree>
    <p:extLst>
      <p:ext uri="{BB962C8B-B14F-4D97-AF65-F5344CB8AC3E}">
        <p14:creationId xmlns:p14="http://schemas.microsoft.com/office/powerpoint/2010/main" val="4652633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Penalties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Office of Inspector General</a:t>
            </a:r>
          </a:p>
          <a:p>
            <a:r>
              <a:rPr lang="en-US" sz="2400" noProof="0" dirty="0"/>
              <a:t>Civil Penalties</a:t>
            </a:r>
          </a:p>
          <a:p>
            <a:r>
              <a:rPr lang="en-US" sz="2400" noProof="0" dirty="0"/>
              <a:t>Criminal penalties</a:t>
            </a:r>
          </a:p>
        </p:txBody>
      </p:sp>
    </p:spTree>
    <p:extLst>
      <p:ext uri="{BB962C8B-B14F-4D97-AF65-F5344CB8AC3E}">
        <p14:creationId xmlns:p14="http://schemas.microsoft.com/office/powerpoint/2010/main" val="1446585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dirty="0"/>
              <a:t>Introduction to HIPAA, 2</a:t>
            </a:r>
            <a:endParaRPr lang="en-US" noProof="0" dirty="0"/>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Covered entity</a:t>
            </a:r>
          </a:p>
          <a:p>
            <a:r>
              <a:rPr lang="en-US" sz="2400" noProof="0" dirty="0"/>
              <a:t>Transmits any health information in electronic form for one of the covered transactions</a:t>
            </a:r>
          </a:p>
          <a:p>
            <a:r>
              <a:rPr lang="en-US" sz="2400" noProof="0" dirty="0"/>
              <a:t>Includes:</a:t>
            </a:r>
          </a:p>
          <a:p>
            <a:pPr marL="0" indent="0">
              <a:buNone/>
            </a:pPr>
            <a:endParaRPr lang="en-US" sz="1000" noProof="0" dirty="0"/>
          </a:p>
          <a:p>
            <a:pPr marL="630238" lvl="1" indent="-269875"/>
            <a:r>
              <a:rPr lang="en-US" sz="2000" noProof="0" dirty="0"/>
              <a:t>Health plan</a:t>
            </a:r>
          </a:p>
          <a:p>
            <a:pPr marL="630238" lvl="1" indent="-269875"/>
            <a:r>
              <a:rPr lang="en-US" sz="2000" noProof="0" dirty="0"/>
              <a:t>Healthcare provider </a:t>
            </a:r>
          </a:p>
          <a:p>
            <a:pPr marL="989013" lvl="2" indent="-269875"/>
            <a:r>
              <a:rPr lang="en-US" sz="1800" noProof="0" dirty="0"/>
              <a:t>Transmits health information</a:t>
            </a:r>
          </a:p>
          <a:p>
            <a:pPr marL="630238" lvl="1" indent="-269875"/>
            <a:r>
              <a:rPr lang="en-US" sz="2000" noProof="0" dirty="0"/>
              <a:t>Healthcare clearinghouse</a:t>
            </a:r>
          </a:p>
        </p:txBody>
      </p:sp>
    </p:spTree>
    <p:extLst>
      <p:ext uri="{BB962C8B-B14F-4D97-AF65-F5344CB8AC3E}">
        <p14:creationId xmlns:p14="http://schemas.microsoft.com/office/powerpoint/2010/main" val="42096827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Certifications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Certified in Healthcare Privacy and Security (CHPS)</a:t>
            </a:r>
          </a:p>
          <a:p>
            <a:pPr marL="0" indent="0">
              <a:buNone/>
            </a:pPr>
            <a:endParaRPr lang="en-US" noProof="0" dirty="0"/>
          </a:p>
          <a:p>
            <a:pPr marL="0" indent="0">
              <a:buNone/>
            </a:pPr>
            <a:r>
              <a:rPr lang="en-US" noProof="0" dirty="0"/>
              <a:t>Certified Information Security Manager (C I S M)</a:t>
            </a:r>
          </a:p>
          <a:p>
            <a:pPr marL="0" indent="0">
              <a:buNone/>
            </a:pPr>
            <a:endParaRPr lang="en-US" noProof="0" dirty="0"/>
          </a:p>
          <a:p>
            <a:pPr marL="0" indent="0">
              <a:buNone/>
            </a:pPr>
            <a:r>
              <a:rPr lang="en-US" noProof="0" dirty="0"/>
              <a:t>Certified Information Systems Security Professional (C I S S P)</a:t>
            </a:r>
          </a:p>
        </p:txBody>
      </p:sp>
    </p:spTree>
    <p:extLst>
      <p:ext uri="{BB962C8B-B14F-4D97-AF65-F5344CB8AC3E}">
        <p14:creationId xmlns:p14="http://schemas.microsoft.com/office/powerpoint/2010/main" val="38248822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References</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indent="0">
              <a:buNone/>
            </a:pPr>
            <a:r>
              <a:rPr lang="en-US" noProof="0" dirty="0"/>
              <a:t>45 CFR 160, 162, and 164. HIPAA administrative simplification regulation text. 2013 (unofficial version, as amended through March 26). https://www.hhs.gov/sites/default/files/hipaa-simplification-201303.pdf. </a:t>
            </a:r>
          </a:p>
          <a:p>
            <a:pPr marL="0" indent="0">
              <a:buNone/>
            </a:pPr>
            <a:endParaRPr lang="en-US" noProof="0" dirty="0"/>
          </a:p>
          <a:p>
            <a:pPr marL="0" indent="0">
              <a:buNone/>
            </a:pPr>
            <a:r>
              <a:rPr lang="en-US" noProof="0" dirty="0"/>
              <a:t>World Health Organization (WHO). 2017. Medical Devices. http://www.who.int/medical_devices /definitions/en/. </a:t>
            </a:r>
          </a:p>
        </p:txBody>
      </p:sp>
    </p:spTree>
    <p:extLst>
      <p:ext uri="{BB962C8B-B14F-4D97-AF65-F5344CB8AC3E}">
        <p14:creationId xmlns:p14="http://schemas.microsoft.com/office/powerpoint/2010/main" val="3238199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dirty="0"/>
              <a:t>Introduction to HIPAA, 3</a:t>
            </a:r>
            <a:endParaRPr lang="en-US" noProof="0" dirty="0"/>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Covered Transactions</a:t>
            </a:r>
          </a:p>
          <a:p>
            <a:r>
              <a:rPr lang="en-US" sz="2400" noProof="0" dirty="0"/>
              <a:t>Premium payments</a:t>
            </a:r>
          </a:p>
          <a:p>
            <a:r>
              <a:rPr lang="en-US" sz="2400" noProof="0" dirty="0"/>
              <a:t>Eligibility</a:t>
            </a:r>
          </a:p>
          <a:p>
            <a:r>
              <a:rPr lang="en-US" sz="2400" noProof="0" dirty="0"/>
              <a:t>Claims</a:t>
            </a:r>
          </a:p>
          <a:p>
            <a:r>
              <a:rPr lang="en-US" sz="2400" noProof="0" dirty="0"/>
              <a:t>Claim status</a:t>
            </a:r>
          </a:p>
          <a:p>
            <a:r>
              <a:rPr lang="en-US" sz="2400" noProof="0" dirty="0"/>
              <a:t>Payment and remittance advice</a:t>
            </a:r>
          </a:p>
        </p:txBody>
      </p:sp>
    </p:spTree>
    <p:extLst>
      <p:ext uri="{BB962C8B-B14F-4D97-AF65-F5344CB8AC3E}">
        <p14:creationId xmlns:p14="http://schemas.microsoft.com/office/powerpoint/2010/main" val="2696278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Transaction and Code Sets Rule,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Standardize electronic transactions</a:t>
            </a:r>
          </a:p>
          <a:p>
            <a:pPr marL="0" indent="0">
              <a:buNone/>
            </a:pPr>
            <a:endParaRPr lang="en-US" sz="1800" noProof="0" dirty="0"/>
          </a:p>
          <a:p>
            <a:pPr marL="0" indent="0">
              <a:buNone/>
            </a:pPr>
            <a:r>
              <a:rPr lang="en-US" noProof="0" dirty="0"/>
              <a:t>Designated standards maintenance organizations:</a:t>
            </a:r>
          </a:p>
          <a:p>
            <a:pPr marL="0" indent="0">
              <a:buNone/>
            </a:pPr>
            <a:endParaRPr lang="en-US" sz="1200" noProof="0" dirty="0"/>
          </a:p>
          <a:p>
            <a:r>
              <a:rPr lang="en-US" sz="2400" noProof="0" dirty="0"/>
              <a:t>Accredited Standards Committee X12</a:t>
            </a:r>
          </a:p>
          <a:p>
            <a:r>
              <a:rPr lang="en-US" sz="2400" noProof="0" dirty="0"/>
              <a:t>Dental Contact Committee of the American Dental Association</a:t>
            </a:r>
          </a:p>
          <a:p>
            <a:r>
              <a:rPr lang="en-US" sz="2400" noProof="0" dirty="0"/>
              <a:t>Health Level 7 (HL7)</a:t>
            </a:r>
          </a:p>
          <a:p>
            <a:r>
              <a:rPr lang="en-US" sz="2400" noProof="0" dirty="0"/>
              <a:t>National Council for Prescription Drug Programs</a:t>
            </a:r>
          </a:p>
          <a:p>
            <a:r>
              <a:rPr lang="en-US" sz="2400" noProof="0" dirty="0"/>
              <a:t>National Uniform Billing Committee</a:t>
            </a:r>
          </a:p>
          <a:p>
            <a:r>
              <a:rPr lang="en-US" sz="2400" noProof="0" dirty="0"/>
              <a:t>National Uniform Claim Committee </a:t>
            </a:r>
          </a:p>
        </p:txBody>
      </p:sp>
    </p:spTree>
    <p:extLst>
      <p:ext uri="{BB962C8B-B14F-4D97-AF65-F5344CB8AC3E}">
        <p14:creationId xmlns:p14="http://schemas.microsoft.com/office/powerpoint/2010/main" val="3767486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Transaction and Code Sets Rule,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Allows for</a:t>
            </a:r>
          </a:p>
          <a:p>
            <a:r>
              <a:rPr lang="en-US" sz="2400" noProof="0" dirty="0"/>
              <a:t>Electronic data interchange</a:t>
            </a:r>
          </a:p>
          <a:p>
            <a:r>
              <a:rPr lang="en-US" sz="2400" noProof="0" dirty="0"/>
              <a:t>Data elements</a:t>
            </a:r>
          </a:p>
          <a:p>
            <a:r>
              <a:rPr lang="en-US" sz="2400" noProof="0" dirty="0"/>
              <a:t>Format of data for claim submission</a:t>
            </a:r>
          </a:p>
        </p:txBody>
      </p:sp>
    </p:spTree>
    <p:extLst>
      <p:ext uri="{BB962C8B-B14F-4D97-AF65-F5344CB8AC3E}">
        <p14:creationId xmlns:p14="http://schemas.microsoft.com/office/powerpoint/2010/main" val="2907535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B9570A60-6BFD-9A40-8AEC-E1A489B8FDEF}" vid="{BFC27592-EED7-0248-993B-6065F04F22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E87C6F25A504842A0C1E9AB174C5943" ma:contentTypeVersion="" ma:contentTypeDescription="Create a new document." ma:contentTypeScope="" ma:versionID="0a6ba912cf1e0e3fed7efc8868ba97d4">
  <xsd:schema xmlns:xsd="http://www.w3.org/2001/XMLSchema" xmlns:xs="http://www.w3.org/2001/XMLSchema" xmlns:p="http://schemas.microsoft.com/office/2006/metadata/properties" xmlns:ns2="b780e977-4250-4e22-987e-5a8c2348323c" xmlns:ns3="a1a409e0-1700-457e-9605-34172a0b079f" targetNamespace="http://schemas.microsoft.com/office/2006/metadata/properties" ma:root="true" ma:fieldsID="6492b6626650ff29e12d5a2c04f97d14" ns2:_="" ns3:_="">
    <xsd:import namespace="b780e977-4250-4e22-987e-5a8c2348323c"/>
    <xsd:import namespace="a1a409e0-1700-457e-9605-34172a0b079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80e977-4250-4e22-987e-5a8c234832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1a409e0-1700-457e-9605-34172a0b079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ma:index="12" ma:displayName="Comments"/>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30608A3-D994-4873-BEAA-EFC91874275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DB0077E-0212-4AB7-BFA0-17C0E35004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80e977-4250-4e22-987e-5a8c2348323c"/>
    <ds:schemaRef ds:uri="a1a409e0-1700-457e-9605-34172a0b07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4E2A7A7-C2AC-4229-A2F1-7A9C3E36CF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2019_AHIMA_PPT_16-9</Template>
  <TotalTime>1221</TotalTime>
  <Words>1738</Words>
  <Application>Microsoft Office PowerPoint</Application>
  <PresentationFormat>Widescreen</PresentationFormat>
  <Paragraphs>420</Paragraphs>
  <Slides>61</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61</vt:i4>
      </vt:variant>
    </vt:vector>
  </HeadingPairs>
  <TitlesOfParts>
    <vt:vector size="64" baseType="lpstr">
      <vt:lpstr>Arial</vt:lpstr>
      <vt:lpstr>Calibri (Body)</vt:lpstr>
      <vt:lpstr>Office Theme</vt:lpstr>
      <vt:lpstr>Introduction to Information Systems for Health Information Technology</vt:lpstr>
      <vt:lpstr>Learning Objectives, 1</vt:lpstr>
      <vt:lpstr>Learning Objectives, 2</vt:lpstr>
      <vt:lpstr>Introduction</vt:lpstr>
      <vt:lpstr>Introduction to HIPAA, 1</vt:lpstr>
      <vt:lpstr>Introduction to HIPAA, 2</vt:lpstr>
      <vt:lpstr>Introduction to HIPAA, 3</vt:lpstr>
      <vt:lpstr>Transaction and Code Sets Rule, 1</vt:lpstr>
      <vt:lpstr>Transaction and Code Sets Rule, 2</vt:lpstr>
      <vt:lpstr>Transaction and Code Sets Rule—Code Sets, 1</vt:lpstr>
      <vt:lpstr>Transaction and Code Sets Rule—Code Sets, 2</vt:lpstr>
      <vt:lpstr>Transaction and Code Sets Rule—Code Sets, 3</vt:lpstr>
      <vt:lpstr>HIPAA Privacy Rule</vt:lpstr>
      <vt:lpstr>Privacy Rule—Patient Rights</vt:lpstr>
      <vt:lpstr>Security Rule, 1</vt:lpstr>
      <vt:lpstr>Security Rule, 2</vt:lpstr>
      <vt:lpstr>American Recovery and Reinvestment Act of 2009—New Requirements</vt:lpstr>
      <vt:lpstr>Security Threats and Safeguards, 1</vt:lpstr>
      <vt:lpstr>Security Threats and Safeguards, 2</vt:lpstr>
      <vt:lpstr>Security Threats and Safeguards, 3</vt:lpstr>
      <vt:lpstr>Security Threats and Safeguards, 4</vt:lpstr>
      <vt:lpstr>Security Threats and Safeguards, 5</vt:lpstr>
      <vt:lpstr>Administrative Safeguards and the Security Management Process—Risk Analysis, 1</vt:lpstr>
      <vt:lpstr>Administrative Safeguards and the Security Management Process—Risk Analysis, 2</vt:lpstr>
      <vt:lpstr>Administrative Safeguards and the Security Management Process—Risk Management</vt:lpstr>
      <vt:lpstr>Administrative Safeguards and the Security Management Process—Sanction Plan</vt:lpstr>
      <vt:lpstr>Administrative Safeguards and the Security Management Process—Assigned Security Responsibility, 1</vt:lpstr>
      <vt:lpstr>Administrative Safeguards and the Security Management Process—Assigned Security Responsibility, 2</vt:lpstr>
      <vt:lpstr>Administrative Safeguards and the Security Management Process—Workforce Security, 1</vt:lpstr>
      <vt:lpstr>Administrative Safeguards and the Security Management Process—Workforce Security, 2</vt:lpstr>
      <vt:lpstr>Administrative Safeguards and the Security Management Process—Workforce Security, 3</vt:lpstr>
      <vt:lpstr>Administrative Safeguards and the Security Management Process—Managing a Security Incident, 1</vt:lpstr>
      <vt:lpstr>Administrative Safeguards and the Security Management Process—Managing a Security Incident, 2</vt:lpstr>
      <vt:lpstr>Administrative Safeguards and the Security Management Process—Ongoing Security Procedure Evaluation</vt:lpstr>
      <vt:lpstr>Administrative Safeguards and the Security Management Process—Contingency and Business Continuity Planning</vt:lpstr>
      <vt:lpstr>Administrative Safeguards and the Security Management Process—Data Recovery</vt:lpstr>
      <vt:lpstr>Business Associate Contracts or Other Arrangements</vt:lpstr>
      <vt:lpstr>Technical Safeguards, 1</vt:lpstr>
      <vt:lpstr>Technical Safeguards—Access Control Systems and Authentication</vt:lpstr>
      <vt:lpstr>Technical Safeguards—Types of Authentication</vt:lpstr>
      <vt:lpstr>Technical Safeguards—User Authentication Methods, 1</vt:lpstr>
      <vt:lpstr>Technical Safeguards—User Authentication Methods, 2</vt:lpstr>
      <vt:lpstr>Technical Safeguards—User Authentication Methods, 3</vt:lpstr>
      <vt:lpstr>Technical Safeguards, 2</vt:lpstr>
      <vt:lpstr>Technical Safeguards—Audit Controls</vt:lpstr>
      <vt:lpstr>Technical Safeguards—Integrity</vt:lpstr>
      <vt:lpstr>Technical Safeguards—Transmission Security</vt:lpstr>
      <vt:lpstr>Technical Safeguards—Network Security</vt:lpstr>
      <vt:lpstr>Malicious Software</vt:lpstr>
      <vt:lpstr>Malicious Software—Biomedical Device</vt:lpstr>
      <vt:lpstr>Malicious Software—Malware, 1</vt:lpstr>
      <vt:lpstr>Malicious Software—Malware, 2</vt:lpstr>
      <vt:lpstr>Physical Safeguards</vt:lpstr>
      <vt:lpstr>Physical Safeguards—Facility Access Controls</vt:lpstr>
      <vt:lpstr>Physical Safeguards—Workstation Use</vt:lpstr>
      <vt:lpstr>Physical Safeguards—Device and Media Controls</vt:lpstr>
      <vt:lpstr>Physical Safeguards—Mobile Security</vt:lpstr>
      <vt:lpstr>Physical Safeguards—Fire and Natural Disasters</vt:lpstr>
      <vt:lpstr>Penalties</vt:lpstr>
      <vt:lpstr>Certifications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Information Systems for Health Information Technology</dc:title>
  <dc:creator>Diya Bhojnagarwala</dc:creator>
  <cp:lastModifiedBy>Shannon, Joyce</cp:lastModifiedBy>
  <cp:revision>99</cp:revision>
  <dcterms:created xsi:type="dcterms:W3CDTF">2019-11-12T08:03:43Z</dcterms:created>
  <dcterms:modified xsi:type="dcterms:W3CDTF">2020-12-18T01:36:58Z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0x0101006E87C6F25A504842A0C1E9AB174C5943</vt:lpwstr>
  </property>
</Properties>
</file>