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68"/>
  </p:notesMasterIdLst>
  <p:sldIdLst>
    <p:sldId id="256" r:id="rId5"/>
    <p:sldId id="257" r:id="rId6"/>
    <p:sldId id="441" r:id="rId7"/>
    <p:sldId id="388" r:id="rId8"/>
    <p:sldId id="258" r:id="rId9"/>
    <p:sldId id="341" r:id="rId10"/>
    <p:sldId id="350" r:id="rId11"/>
    <p:sldId id="389" r:id="rId12"/>
    <p:sldId id="390" r:id="rId13"/>
    <p:sldId id="391" r:id="rId14"/>
    <p:sldId id="392" r:id="rId15"/>
    <p:sldId id="393" r:id="rId16"/>
    <p:sldId id="442" r:id="rId17"/>
    <p:sldId id="394" r:id="rId18"/>
    <p:sldId id="395" r:id="rId19"/>
    <p:sldId id="396" r:id="rId20"/>
    <p:sldId id="397" r:id="rId21"/>
    <p:sldId id="398" r:id="rId22"/>
    <p:sldId id="399" r:id="rId23"/>
    <p:sldId id="400" r:id="rId24"/>
    <p:sldId id="401" r:id="rId25"/>
    <p:sldId id="403" r:id="rId26"/>
    <p:sldId id="404" r:id="rId27"/>
    <p:sldId id="405" r:id="rId28"/>
    <p:sldId id="406" r:id="rId29"/>
    <p:sldId id="407" r:id="rId30"/>
    <p:sldId id="408" r:id="rId31"/>
    <p:sldId id="409" r:id="rId32"/>
    <p:sldId id="410" r:id="rId33"/>
    <p:sldId id="411" r:id="rId34"/>
    <p:sldId id="412" r:id="rId35"/>
    <p:sldId id="413" r:id="rId36"/>
    <p:sldId id="414" r:id="rId37"/>
    <p:sldId id="415" r:id="rId38"/>
    <p:sldId id="416" r:id="rId39"/>
    <p:sldId id="417" r:id="rId40"/>
    <p:sldId id="418" r:id="rId41"/>
    <p:sldId id="419" r:id="rId42"/>
    <p:sldId id="420" r:id="rId43"/>
    <p:sldId id="421" r:id="rId44"/>
    <p:sldId id="422" r:id="rId45"/>
    <p:sldId id="423" r:id="rId46"/>
    <p:sldId id="424" r:id="rId47"/>
    <p:sldId id="425" r:id="rId48"/>
    <p:sldId id="427" r:id="rId49"/>
    <p:sldId id="426" r:id="rId50"/>
    <p:sldId id="428" r:id="rId51"/>
    <p:sldId id="429" r:id="rId52"/>
    <p:sldId id="430" r:id="rId53"/>
    <p:sldId id="431" r:id="rId54"/>
    <p:sldId id="432" r:id="rId55"/>
    <p:sldId id="433" r:id="rId56"/>
    <p:sldId id="434" r:id="rId57"/>
    <p:sldId id="435" r:id="rId58"/>
    <p:sldId id="446" r:id="rId59"/>
    <p:sldId id="436" r:id="rId60"/>
    <p:sldId id="437" r:id="rId61"/>
    <p:sldId id="438" r:id="rId62"/>
    <p:sldId id="439" r:id="rId63"/>
    <p:sldId id="440" r:id="rId64"/>
    <p:sldId id="443" r:id="rId65"/>
    <p:sldId id="445" r:id="rId66"/>
    <p:sldId id="444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 snapToObjects="1">
      <p:cViewPr varScale="1">
        <p:scale>
          <a:sx n="62" d="100"/>
          <a:sy n="62" d="100"/>
        </p:scale>
        <p:origin x="258" y="72"/>
      </p:cViewPr>
      <p:guideLst/>
    </p:cSldViewPr>
  </p:slideViewPr>
  <p:outlineViewPr>
    <p:cViewPr>
      <p:scale>
        <a:sx n="33" d="100"/>
        <a:sy n="33" d="100"/>
      </p:scale>
      <p:origin x="0" y="-496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4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(Body)"/>
              </a:defRPr>
            </a:lvl1pPr>
          </a:lstStyle>
          <a:p>
            <a:fld id="{19000218-547A-8943-B7D7-03A273CD8F18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(Body)"/>
              </a:defRPr>
            </a:lvl1pPr>
          </a:lstStyle>
          <a:p>
            <a:fld id="{EC9919CD-3B8A-C54C-A7DD-6A2A28A2B1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66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919CD-3B8A-C54C-A7DD-6A2A28A2B1D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190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919CD-3B8A-C54C-A7DD-6A2A28A2B1D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595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919CD-3B8A-C54C-A7DD-6A2A28A2B1D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856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DDDFA6-A30A-2B4D-815C-79D9C3FA54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22730-C47B-764D-AB71-93D79A64C9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520" y="1718503"/>
            <a:ext cx="9144000" cy="268007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22AF52-CA6B-5542-AC94-164A72E28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520" y="4683210"/>
            <a:ext cx="9144000" cy="1170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alibri (Body)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D0F5A-6B66-FE4C-828D-EAC3C360B412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solidFill>
                  <a:schemeClr val="bg1"/>
                </a:solidFill>
                <a:latin typeface="Calibri (Body)"/>
              </a:rPr>
              <a:t>ahima.org</a:t>
            </a:r>
          </a:p>
        </p:txBody>
      </p:sp>
      <p:pic>
        <p:nvPicPr>
          <p:cNvPr id="11" name="Picture 10" descr="AHIMA_White.png">
            <a:extLst>
              <a:ext uri="{FF2B5EF4-FFF2-40B4-BE49-F238E27FC236}">
                <a16:creationId xmlns:a16="http://schemas.microsoft.com/office/drawing/2014/main" id="{56B69201-54D0-6C43-AAE0-F81A0FC63A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520" y="5698017"/>
            <a:ext cx="1806908" cy="875347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E4F3C06-5D3D-46C5-A5C0-C6E7A1EEA3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56510" y="6155051"/>
            <a:ext cx="7357828" cy="369332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7773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DDDFA6-A30A-2B4D-815C-79D9C3FA54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22730-C47B-764D-AB71-93D79A64C9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520" y="1718503"/>
            <a:ext cx="9144000" cy="268007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D0F5A-6B66-FE4C-828D-EAC3C360B412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solidFill>
                  <a:schemeClr val="bg1"/>
                </a:solidFill>
                <a:latin typeface="Calibri (Body)"/>
              </a:rPr>
              <a:t>ahima.org</a:t>
            </a:r>
          </a:p>
        </p:txBody>
      </p:sp>
      <p:pic>
        <p:nvPicPr>
          <p:cNvPr id="11" name="Picture 10" descr="AHIMA_White.png">
            <a:extLst>
              <a:ext uri="{FF2B5EF4-FFF2-40B4-BE49-F238E27FC236}">
                <a16:creationId xmlns:a16="http://schemas.microsoft.com/office/drawing/2014/main" id="{56B69201-54D0-6C43-AAE0-F81A0FC63A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520" y="5698017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19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764570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14" y="4507599"/>
            <a:ext cx="11024770" cy="1174873"/>
          </a:xfrm>
        </p:spPr>
        <p:txBody>
          <a:bodyPr/>
          <a:lstStyle>
            <a:lvl1pPr algn="r"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2632800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287A0DA-2C91-4747-8173-D456CB26A5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593013" y="5459413"/>
            <a:ext cx="3670300" cy="38735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879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C6F98FE-EA03-4967-BD36-92439ED3F61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2152650" y="2247900"/>
            <a:ext cx="7962900" cy="29337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57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0A1BBE-D6E6-4FC1-965D-78BB6AA6A9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9675" y="1925638"/>
            <a:ext cx="5273675" cy="429736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BA3F1B-BF83-499B-BB5E-AC72A130072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39750" y="5873750"/>
            <a:ext cx="4530725" cy="303213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671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11748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C902A8-7524-468D-B36C-728B2C60CD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9750" y="3241675"/>
            <a:ext cx="4987925" cy="285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25BE7B8-6969-4403-B26D-B2B89DEC3EF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51513" y="3241675"/>
            <a:ext cx="5678487" cy="285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9219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E5283C-ADB3-564B-BAB8-B4748A5E0C5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10959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10417-AC94-FC4C-9C71-DF00FDE91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E06515-FDB7-144C-B62C-4C5A4821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264" y="1825625"/>
            <a:ext cx="110247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5959D2-4B35-2E4F-A0A0-C55CF7E6C47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071792" y="6310741"/>
            <a:ext cx="1562582" cy="413483"/>
          </a:xfrm>
          <a:prstGeom prst="rect">
            <a:avLst/>
          </a:prstGeom>
        </p:spPr>
      </p:pic>
      <p:sp>
        <p:nvSpPr>
          <p:cNvPr id="12" name="Text Box 15">
            <a:extLst>
              <a:ext uri="{FF2B5EF4-FFF2-40B4-BE49-F238E27FC236}">
                <a16:creationId xmlns:a16="http://schemas.microsoft.com/office/drawing/2014/main" id="{5072698D-C197-9E4C-8C4D-15DE0B8696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8358" y="6524171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/>
                <a:ea typeface="+mn-ea"/>
                <a:cs typeface="+mn-cs"/>
              </a:rPr>
              <a:t>© 2019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Calibri (Body)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BCCD1C-0E8A-1B41-93EF-6061EF4D510A}"/>
              </a:ext>
            </a:extLst>
          </p:cNvPr>
          <p:cNvSpPr txBox="1"/>
          <p:nvPr userDrawn="1"/>
        </p:nvSpPr>
        <p:spPr>
          <a:xfrm>
            <a:off x="469480" y="6232362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0548B"/>
                </a:solidFill>
                <a:latin typeface="Calibri (Body)"/>
              </a:rPr>
              <a:t>ahima.org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1080097-40B7-0D49-9037-5409C07B1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fld id="{162F203F-2323-374D-9094-79CF27369A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7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6" r:id="rId4"/>
    <p:sldLayoutId id="2147483655" r:id="rId5"/>
    <p:sldLayoutId id="2147483653" r:id="rId6"/>
    <p:sldLayoutId id="2147483652" r:id="rId7"/>
    <p:sldLayoutId id="2147483651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rgbClr val="00548B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(Body)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(Body)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(Body)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371B5-8007-154B-8530-2300474531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Introduction to Information Systems for Health Information Technology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82CF4-E5FC-8744-85DD-4A4C7D1D5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Chapter 14: Data and Information Governance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902B6-969A-4F7B-8325-56840047FC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47021" y="6339717"/>
            <a:ext cx="3697958" cy="369332"/>
          </a:xfrm>
        </p:spPr>
        <p:txBody>
          <a:bodyPr/>
          <a:lstStyle/>
          <a:p>
            <a:r>
              <a:rPr lang="en-US" noProof="0" dirty="0"/>
              <a:t>© 2020 American Health Information Management Association</a:t>
            </a:r>
          </a:p>
        </p:txBody>
      </p:sp>
    </p:spTree>
    <p:extLst>
      <p:ext uri="{BB962C8B-B14F-4D97-AF65-F5344CB8AC3E}">
        <p14:creationId xmlns:p14="http://schemas.microsoft.com/office/powerpoint/2010/main" val="1034353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DG and I G are examples of the “little picture, big picture” concept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Smaller aspects of DG provide the “little picture” while supporting the “big picture” of I G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 G is the “big picture,” the all-encompassing information management of the entire healthcare facility</a:t>
            </a:r>
          </a:p>
        </p:txBody>
      </p:sp>
    </p:spTree>
    <p:extLst>
      <p:ext uri="{BB962C8B-B14F-4D97-AF65-F5344CB8AC3E}">
        <p14:creationId xmlns:p14="http://schemas.microsoft.com/office/powerpoint/2010/main" val="1005177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DG is in many ways is the foundation for H I M because it includes:</a:t>
            </a:r>
          </a:p>
          <a:p>
            <a:pPr marL="0" indent="0">
              <a:buNone/>
            </a:pPr>
            <a:endParaRPr lang="en-US" sz="1600" noProof="0" dirty="0"/>
          </a:p>
          <a:p>
            <a:r>
              <a:rPr lang="en-US" sz="2400" b="1" noProof="0" dirty="0"/>
              <a:t>Data modeling: </a:t>
            </a:r>
            <a:r>
              <a:rPr lang="en-US" sz="2400" noProof="0" dirty="0"/>
              <a:t>Process of determining the user’s information needs and identifying relationships among the data</a:t>
            </a:r>
          </a:p>
          <a:p>
            <a:r>
              <a:rPr lang="en-US" sz="2400" b="1" noProof="0" dirty="0"/>
              <a:t>Data mapping: </a:t>
            </a:r>
            <a:r>
              <a:rPr lang="en-US" sz="2400" noProof="0" dirty="0"/>
              <a:t>Allows for connections between two systems; allows for data initially captured for one purpose to be translated and used for another purpose</a:t>
            </a:r>
          </a:p>
          <a:p>
            <a:r>
              <a:rPr lang="en-US" sz="2400" b="1" noProof="0" dirty="0"/>
              <a:t>Data audit</a:t>
            </a:r>
            <a:r>
              <a:rPr lang="en-US" sz="2400" noProof="0" dirty="0"/>
              <a:t>: Organizational procedure for monitoring quality of data by analyzing reports for anomalies, inaccuracies, and missing data</a:t>
            </a:r>
          </a:p>
        </p:txBody>
      </p:sp>
    </p:spTree>
    <p:extLst>
      <p:ext uri="{BB962C8B-B14F-4D97-AF65-F5344CB8AC3E}">
        <p14:creationId xmlns:p14="http://schemas.microsoft.com/office/powerpoint/2010/main" val="3414012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Data quality controls: </a:t>
            </a:r>
            <a:r>
              <a:rPr lang="en-US" noProof="0" dirty="0"/>
              <a:t>Tools such as edits and field types used in information systems that help ensure data quality</a:t>
            </a:r>
          </a:p>
          <a:p>
            <a:pPr mar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b="1" noProof="0" dirty="0"/>
              <a:t>Data quality management: </a:t>
            </a:r>
            <a:r>
              <a:rPr lang="en-US" noProof="0" dirty="0"/>
              <a:t>Business processes that ensure the integrity of an organization’s data during collection, application (including aggregation), warehousing, and analysis</a:t>
            </a:r>
          </a:p>
          <a:p>
            <a:pPr marL="0" lv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b="1" noProof="0" dirty="0"/>
              <a:t>Data architecture: </a:t>
            </a:r>
            <a:r>
              <a:rPr lang="en-US" noProof="0" dirty="0"/>
              <a:t>Development and maintenance of specifications about data that reside in electronic databases</a:t>
            </a:r>
          </a:p>
        </p:txBody>
      </p:sp>
    </p:spTree>
    <p:extLst>
      <p:ext uri="{BB962C8B-B14F-4D97-AF65-F5344CB8AC3E}">
        <p14:creationId xmlns:p14="http://schemas.microsoft.com/office/powerpoint/2010/main" val="2269835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Data dictionary: </a:t>
            </a:r>
            <a:r>
              <a:rPr lang="en-US" noProof="0" dirty="0"/>
              <a:t>Descriptive list of the names, definitions, and attributes of data elements to be collected in an information system or database whose purpose is to standardize definitions and ensure consistent use </a:t>
            </a:r>
          </a:p>
        </p:txBody>
      </p:sp>
    </p:spTree>
    <p:extLst>
      <p:ext uri="{BB962C8B-B14F-4D97-AF65-F5344CB8AC3E}">
        <p14:creationId xmlns:p14="http://schemas.microsoft.com/office/powerpoint/2010/main" val="356339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6566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Improved data quality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Reduction of duplication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Improved trust in data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Efficiencies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Cost savings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Risk mitigations</a:t>
            </a:r>
          </a:p>
        </p:txBody>
      </p:sp>
    </p:spTree>
    <p:extLst>
      <p:ext uri="{BB962C8B-B14F-4D97-AF65-F5344CB8AC3E}">
        <p14:creationId xmlns:p14="http://schemas.microsoft.com/office/powerpoint/2010/main" val="3171715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Metadata,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“Data about data” </a:t>
            </a:r>
          </a:p>
          <a:p>
            <a:r>
              <a:rPr lang="en-US" sz="2400" noProof="0" dirty="0"/>
              <a:t>Common definition oversimplifies the concept </a:t>
            </a:r>
          </a:p>
          <a:p>
            <a:r>
              <a:rPr lang="en-US" sz="2400" i="1" noProof="0" dirty="0"/>
              <a:t>Better definition: </a:t>
            </a:r>
            <a:r>
              <a:rPr lang="en-US" sz="2400" noProof="0" dirty="0"/>
              <a:t>Structured information used to increase the effective use of data</a:t>
            </a:r>
          </a:p>
          <a:p>
            <a:r>
              <a:rPr lang="en-US" sz="2400" noProof="0" dirty="0"/>
              <a:t>Includes the electronic time stamp of when data was created, accessed, or manipulated</a:t>
            </a:r>
          </a:p>
        </p:txBody>
      </p:sp>
    </p:spTree>
    <p:extLst>
      <p:ext uri="{BB962C8B-B14F-4D97-AF65-F5344CB8AC3E}">
        <p14:creationId xmlns:p14="http://schemas.microsoft.com/office/powerpoint/2010/main" val="922291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Metadata,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Identifies when an entry was created, who created it, from where it was accessed, and all changes made to the file or document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During information breach investigation, a single employee’s electronic activity or activity that occurred at a single workstation or terminal can be evaluated</a:t>
            </a:r>
          </a:p>
        </p:txBody>
      </p:sp>
    </p:spTree>
    <p:extLst>
      <p:ext uri="{BB962C8B-B14F-4D97-AF65-F5344CB8AC3E}">
        <p14:creationId xmlns:p14="http://schemas.microsoft.com/office/powerpoint/2010/main" val="507111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Types of Metadata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Descriptive Metadata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Structural Metadata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Administrative Metadata</a:t>
            </a:r>
          </a:p>
        </p:txBody>
      </p:sp>
    </p:spTree>
    <p:extLst>
      <p:ext uri="{BB962C8B-B14F-4D97-AF65-F5344CB8AC3E}">
        <p14:creationId xmlns:p14="http://schemas.microsoft.com/office/powerpoint/2010/main" val="2804056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Descriptive Metadata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Addresses specific data elements acquired and used by the I S</a:t>
            </a:r>
          </a:p>
          <a:p>
            <a:r>
              <a:rPr lang="en-US" sz="2400" noProof="0" dirty="0"/>
              <a:t>Data dictionary established for all datasets within the I S</a:t>
            </a:r>
          </a:p>
        </p:txBody>
      </p:sp>
    </p:spTree>
    <p:extLst>
      <p:ext uri="{BB962C8B-B14F-4D97-AF65-F5344CB8AC3E}">
        <p14:creationId xmlns:p14="http://schemas.microsoft.com/office/powerpoint/2010/main" val="3799067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Structural Metadata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noProof="0" dirty="0"/>
              <a:t>Process of acquiring, storing, manipulating, and displaying data</a:t>
            </a:r>
          </a:p>
          <a:p>
            <a:r>
              <a:rPr lang="en-US" sz="2400" noProof="0" dirty="0"/>
              <a:t>Data models are diagrammatical or graphic tools used to help program the system and to identify areas of inefficiency   </a:t>
            </a:r>
          </a:p>
          <a:p>
            <a:r>
              <a:rPr lang="en-US" sz="2400" noProof="0" dirty="0"/>
              <a:t>Entity-relationship diagrams (E R D) and dataflow diagrams (DFD)</a:t>
            </a:r>
          </a:p>
        </p:txBody>
      </p:sp>
    </p:spTree>
    <p:extLst>
      <p:ext uri="{BB962C8B-B14F-4D97-AF65-F5344CB8AC3E}">
        <p14:creationId xmlns:p14="http://schemas.microsoft.com/office/powerpoint/2010/main" val="2154414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73A55-F285-9E4B-897C-E07FC600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Learning Objectives,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47C9-E7D3-3449-8CD5-88B034FE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noProof="0" dirty="0"/>
              <a:t>Compare and contrast information governance (I G) with data governance (DG) and their relative significance</a:t>
            </a:r>
          </a:p>
          <a:p>
            <a:pPr marL="0" lv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noProof="0" dirty="0"/>
              <a:t>Explain the importance of enterprise information management (E I M) and why it has become essential</a:t>
            </a:r>
          </a:p>
          <a:p>
            <a:pPr marL="0" lv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noProof="0" dirty="0"/>
              <a:t>Explain the reasons why health information has become a valued strategic asset</a:t>
            </a:r>
          </a:p>
        </p:txBody>
      </p:sp>
    </p:spTree>
    <p:extLst>
      <p:ext uri="{BB962C8B-B14F-4D97-AF65-F5344CB8AC3E}">
        <p14:creationId xmlns:p14="http://schemas.microsoft.com/office/powerpoint/2010/main" val="3755566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Administrative Metadata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Programmed in I S  to generate data about the usage of the information system </a:t>
            </a:r>
          </a:p>
          <a:p>
            <a:r>
              <a:rPr lang="en-US" sz="2400" noProof="0" dirty="0"/>
              <a:t>Audit trail and activity reports</a:t>
            </a:r>
          </a:p>
          <a:p>
            <a:pPr lvl="1"/>
            <a:r>
              <a:rPr lang="en-US" sz="2000" noProof="0" dirty="0"/>
              <a:t>Audit trail identifies tasks such as who accessed IS or when and where someone performed a certain data function</a:t>
            </a:r>
          </a:p>
        </p:txBody>
      </p:sp>
    </p:spTree>
    <p:extLst>
      <p:ext uri="{BB962C8B-B14F-4D97-AF65-F5344CB8AC3E}">
        <p14:creationId xmlns:p14="http://schemas.microsoft.com/office/powerpoint/2010/main" val="170577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Supports connections between two systems</a:t>
            </a:r>
          </a:p>
          <a:p>
            <a:r>
              <a:rPr lang="en-US" sz="2400" noProof="0" dirty="0"/>
              <a:t>Connection allows for data initially captured for one purpose to be translated and used for another purpose</a:t>
            </a:r>
          </a:p>
          <a:p>
            <a:pPr lvl="1"/>
            <a:r>
              <a:rPr lang="en-US" sz="2000" b="1" noProof="0" dirty="0"/>
              <a:t>Source:</a:t>
            </a:r>
            <a:r>
              <a:rPr lang="en-US" sz="2000" noProof="0" dirty="0"/>
              <a:t> The original data set that is being mapped from </a:t>
            </a:r>
          </a:p>
          <a:p>
            <a:pPr lvl="1"/>
            <a:r>
              <a:rPr lang="en-US" sz="2000" b="1" noProof="0" dirty="0"/>
              <a:t>Target: </a:t>
            </a:r>
            <a:r>
              <a:rPr lang="en-US" sz="2000" noProof="0" dirty="0"/>
              <a:t>The data set that the source is being mapped to</a:t>
            </a:r>
          </a:p>
        </p:txBody>
      </p:sp>
    </p:spTree>
    <p:extLst>
      <p:ext uri="{BB962C8B-B14F-4D97-AF65-F5344CB8AC3E}">
        <p14:creationId xmlns:p14="http://schemas.microsoft.com/office/powerpoint/2010/main" val="692778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Valued Strategic Asset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Information</a:t>
            </a:r>
          </a:p>
          <a:p>
            <a:r>
              <a:rPr lang="en-US" sz="2400" noProof="0" dirty="0"/>
              <a:t>Should</a:t>
            </a:r>
            <a:r>
              <a:rPr lang="en-US" sz="2400" b="1" noProof="0" dirty="0"/>
              <a:t> </a:t>
            </a:r>
            <a:r>
              <a:rPr lang="en-US" sz="2400" noProof="0" dirty="0"/>
              <a:t>be managed like people, processes, money, and other resources</a:t>
            </a:r>
            <a:endParaRPr lang="en-US" sz="2400" b="1" noProof="0" dirty="0"/>
          </a:p>
          <a:p>
            <a:pPr lvl="1"/>
            <a:r>
              <a:rPr lang="en-US" sz="2000" b="1" noProof="0" dirty="0"/>
              <a:t>Asset: </a:t>
            </a:r>
            <a:r>
              <a:rPr lang="en-US" sz="2000" noProof="0" dirty="0"/>
              <a:t>Any resource that is useful and provides  valuable quality</a:t>
            </a:r>
          </a:p>
          <a:p>
            <a:pPr lvl="2"/>
            <a:r>
              <a:rPr lang="en-US" sz="1800" noProof="0" dirty="0"/>
              <a:t>Value comes from its relative worth or importance </a:t>
            </a:r>
          </a:p>
          <a:p>
            <a:r>
              <a:rPr lang="en-US" sz="2400" noProof="0" dirty="0"/>
              <a:t>Valued strategic asset due to role in planning for future of healthcare facility, making sound clinical and administrative decisions, and managing the financial resources</a:t>
            </a:r>
          </a:p>
        </p:txBody>
      </p:sp>
    </p:spTree>
    <p:extLst>
      <p:ext uri="{BB962C8B-B14F-4D97-AF65-F5344CB8AC3E}">
        <p14:creationId xmlns:p14="http://schemas.microsoft.com/office/powerpoint/2010/main" val="1442476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Silo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Separate database or system within a department that does not integrate into main I S nor can others outside of that specific department access it </a:t>
            </a:r>
          </a:p>
          <a:p>
            <a:r>
              <a:rPr lang="en-US" sz="2400" noProof="0" dirty="0"/>
              <a:t>I G addresses these issues by managing information overall, not just data of one type or in one location</a:t>
            </a:r>
          </a:p>
          <a:p>
            <a:r>
              <a:rPr lang="en-US" sz="2400" noProof="0" dirty="0"/>
              <a:t>Information can then be used to meet needs of the healthcare facility</a:t>
            </a:r>
          </a:p>
        </p:txBody>
      </p:sp>
    </p:spTree>
    <p:extLst>
      <p:ext uri="{BB962C8B-B14F-4D97-AF65-F5344CB8AC3E}">
        <p14:creationId xmlns:p14="http://schemas.microsoft.com/office/powerpoint/2010/main" val="2253672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Business Intelligence (B 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End product, or goal, of I G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B I includes information technology and procedures to analyze all aspects of healthcare facility’s  performance</a:t>
            </a:r>
          </a:p>
          <a:p>
            <a:r>
              <a:rPr lang="en-US" sz="2400" noProof="0" dirty="0"/>
              <a:t>Patient care </a:t>
            </a:r>
          </a:p>
          <a:p>
            <a:r>
              <a:rPr lang="en-US" sz="2400" noProof="0" dirty="0"/>
              <a:t>Healthcare services delivery, </a:t>
            </a:r>
          </a:p>
          <a:p>
            <a:r>
              <a:rPr lang="en-US" sz="2400" noProof="0" dirty="0"/>
              <a:t>Personnel, clinical applications and outcomes </a:t>
            </a:r>
          </a:p>
          <a:p>
            <a:r>
              <a:rPr lang="en-US" sz="2400" noProof="0" dirty="0"/>
              <a:t>All administrative functions</a:t>
            </a:r>
          </a:p>
        </p:txBody>
      </p:sp>
    </p:spTree>
    <p:extLst>
      <p:ext uri="{BB962C8B-B14F-4D97-AF65-F5344CB8AC3E}">
        <p14:creationId xmlns:p14="http://schemas.microsoft.com/office/powerpoint/2010/main" val="3508196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Big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Electronic health data sets so large and complex that they are difficult/impossible) to manage with traditional software and/or hardware </a:t>
            </a:r>
          </a:p>
          <a:p>
            <a:r>
              <a:rPr lang="en-US" sz="2400" noProof="0" dirty="0"/>
              <a:t>Difficult to manage with traditional or common data management tools and methods</a:t>
            </a:r>
          </a:p>
        </p:txBody>
      </p:sp>
    </p:spTree>
    <p:extLst>
      <p:ext uri="{BB962C8B-B14F-4D97-AF65-F5344CB8AC3E}">
        <p14:creationId xmlns:p14="http://schemas.microsoft.com/office/powerpoint/2010/main" val="30472841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Governance Steering Committee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Created and dedicated to I G</a:t>
            </a:r>
          </a:p>
          <a:p>
            <a:r>
              <a:rPr lang="en-US" sz="2400" noProof="0" dirty="0"/>
              <a:t>Role could be assumed by an existing committee</a:t>
            </a:r>
          </a:p>
          <a:p>
            <a:r>
              <a:rPr lang="en-US" sz="2400" noProof="0" dirty="0"/>
              <a:t>Responsible for the oversight of the I G program and it has many roles</a:t>
            </a:r>
          </a:p>
        </p:txBody>
      </p:sp>
    </p:spTree>
    <p:extLst>
      <p:ext uri="{BB962C8B-B14F-4D97-AF65-F5344CB8AC3E}">
        <p14:creationId xmlns:p14="http://schemas.microsoft.com/office/powerpoint/2010/main" val="2978531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Roles of I G Steering Committee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Identifying the responsible individual or department responsible for I G functions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Developing relationships between individuals and departments responsible for I G functions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Creating an I G policy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Coordinating I G efforts</a:t>
            </a:r>
          </a:p>
        </p:txBody>
      </p:sp>
    </p:spTree>
    <p:extLst>
      <p:ext uri="{BB962C8B-B14F-4D97-AF65-F5344CB8AC3E}">
        <p14:creationId xmlns:p14="http://schemas.microsoft.com/office/powerpoint/2010/main" val="2748282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 G Leadership Structure,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 G must have permanent leadership structure, resources (human, monetary, equipment), and executive level commitment</a:t>
            </a:r>
          </a:p>
          <a:p>
            <a:r>
              <a:rPr lang="en-US" sz="2400" noProof="0" dirty="0"/>
              <a:t>Executive level personnel: the “C-suite”</a:t>
            </a:r>
          </a:p>
          <a:p>
            <a:pPr lvl="1"/>
            <a:r>
              <a:rPr lang="en-US" sz="2000" noProof="0" dirty="0"/>
              <a:t>Jargon term that refers to positions with titles beginning with “C”: </a:t>
            </a:r>
          </a:p>
          <a:p>
            <a:pPr marL="989013" lvl="2" indent="-269875"/>
            <a:r>
              <a:rPr lang="en-US" sz="1800" noProof="0" dirty="0"/>
              <a:t>Chief executive officer (C E O)</a:t>
            </a:r>
          </a:p>
          <a:p>
            <a:pPr marL="989013" lvl="2" indent="-269875"/>
            <a:r>
              <a:rPr lang="en-US" sz="1800" noProof="0" dirty="0"/>
              <a:t>Chief financial officer (CFO) </a:t>
            </a:r>
          </a:p>
          <a:p>
            <a:pPr marL="989013" lvl="2" indent="-269875"/>
            <a:r>
              <a:rPr lang="en-US" sz="1800" noProof="0" dirty="0"/>
              <a:t>Chief information officer (C I O)</a:t>
            </a:r>
          </a:p>
        </p:txBody>
      </p:sp>
    </p:spTree>
    <p:extLst>
      <p:ext uri="{BB962C8B-B14F-4D97-AF65-F5344CB8AC3E}">
        <p14:creationId xmlns:p14="http://schemas.microsoft.com/office/powerpoint/2010/main" val="10527997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 G Leadership Structure, 2</a:t>
            </a:r>
          </a:p>
        </p:txBody>
      </p:sp>
      <p:pic>
        <p:nvPicPr>
          <p:cNvPr id="9" name="Content Placeholder 4" descr="A flowchart depicting I G’s leadership structure.">
            <a:extLst>
              <a:ext uri="{FF2B5EF4-FFF2-40B4-BE49-F238E27FC236}">
                <a16:creationId xmlns:a16="http://schemas.microsoft.com/office/drawing/2014/main" id="{4AFF2A3E-8BFE-4A25-8B19-F7DF79742F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940" t="19723" r="3940" b="17141"/>
          <a:stretch/>
        </p:blipFill>
        <p:spPr>
          <a:xfrm>
            <a:off x="2182928" y="1690688"/>
            <a:ext cx="7460518" cy="3838317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B64FCBD-06CE-485F-99B5-73004CD3E33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98672" y="6021587"/>
            <a:ext cx="4530725" cy="303213"/>
          </a:xfrm>
        </p:spPr>
        <p:txBody>
          <a:bodyPr/>
          <a:lstStyle/>
          <a:p>
            <a:r>
              <a:rPr lang="en-US" noProof="0" dirty="0">
                <a:hlinkClick r:id="rId3" action="ppaction://hlinksldjump"/>
              </a:rPr>
              <a:t>Jump to I G Leadership Structure, 2, Appendix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6237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73A55-F285-9E4B-897C-E07FC600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Learning Objectives,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47C9-E7D3-3449-8CD5-88B034FE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noProof="0" dirty="0"/>
              <a:t>Summarize the eight key principles of Information Governance Principles for Healthcare (IGPHC)</a:t>
            </a:r>
          </a:p>
          <a:p>
            <a:pPr marL="0" lv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noProof="0" dirty="0"/>
              <a:t>Identify tools that can be used to assist a healthcare organization in implementing an I G program</a:t>
            </a:r>
          </a:p>
        </p:txBody>
      </p:sp>
    </p:spTree>
    <p:extLst>
      <p:ext uri="{BB962C8B-B14F-4D97-AF65-F5344CB8AC3E}">
        <p14:creationId xmlns:p14="http://schemas.microsoft.com/office/powerpoint/2010/main" val="10301908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Clinical Documentation Improvement (CDI)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Process an organization undertakes that will improve clinical specificity and documentation, allowing coding professionals to assign more precise disease classification codes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Improves and supports data quality, availability, and usability—all key aspects of DG</a:t>
            </a:r>
          </a:p>
        </p:txBody>
      </p:sp>
    </p:spTree>
    <p:extLst>
      <p:ext uri="{BB962C8B-B14F-4D97-AF65-F5344CB8AC3E}">
        <p14:creationId xmlns:p14="http://schemas.microsoft.com/office/powerpoint/2010/main" val="2139853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Governance Charter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Charter:</a:t>
            </a:r>
            <a:r>
              <a:rPr lang="en-US" noProof="0" dirty="0"/>
              <a:t> Document that identifies purpose, scope, and functions of a program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Groundwork: planned activities for I G</a:t>
            </a:r>
          </a:p>
          <a:p>
            <a:r>
              <a:rPr lang="en-US" sz="2400" noProof="0" dirty="0"/>
              <a:t>Identified in the I G charter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With the work of existing committees, the I G charter, plan, and personnel can be launched</a:t>
            </a:r>
          </a:p>
        </p:txBody>
      </p:sp>
    </p:spTree>
    <p:extLst>
      <p:ext uri="{BB962C8B-B14F-4D97-AF65-F5344CB8AC3E}">
        <p14:creationId xmlns:p14="http://schemas.microsoft.com/office/powerpoint/2010/main" val="23738866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Sample Project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AHIMA developed an I G sample project plan</a:t>
            </a:r>
          </a:p>
          <a:p>
            <a:r>
              <a:rPr lang="en-US" sz="2400" noProof="0" dirty="0"/>
              <a:t>Figure 14.5</a:t>
            </a:r>
          </a:p>
          <a:p>
            <a:r>
              <a:rPr lang="en-US" sz="2400" noProof="0" dirty="0"/>
              <a:t>Assist healthcare facilities with incorporating I G into their work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Five-phased process with list of activities for each phase</a:t>
            </a:r>
          </a:p>
          <a:p>
            <a:r>
              <a:rPr lang="en-US" sz="2400" noProof="0" dirty="0"/>
              <a:t>Initiation</a:t>
            </a:r>
          </a:p>
          <a:p>
            <a:r>
              <a:rPr lang="en-US" sz="2400" noProof="0" dirty="0"/>
              <a:t>Planning </a:t>
            </a:r>
          </a:p>
          <a:p>
            <a:r>
              <a:rPr lang="en-US" sz="2400" noProof="0" dirty="0"/>
              <a:t>Execution</a:t>
            </a:r>
          </a:p>
          <a:p>
            <a:r>
              <a:rPr lang="en-US" sz="2400" noProof="0" dirty="0"/>
              <a:t>Control</a:t>
            </a:r>
          </a:p>
          <a:p>
            <a:r>
              <a:rPr lang="en-US" sz="2400" noProof="0" dirty="0"/>
              <a:t>Close-out</a:t>
            </a:r>
          </a:p>
        </p:txBody>
      </p:sp>
    </p:spTree>
    <p:extLst>
      <p:ext uri="{BB962C8B-B14F-4D97-AF65-F5344CB8AC3E}">
        <p14:creationId xmlns:p14="http://schemas.microsoft.com/office/powerpoint/2010/main" val="34621971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 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Process for facilitating communication and resolving problems that has been used by many healthcare facilities in their quest to implement I G</a:t>
            </a:r>
          </a:p>
        </p:txBody>
      </p:sp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6BDDA601-C0D2-4FE4-BBDF-3F175D810ADC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353236542"/>
              </p:ext>
            </p:extLst>
          </p:nvPr>
        </p:nvGraphicFramePr>
        <p:xfrm>
          <a:off x="539264" y="3056913"/>
          <a:ext cx="10568447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3542">
                  <a:extLst>
                    <a:ext uri="{9D8B030D-6E8A-4147-A177-3AD203B41FA5}">
                      <a16:colId xmlns:a16="http://schemas.microsoft.com/office/drawing/2014/main" val="3026243466"/>
                    </a:ext>
                  </a:extLst>
                </a:gridCol>
                <a:gridCol w="7764905">
                  <a:extLst>
                    <a:ext uri="{9D8B030D-6E8A-4147-A177-3AD203B41FA5}">
                      <a16:colId xmlns:a16="http://schemas.microsoft.com/office/drawing/2014/main" val="1510090220"/>
                    </a:ext>
                  </a:extLst>
                </a:gridCol>
              </a:tblGrid>
              <a:tr h="208126">
                <a:tc>
                  <a:txBody>
                    <a:bodyPr/>
                    <a:lstStyle/>
                    <a:p>
                      <a:r>
                        <a:rPr lang="en-US" sz="2400" dirty="0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791339"/>
                  </a:ext>
                </a:extLst>
              </a:tr>
              <a:tr h="208126">
                <a:tc>
                  <a:txBody>
                    <a:bodyPr/>
                    <a:lstStyle/>
                    <a:p>
                      <a:r>
                        <a:rPr lang="en-US" sz="2400" dirty="0"/>
                        <a:t>S= situation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 detailed explanation of the issue or problem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663879"/>
                  </a:ext>
                </a:extLst>
              </a:tr>
              <a:tr h="208126">
                <a:tc>
                  <a:txBody>
                    <a:bodyPr/>
                    <a:lstStyle/>
                    <a:p>
                      <a:r>
                        <a:rPr lang="en-US" sz="2400" dirty="0"/>
                        <a:t>B= background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Concise and significant facts surrounding the issue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318769"/>
                  </a:ext>
                </a:extLst>
              </a:tr>
              <a:tr h="208126">
                <a:tc>
                  <a:txBody>
                    <a:bodyPr/>
                    <a:lstStyle/>
                    <a:p>
                      <a:r>
                        <a:rPr lang="en-US" sz="2400" dirty="0"/>
                        <a:t>A= 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Research and analysis of information and suggested options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630684"/>
                  </a:ext>
                </a:extLst>
              </a:tr>
              <a:tr h="359214">
                <a:tc>
                  <a:txBody>
                    <a:bodyPr/>
                    <a:lstStyle/>
                    <a:p>
                      <a:r>
                        <a:rPr lang="en-US" sz="2400" dirty="0"/>
                        <a:t>R= recommendation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Action required to achieve the desired end result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861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2687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Asset Inventory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List of information resources throughout the healthcare facility</a:t>
            </a:r>
          </a:p>
          <a:p>
            <a:r>
              <a:rPr lang="en-US" sz="2400" noProof="0" dirty="0"/>
              <a:t>Should be stored in spreadsheet or other tool to facilitate access and ongoing maintenance </a:t>
            </a:r>
          </a:p>
          <a:p>
            <a:r>
              <a:rPr lang="en-US" sz="2400" noProof="0" dirty="0"/>
              <a:t>Both paper and electronic records, reports, medical imaging</a:t>
            </a:r>
          </a:p>
          <a:p>
            <a:r>
              <a:rPr lang="en-US" sz="2400" noProof="0" dirty="0"/>
              <a:t>Both structured and unstructured data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Critical to the creation of an I G program because all data and information to be managed must be known</a:t>
            </a:r>
          </a:p>
        </p:txBody>
      </p:sp>
    </p:spTree>
    <p:extLst>
      <p:ext uri="{BB962C8B-B14F-4D97-AF65-F5344CB8AC3E}">
        <p14:creationId xmlns:p14="http://schemas.microsoft.com/office/powerpoint/2010/main" val="22714264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Strategic Alignment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Process and the outcome of linking healthcare facility structure and resources with healthcare facility strategy and business environment to achieve performance improvement</a:t>
            </a:r>
          </a:p>
        </p:txBody>
      </p:sp>
    </p:spTree>
    <p:extLst>
      <p:ext uri="{BB962C8B-B14F-4D97-AF65-F5344CB8AC3E}">
        <p14:creationId xmlns:p14="http://schemas.microsoft.com/office/powerpoint/2010/main" val="18474280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Promotion of I 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AHIMA took an assertive/proactive role in acceptance and promotion of I G concepts </a:t>
            </a:r>
          </a:p>
          <a:p>
            <a:r>
              <a:rPr lang="en-US" sz="2400" noProof="0" dirty="0"/>
              <a:t>Worked with A R M A International and other key stakeholders to develop I G best practices</a:t>
            </a:r>
          </a:p>
          <a:p>
            <a:pPr lvl="1"/>
            <a:r>
              <a:rPr lang="en-US" sz="2000" noProof="0" dirty="0"/>
              <a:t>Information Governance Principles for Healthcare (IGPHC)</a:t>
            </a:r>
          </a:p>
        </p:txBody>
      </p:sp>
    </p:spTree>
    <p:extLst>
      <p:ext uri="{BB962C8B-B14F-4D97-AF65-F5344CB8AC3E}">
        <p14:creationId xmlns:p14="http://schemas.microsoft.com/office/powerpoint/2010/main" val="7523081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Governance Principles for Healthcare (IGPHC),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Applies to all aspects of information and subsequent business transactions across all areas of the healthcare industry organizations 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Stakeholder: </a:t>
            </a:r>
            <a:r>
              <a:rPr lang="en-US" noProof="0" dirty="0"/>
              <a:t>Someone who has a concern about identified issues and healthcare facility’s data</a:t>
            </a:r>
          </a:p>
        </p:txBody>
      </p:sp>
    </p:spTree>
    <p:extLst>
      <p:ext uri="{BB962C8B-B14F-4D97-AF65-F5344CB8AC3E}">
        <p14:creationId xmlns:p14="http://schemas.microsoft.com/office/powerpoint/2010/main" val="23425861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Governance Principles for Healthcare (IGPHC),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Eight key principles</a:t>
            </a:r>
          </a:p>
          <a:p>
            <a:pPr marL="457200" indent="-514350"/>
            <a:r>
              <a:rPr lang="en-US" sz="2400" noProof="0" dirty="0"/>
              <a:t>Accountability</a:t>
            </a:r>
          </a:p>
          <a:p>
            <a:pPr marL="457200" indent="-514350"/>
            <a:r>
              <a:rPr lang="en-US" sz="2400" noProof="0" dirty="0"/>
              <a:t>Transparency</a:t>
            </a:r>
          </a:p>
          <a:p>
            <a:pPr marL="457200" indent="-514350"/>
            <a:r>
              <a:rPr lang="en-US" sz="2400" noProof="0" dirty="0"/>
              <a:t>Integrity</a:t>
            </a:r>
          </a:p>
          <a:p>
            <a:pPr marL="457200" indent="-514350"/>
            <a:r>
              <a:rPr lang="en-US" sz="2400" noProof="0" dirty="0"/>
              <a:t>Protection</a:t>
            </a:r>
          </a:p>
          <a:p>
            <a:pPr marL="457200" indent="-514350"/>
            <a:r>
              <a:rPr lang="en-US" sz="2400" noProof="0" dirty="0"/>
              <a:t>Compliance</a:t>
            </a:r>
          </a:p>
          <a:p>
            <a:pPr marL="457200" indent="-514350"/>
            <a:r>
              <a:rPr lang="en-US" sz="2400" noProof="0" dirty="0"/>
              <a:t>Availability</a:t>
            </a:r>
          </a:p>
          <a:p>
            <a:pPr marL="457200" indent="-514350"/>
            <a:r>
              <a:rPr lang="en-US" sz="2400" noProof="0" dirty="0"/>
              <a:t>Retention</a:t>
            </a:r>
          </a:p>
          <a:p>
            <a:pPr marL="457200" indent="-514350"/>
            <a:r>
              <a:rPr lang="en-US" sz="2400" noProof="0" dirty="0"/>
              <a:t>Disposition</a:t>
            </a:r>
          </a:p>
        </p:txBody>
      </p:sp>
    </p:spTree>
    <p:extLst>
      <p:ext uri="{BB962C8B-B14F-4D97-AF65-F5344CB8AC3E}">
        <p14:creationId xmlns:p14="http://schemas.microsoft.com/office/powerpoint/2010/main" val="2387701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Technology Governance (I T G),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Subdomain of I G and is essential for any organization using information technology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Management of all information technology investments:</a:t>
            </a:r>
          </a:p>
          <a:p>
            <a:pPr marL="0" indent="0">
              <a:buNone/>
            </a:pPr>
            <a:endParaRPr lang="en-US" sz="1600" noProof="0" dirty="0"/>
          </a:p>
          <a:p>
            <a:r>
              <a:rPr lang="en-US" sz="2400" noProof="0" dirty="0"/>
              <a:t>Selection</a:t>
            </a:r>
          </a:p>
          <a:p>
            <a:r>
              <a:rPr lang="en-US" sz="2400" noProof="0" dirty="0"/>
              <a:t>Implementation </a:t>
            </a:r>
          </a:p>
          <a:p>
            <a:r>
              <a:rPr lang="en-US" sz="2400" noProof="0" dirty="0"/>
              <a:t>Maintenance</a:t>
            </a:r>
          </a:p>
          <a:p>
            <a:r>
              <a:rPr lang="en-US" sz="2400" noProof="0" dirty="0"/>
              <a:t>Evaluation  </a:t>
            </a:r>
          </a:p>
          <a:p>
            <a:r>
              <a:rPr lang="en-US" sz="2400" noProof="0" dirty="0"/>
              <a:t>Coordination</a:t>
            </a:r>
          </a:p>
        </p:txBody>
      </p:sp>
    </p:spTree>
    <p:extLst>
      <p:ext uri="{BB962C8B-B14F-4D97-AF65-F5344CB8AC3E}">
        <p14:creationId xmlns:p14="http://schemas.microsoft.com/office/powerpoint/2010/main" val="2642921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73A55-F285-9E4B-897C-E07FC600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Governance (DG)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47C9-E7D3-3449-8CD5-88B034FE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Overall management of the availability, usability, integrity, and security of data employed in an organization or enterprise</a:t>
            </a:r>
          </a:p>
          <a:p>
            <a:r>
              <a:rPr lang="en-US" sz="2400" noProof="0" dirty="0"/>
              <a:t>It is a specific enterprise information management (E I M) function that supports coordination among all other E I M functions</a:t>
            </a:r>
          </a:p>
        </p:txBody>
      </p:sp>
    </p:spTree>
    <p:extLst>
      <p:ext uri="{BB962C8B-B14F-4D97-AF65-F5344CB8AC3E}">
        <p14:creationId xmlns:p14="http://schemas.microsoft.com/office/powerpoint/2010/main" val="37320223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Technology Governance (I T G),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Encompasses every aspect of I T infrastructure such as:</a:t>
            </a:r>
          </a:p>
          <a:p>
            <a:pPr marL="0" indent="0">
              <a:buNone/>
            </a:pPr>
            <a:endParaRPr lang="en-US" sz="1400" noProof="0" dirty="0"/>
          </a:p>
          <a:p>
            <a:r>
              <a:rPr lang="en-US" sz="2400" noProof="0" dirty="0"/>
              <a:t>Hardware </a:t>
            </a:r>
          </a:p>
          <a:p>
            <a:r>
              <a:rPr lang="en-US" sz="2400" noProof="0" dirty="0"/>
              <a:t>Software</a:t>
            </a:r>
          </a:p>
          <a:p>
            <a:r>
              <a:rPr lang="en-US" sz="2400" noProof="0" dirty="0"/>
              <a:t>Communication </a:t>
            </a:r>
          </a:p>
          <a:p>
            <a:r>
              <a:rPr lang="en-US" sz="2400" noProof="0" dirty="0"/>
              <a:t>Technology tools</a:t>
            </a:r>
          </a:p>
          <a:p>
            <a:r>
              <a:rPr lang="en-US" sz="2400" noProof="0" dirty="0"/>
              <a:t>Policies and procedures: provide efficient processes for all electronic activity within the healthcare facility</a:t>
            </a:r>
          </a:p>
          <a:p>
            <a:pPr marL="0" lv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Typically led by the chief information officer (C I O)</a:t>
            </a:r>
          </a:p>
        </p:txBody>
      </p:sp>
    </p:spTree>
    <p:extLst>
      <p:ext uri="{BB962C8B-B14F-4D97-AF65-F5344CB8AC3E}">
        <p14:creationId xmlns:p14="http://schemas.microsoft.com/office/powerpoint/2010/main" val="17534088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 G/DG/I T G Relationship</a:t>
            </a:r>
          </a:p>
        </p:txBody>
      </p:sp>
      <p:pic>
        <p:nvPicPr>
          <p:cNvPr id="9" name="Content Placeholder 5" descr="I G, DG, and I T G are depicted in gears. Each gears movement is dependent on the other.">
            <a:extLst>
              <a:ext uri="{FF2B5EF4-FFF2-40B4-BE49-F238E27FC236}">
                <a16:creationId xmlns:a16="http://schemas.microsoft.com/office/drawing/2014/main" id="{45B62894-EE6B-4B8A-95B8-6E2B90B96E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0185" r="20185"/>
          <a:stretch>
            <a:fillRect/>
          </a:stretch>
        </p:blipFill>
        <p:spPr>
          <a:xfrm>
            <a:off x="2841938" y="1570766"/>
            <a:ext cx="5302821" cy="432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7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Enterprise Information Management (E I 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Set of functions used to: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Plan </a:t>
            </a:r>
          </a:p>
          <a:p>
            <a:r>
              <a:rPr lang="en-US" sz="2400" noProof="0" dirty="0"/>
              <a:t>Organize </a:t>
            </a:r>
          </a:p>
          <a:p>
            <a:r>
              <a:rPr lang="en-US" sz="2400" noProof="0" dirty="0"/>
              <a:t>Coordinate people, processes, technology, and content </a:t>
            </a:r>
          </a:p>
          <a:p>
            <a:r>
              <a:rPr lang="en-US" sz="2400" noProof="0" dirty="0"/>
              <a:t>Manage information as a corporate asset that ensures data quality safety, and ease of use</a:t>
            </a:r>
          </a:p>
          <a:p>
            <a:pPr marL="0" lv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Ensuring that the processes are in place to generate trust in the information being used </a:t>
            </a:r>
          </a:p>
        </p:txBody>
      </p:sp>
    </p:spTree>
    <p:extLst>
      <p:ext uri="{BB962C8B-B14F-4D97-AF65-F5344CB8AC3E}">
        <p14:creationId xmlns:p14="http://schemas.microsoft.com/office/powerpoint/2010/main" val="40375009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Continuous program that facilitates the Triple Aim: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Improve population health</a:t>
            </a:r>
          </a:p>
          <a:p>
            <a:r>
              <a:rPr lang="en-US" sz="2400" noProof="0" dirty="0"/>
              <a:t>Enhance the patient’s experience within the healthcare field </a:t>
            </a:r>
          </a:p>
          <a:p>
            <a:r>
              <a:rPr lang="en-US" sz="2400" noProof="0" dirty="0"/>
              <a:t>Reduce the per capita cost of healthcare services </a:t>
            </a:r>
          </a:p>
        </p:txBody>
      </p:sp>
    </p:spTree>
    <p:extLst>
      <p:ext uri="{BB962C8B-B14F-4D97-AF65-F5344CB8AC3E}">
        <p14:creationId xmlns:p14="http://schemas.microsoft.com/office/powerpoint/2010/main" val="4572587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Five building blocks are identified as essential foundation pieces for successful E I M</a:t>
            </a:r>
          </a:p>
          <a:p>
            <a:r>
              <a:rPr lang="en-US" sz="2400" noProof="0" dirty="0"/>
              <a:t>Privacy, security, and confidentiality</a:t>
            </a:r>
          </a:p>
          <a:p>
            <a:r>
              <a:rPr lang="en-US" sz="2400" noProof="0" dirty="0"/>
              <a:t>Integrity and quality</a:t>
            </a:r>
          </a:p>
          <a:p>
            <a:r>
              <a:rPr lang="en-US" sz="2400" noProof="0" dirty="0"/>
              <a:t>Design and capture</a:t>
            </a:r>
          </a:p>
          <a:p>
            <a:r>
              <a:rPr lang="en-US" sz="2400" noProof="0" dirty="0"/>
              <a:t>Content and records management</a:t>
            </a:r>
          </a:p>
          <a:p>
            <a:r>
              <a:rPr lang="en-US" sz="2400" noProof="0" dirty="0"/>
              <a:t>Access and use</a:t>
            </a:r>
          </a:p>
        </p:txBody>
      </p:sp>
    </p:spTree>
    <p:extLst>
      <p:ext uri="{BB962C8B-B14F-4D97-AF65-F5344CB8AC3E}">
        <p14:creationId xmlns:p14="http://schemas.microsoft.com/office/powerpoint/2010/main" val="31923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Governance Adoption Model (I G A 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AHIMA developed a prototype plan</a:t>
            </a:r>
          </a:p>
          <a:p>
            <a:r>
              <a:rPr lang="en-US" sz="2400" noProof="0" dirty="0"/>
              <a:t>Assist healthcare facilities when attempting to implement I G</a:t>
            </a:r>
          </a:p>
        </p:txBody>
      </p:sp>
    </p:spTree>
    <p:extLst>
      <p:ext uri="{BB962C8B-B14F-4D97-AF65-F5344CB8AC3E}">
        <p14:creationId xmlns:p14="http://schemas.microsoft.com/office/powerpoint/2010/main" val="41835939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 G A M Competencies</a:t>
            </a:r>
          </a:p>
        </p:txBody>
      </p:sp>
      <p:pic>
        <p:nvPicPr>
          <p:cNvPr id="9" name="Content Placeholder 4" descr="An illustration of the ten competencies of AHIMA’s Information Governance Adoption Model.">
            <a:extLst>
              <a:ext uri="{FF2B5EF4-FFF2-40B4-BE49-F238E27FC236}">
                <a16:creationId xmlns:a16="http://schemas.microsoft.com/office/drawing/2014/main" id="{1CE3A426-1AF4-403D-961D-3F2126682D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54" b="1520"/>
          <a:stretch/>
        </p:blipFill>
        <p:spPr>
          <a:xfrm>
            <a:off x="3111759" y="1517415"/>
            <a:ext cx="4964851" cy="467214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68A74-3B1E-4ED0-80E1-4B43F0120A4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98672" y="5886346"/>
            <a:ext cx="4530725" cy="303213"/>
          </a:xfrm>
        </p:spPr>
        <p:txBody>
          <a:bodyPr/>
          <a:lstStyle/>
          <a:p>
            <a:r>
              <a:rPr lang="en-US" noProof="0" dirty="0">
                <a:hlinkClick r:id="rId3" action="ppaction://hlinksldjump"/>
              </a:rPr>
              <a:t>Jump to I G A M Competencies, Appendix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101270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10 Core Competencies in I G A 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b="1" noProof="0" dirty="0"/>
              <a:t>I G structure: </a:t>
            </a:r>
            <a:r>
              <a:rPr lang="en-US" noProof="0" dirty="0"/>
              <a:t>Creates information governance program including executive sponsorship, I G committee, and policies &amp; procedures to support program</a:t>
            </a:r>
          </a:p>
          <a:p>
            <a:pPr marL="0" lv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b="1" noProof="0" dirty="0"/>
              <a:t>Strategic alignment: </a:t>
            </a:r>
            <a:r>
              <a:rPr lang="en-US" noProof="0" dirty="0"/>
              <a:t>Ensures that I G program strategy aligns with healthcare facility’s strategy, mission, vision &amp; goals</a:t>
            </a:r>
          </a:p>
          <a:p>
            <a:pPr marL="0" lvl="0" indent="0">
              <a:buNone/>
            </a:pPr>
            <a:endParaRPr lang="en-US" noProof="0" dirty="0"/>
          </a:p>
          <a:p>
            <a:pPr marL="0" lvl="0" indent="0">
              <a:buNone/>
            </a:pPr>
            <a:r>
              <a:rPr lang="en-US" b="1" noProof="0" dirty="0"/>
              <a:t>Privacy and security: </a:t>
            </a:r>
            <a:r>
              <a:rPr lang="en-US" noProof="0" dirty="0"/>
              <a:t>Protects information across all types of information, all media, throughout the lifecycle</a:t>
            </a:r>
          </a:p>
        </p:txBody>
      </p:sp>
    </p:spTree>
    <p:extLst>
      <p:ext uri="{BB962C8B-B14F-4D97-AF65-F5344CB8AC3E}">
        <p14:creationId xmlns:p14="http://schemas.microsoft.com/office/powerpoint/2010/main" val="1573473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10 Core Competencies in I G A 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Legal and regulatory:</a:t>
            </a:r>
            <a:r>
              <a:rPr lang="en-US" noProof="0" dirty="0"/>
              <a:t> Verifies proper, accurate, reliable, efficient response to regulatory audits, information requests, and e-Discovery</a:t>
            </a:r>
          </a:p>
          <a:p>
            <a:pPr marL="0" indent="0">
              <a:buNone/>
            </a:pPr>
            <a:endParaRPr lang="en-US" sz="3200" b="1" noProof="0" dirty="0"/>
          </a:p>
          <a:p>
            <a:pPr marL="0" indent="0">
              <a:buNone/>
            </a:pPr>
            <a:r>
              <a:rPr lang="en-US" b="1" noProof="0" dirty="0"/>
              <a:t>Data governance: </a:t>
            </a:r>
            <a:r>
              <a:rPr lang="en-US" noProof="0" dirty="0"/>
              <a:t>Ensures usable and reliable data through comprehensive and proven data management practices</a:t>
            </a:r>
          </a:p>
          <a:p>
            <a:pPr marL="0" indent="0">
              <a:buNone/>
            </a:pPr>
            <a:endParaRPr lang="en-US" sz="3200" b="1" noProof="0" dirty="0"/>
          </a:p>
          <a:p>
            <a:pPr marL="0" indent="0">
              <a:buNone/>
            </a:pPr>
            <a:r>
              <a:rPr lang="en-US" b="1" noProof="0" dirty="0"/>
              <a:t>I T governance: </a:t>
            </a:r>
            <a:r>
              <a:rPr lang="en-US" noProof="0" dirty="0"/>
              <a:t>Strives for risk reduction through an integrated approach to technology selection, evaluation, and use</a:t>
            </a:r>
          </a:p>
        </p:txBody>
      </p:sp>
    </p:spTree>
    <p:extLst>
      <p:ext uri="{BB962C8B-B14F-4D97-AF65-F5344CB8AC3E}">
        <p14:creationId xmlns:p14="http://schemas.microsoft.com/office/powerpoint/2010/main" val="31646965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10 Core Competencies in I G A M,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Analytics:</a:t>
            </a:r>
            <a:r>
              <a:rPr lang="en-US" noProof="0" dirty="0"/>
              <a:t> Proves value of I G and contributes to data-driven decision-making culture in healthcare facility through use of advanced tools and technologies</a:t>
            </a:r>
          </a:p>
          <a:p>
            <a:pPr marL="0" lvl="0" indent="0">
              <a:buNone/>
            </a:pPr>
            <a:endParaRPr lang="en-US" b="1" noProof="0" dirty="0"/>
          </a:p>
          <a:p>
            <a:pPr marL="0" lvl="0" indent="0">
              <a:buNone/>
            </a:pPr>
            <a:r>
              <a:rPr lang="en-US" b="1" noProof="0" dirty="0"/>
              <a:t>I G performance: </a:t>
            </a:r>
            <a:r>
              <a:rPr lang="en-US" noProof="0" dirty="0"/>
              <a:t>Measures the performance and impact of the I G program</a:t>
            </a:r>
          </a:p>
        </p:txBody>
      </p:sp>
    </p:spTree>
    <p:extLst>
      <p:ext uri="{BB962C8B-B14F-4D97-AF65-F5344CB8AC3E}">
        <p14:creationId xmlns:p14="http://schemas.microsoft.com/office/powerpoint/2010/main" val="2268815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Information Governance (I 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Organization-wide framework for managing information throughout its lifecycle and for supporting the organization’s strategy, operations, regulatory, legal, risk, and environmental requirements </a:t>
            </a:r>
          </a:p>
        </p:txBody>
      </p:sp>
    </p:spTree>
    <p:extLst>
      <p:ext uri="{BB962C8B-B14F-4D97-AF65-F5344CB8AC3E}">
        <p14:creationId xmlns:p14="http://schemas.microsoft.com/office/powerpoint/2010/main" val="37458300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10 Core Competencies in I G A M,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b="1" noProof="0" dirty="0"/>
              <a:t>Enterprise Information Management: </a:t>
            </a:r>
            <a:r>
              <a:rPr lang="en-US" noProof="0" dirty="0"/>
              <a:t>Guides practice for information through the information lifecycle across healthcare ecosystem</a:t>
            </a:r>
          </a:p>
          <a:p>
            <a:r>
              <a:rPr lang="en-US" sz="2400" noProof="0" dirty="0"/>
              <a:t>Ensuring value of information assets, requiring an organization-wide perspective of information management functions; calls for explicit structures, policies, processes, technology, and controls </a:t>
            </a:r>
          </a:p>
          <a:p>
            <a:r>
              <a:rPr lang="en-US" sz="2400" noProof="0" dirty="0"/>
              <a:t>Infrastructure and processes to ensure information is trustworthy and actionable</a:t>
            </a:r>
            <a:endParaRPr lang="en-US" sz="2400" b="1" noProof="0" dirty="0"/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Awareness and adherence: </a:t>
            </a:r>
            <a:r>
              <a:rPr lang="en-US" noProof="0" dirty="0"/>
              <a:t>Creates a path for trusted information and safe use of health I T through consistent behavior with respect to information use, sharing, handling, access, storage, retention, and disposition </a:t>
            </a:r>
          </a:p>
        </p:txBody>
      </p:sp>
    </p:spTree>
    <p:extLst>
      <p:ext uri="{BB962C8B-B14F-4D97-AF65-F5344CB8AC3E}">
        <p14:creationId xmlns:p14="http://schemas.microsoft.com/office/powerpoint/2010/main" val="37238405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 G Program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Approximately 12 to 18 months to implement</a:t>
            </a:r>
          </a:p>
          <a:p>
            <a:r>
              <a:rPr lang="en-US" sz="2400" noProof="0" dirty="0"/>
              <a:t>Depends on:</a:t>
            </a:r>
          </a:p>
          <a:p>
            <a:pPr marL="0" indent="0">
              <a:buNone/>
            </a:pPr>
            <a:endParaRPr lang="en-US" sz="2000" noProof="0" dirty="0"/>
          </a:p>
          <a:p>
            <a:pPr lvl="1"/>
            <a:r>
              <a:rPr lang="en-US" sz="2000" noProof="0" dirty="0"/>
              <a:t>Size of healthcare facility</a:t>
            </a:r>
          </a:p>
          <a:p>
            <a:pPr lvl="1"/>
            <a:r>
              <a:rPr lang="en-US" sz="2000" noProof="0" dirty="0"/>
              <a:t>Personnel involved</a:t>
            </a:r>
          </a:p>
          <a:p>
            <a:pPr lvl="1"/>
            <a:r>
              <a:rPr lang="en-US" sz="2000" noProof="0" dirty="0"/>
              <a:t>Budget</a:t>
            </a:r>
          </a:p>
          <a:p>
            <a:pPr lvl="1"/>
            <a:r>
              <a:rPr lang="en-US" sz="2000" noProof="0" dirty="0"/>
              <a:t>Other resources </a:t>
            </a:r>
          </a:p>
        </p:txBody>
      </p:sp>
    </p:spTree>
    <p:extLst>
      <p:ext uri="{BB962C8B-B14F-4D97-AF65-F5344CB8AC3E}">
        <p14:creationId xmlns:p14="http://schemas.microsoft.com/office/powerpoint/2010/main" val="18567422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Key imperative “people-skill” for the I G leader because employees throughout healthcare facility must be involved</a:t>
            </a:r>
          </a:p>
          <a:p>
            <a:r>
              <a:rPr lang="en-US" sz="2400" noProof="0" dirty="0"/>
              <a:t>Collaboration involves bringing various people and departments together, finding common ground and solutions, and coming to a </a:t>
            </a:r>
            <a:r>
              <a:rPr lang="en-US" sz="2400" i="1" noProof="0" dirty="0"/>
              <a:t>consensus</a:t>
            </a:r>
            <a:r>
              <a:rPr lang="en-US" sz="2400" noProof="0" dirty="0"/>
              <a:t> for a plan of action</a:t>
            </a:r>
          </a:p>
        </p:txBody>
      </p:sp>
    </p:spTree>
    <p:extLst>
      <p:ext uri="{BB962C8B-B14F-4D97-AF65-F5344CB8AC3E}">
        <p14:creationId xmlns:p14="http://schemas.microsoft.com/office/powerpoint/2010/main" val="40989534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Hard Skills,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Basic areas of technology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Informatics skills</a:t>
            </a:r>
          </a:p>
          <a:p>
            <a:r>
              <a:rPr lang="en-US" sz="2400" noProof="0" dirty="0"/>
              <a:t>Basic computer literacy</a:t>
            </a:r>
          </a:p>
          <a:p>
            <a:r>
              <a:rPr lang="en-US" sz="2400" noProof="0" dirty="0"/>
              <a:t>Programming basics and languages (SQL and HL7)</a:t>
            </a:r>
          </a:p>
          <a:p>
            <a:r>
              <a:rPr lang="en-US" sz="2400" noProof="0" dirty="0"/>
              <a:t>Use of basic office application software including databases, graphics, and spreadsheets </a:t>
            </a:r>
          </a:p>
          <a:p>
            <a:r>
              <a:rPr lang="en-US" sz="2400" noProof="0" dirty="0"/>
              <a:t>Decision support systems</a:t>
            </a:r>
          </a:p>
        </p:txBody>
      </p:sp>
    </p:spTree>
    <p:extLst>
      <p:ext uri="{BB962C8B-B14F-4D97-AF65-F5344CB8AC3E}">
        <p14:creationId xmlns:p14="http://schemas.microsoft.com/office/powerpoint/2010/main" val="10702542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Hard Skills,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noProof="0" dirty="0"/>
              <a:t>Data analytics skills:</a:t>
            </a:r>
          </a:p>
          <a:p>
            <a:pPr marL="0" lvl="0" indent="0">
              <a:buNone/>
            </a:pPr>
            <a:endParaRPr lang="en-US" sz="1600" noProof="0" dirty="0"/>
          </a:p>
          <a:p>
            <a:r>
              <a:rPr lang="en-US" sz="2400" noProof="0" dirty="0"/>
              <a:t>Healthcare statistics and research fundamentals</a:t>
            </a:r>
          </a:p>
          <a:p>
            <a:r>
              <a:rPr lang="en-US" sz="2400" noProof="0" dirty="0"/>
              <a:t>Trend analysis and predictive modeling</a:t>
            </a:r>
          </a:p>
          <a:p>
            <a:r>
              <a:rPr lang="en-US" sz="2400" noProof="0" dirty="0"/>
              <a:t>Financial data and budget analysis</a:t>
            </a:r>
          </a:p>
        </p:txBody>
      </p:sp>
    </p:spTree>
    <p:extLst>
      <p:ext uri="{BB962C8B-B14F-4D97-AF65-F5344CB8AC3E}">
        <p14:creationId xmlns:p14="http://schemas.microsoft.com/office/powerpoint/2010/main" val="20240633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Hard Skills,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noProof="0" dirty="0"/>
              <a:t>Data use skills:</a:t>
            </a:r>
          </a:p>
          <a:p>
            <a:pPr marL="0" lvl="0" indent="0">
              <a:buNone/>
            </a:pPr>
            <a:endParaRPr lang="en-US" sz="1600" noProof="0" dirty="0"/>
          </a:p>
          <a:p>
            <a:r>
              <a:rPr lang="en-US" sz="2400" noProof="0" dirty="0"/>
              <a:t>Application of secondary data </a:t>
            </a:r>
          </a:p>
          <a:p>
            <a:r>
              <a:rPr lang="en-US" sz="2400" noProof="0" dirty="0"/>
              <a:t>Data visualization (display) techniques</a:t>
            </a:r>
          </a:p>
          <a:p>
            <a:r>
              <a:rPr lang="en-US" sz="2400" noProof="0" dirty="0"/>
              <a:t>Ability to use any technology to collect, store, analyze, and report a wide variety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11729836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Soft Skills,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Subjective traits</a:t>
            </a:r>
          </a:p>
          <a:p>
            <a:r>
              <a:rPr lang="en-US" sz="2400" noProof="0" dirty="0"/>
              <a:t>Communication skills:</a:t>
            </a:r>
          </a:p>
          <a:p>
            <a:pPr marL="0" indent="0">
              <a:buNone/>
            </a:pPr>
            <a:endParaRPr lang="en-US" sz="1400" noProof="0" dirty="0"/>
          </a:p>
          <a:p>
            <a:pPr lvl="1"/>
            <a:r>
              <a:rPr lang="en-US" sz="2000" noProof="0" dirty="0"/>
              <a:t>Involve verbal and written forms </a:t>
            </a:r>
          </a:p>
          <a:p>
            <a:pPr lvl="1"/>
            <a:r>
              <a:rPr lang="en-US" sz="2000" noProof="0" dirty="0"/>
              <a:t>Interpersonal skills</a:t>
            </a:r>
          </a:p>
          <a:p>
            <a:pPr lvl="1"/>
            <a:r>
              <a:rPr lang="en-US" sz="2000" noProof="0" dirty="0"/>
              <a:t>Collaboration</a:t>
            </a:r>
          </a:p>
          <a:p>
            <a:pPr lvl="1"/>
            <a:r>
              <a:rPr lang="en-US" sz="2000" noProof="0" dirty="0"/>
              <a:t>Understanding what was meant in addition to what was said</a:t>
            </a:r>
          </a:p>
        </p:txBody>
      </p:sp>
    </p:spTree>
    <p:extLst>
      <p:ext uri="{BB962C8B-B14F-4D97-AF65-F5344CB8AC3E}">
        <p14:creationId xmlns:p14="http://schemas.microsoft.com/office/powerpoint/2010/main" val="9590299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Soft Skills,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Critical thinking uses logic and reasoning:</a:t>
            </a:r>
          </a:p>
          <a:p>
            <a:pPr marL="0" indent="0">
              <a:buNone/>
            </a:pPr>
            <a:endParaRPr lang="en-US" sz="1400" noProof="0" dirty="0"/>
          </a:p>
          <a:p>
            <a:r>
              <a:rPr lang="en-US" sz="2400" noProof="0" dirty="0"/>
              <a:t>Interpret situations and people</a:t>
            </a:r>
          </a:p>
          <a:p>
            <a:r>
              <a:rPr lang="en-US" sz="2400" noProof="0" dirty="0"/>
              <a:t>Apply principles to processes</a:t>
            </a:r>
          </a:p>
          <a:p>
            <a:r>
              <a:rPr lang="en-US" sz="2400" noProof="0" dirty="0"/>
              <a:t>Creating new ideas</a:t>
            </a:r>
          </a:p>
          <a:p>
            <a:pPr marL="0" lv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Decision making and judgement aid the ability to choose best options based upon some type of cost benefit analysis</a:t>
            </a:r>
          </a:p>
        </p:txBody>
      </p:sp>
    </p:spTree>
    <p:extLst>
      <p:ext uri="{BB962C8B-B14F-4D97-AF65-F5344CB8AC3E}">
        <p14:creationId xmlns:p14="http://schemas.microsoft.com/office/powerpoint/2010/main" val="6456825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Stewardship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Formalization of accountability and a continuum of stewardship responsibilities across data life cycle and across the enterprise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Carried out by network of designated employees who are responsible for managing, collecting, viewing, storing, sharing, disclosing, and otherwise making use of personal health information</a:t>
            </a:r>
          </a:p>
        </p:txBody>
      </p:sp>
    </p:spTree>
    <p:extLst>
      <p:ext uri="{BB962C8B-B14F-4D97-AF65-F5344CB8AC3E}">
        <p14:creationId xmlns:p14="http://schemas.microsoft.com/office/powerpoint/2010/main" val="7968279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Data Stewardship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Management and responsibilities of an activity according to:</a:t>
            </a:r>
          </a:p>
          <a:p>
            <a:pPr marL="0" indent="0">
              <a:buNone/>
            </a:pPr>
            <a:endParaRPr lang="en-US" sz="1100" noProof="0" dirty="0"/>
          </a:p>
          <a:p>
            <a:r>
              <a:rPr lang="en-US" sz="2400" noProof="0" dirty="0"/>
              <a:t>Established goals and objectives</a:t>
            </a:r>
          </a:p>
          <a:p>
            <a:r>
              <a:rPr lang="en-US" sz="2400" noProof="0" dirty="0"/>
              <a:t>Regulatory and accreditation conditions</a:t>
            </a:r>
          </a:p>
          <a:p>
            <a:r>
              <a:rPr lang="en-US" sz="2400" noProof="0" dirty="0"/>
              <a:t>Other organizational obligations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Guarantees that health information is used appropriately</a:t>
            </a:r>
          </a:p>
        </p:txBody>
      </p:sp>
    </p:spTree>
    <p:extLst>
      <p:ext uri="{BB962C8B-B14F-4D97-AF65-F5344CB8AC3E}">
        <p14:creationId xmlns:p14="http://schemas.microsoft.com/office/powerpoint/2010/main" val="66360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DG and I G programs rely on quality data and information </a:t>
            </a:r>
          </a:p>
          <a:p>
            <a:r>
              <a:rPr lang="en-US" sz="2400" noProof="0" dirty="0"/>
              <a:t>To make informed decisions</a:t>
            </a:r>
          </a:p>
          <a:p>
            <a:r>
              <a:rPr lang="en-US" sz="2400" noProof="0" dirty="0"/>
              <a:t>To evaluate patient care and population health</a:t>
            </a:r>
          </a:p>
          <a:p>
            <a:r>
              <a:rPr lang="en-US" sz="2400" noProof="0" dirty="0"/>
              <a:t>To evaluate business processes</a:t>
            </a:r>
          </a:p>
          <a:p>
            <a:r>
              <a:rPr lang="en-US" sz="2400" noProof="0" dirty="0"/>
              <a:t>To evaluate financial stability</a:t>
            </a:r>
          </a:p>
          <a:p>
            <a:r>
              <a:rPr lang="en-US" sz="2400" noProof="0" dirty="0"/>
              <a:t>To reduce security breaches</a:t>
            </a:r>
          </a:p>
          <a:p>
            <a:r>
              <a:rPr lang="en-US" sz="2400" noProof="0" dirty="0"/>
              <a:t>To control e-discovery costs</a:t>
            </a:r>
          </a:p>
        </p:txBody>
      </p:sp>
    </p:spTree>
    <p:extLst>
      <p:ext uri="{BB962C8B-B14F-4D97-AF65-F5344CB8AC3E}">
        <p14:creationId xmlns:p14="http://schemas.microsoft.com/office/powerpoint/2010/main" val="35836907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Clinical documentation improvement coordinator </a:t>
            </a:r>
          </a:p>
          <a:p>
            <a:r>
              <a:rPr lang="en-US" sz="2400" noProof="0" dirty="0"/>
              <a:t>CDIP: Certified clinical document improvement practitioner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Health Data Analyst</a:t>
            </a:r>
          </a:p>
          <a:p>
            <a:r>
              <a:rPr lang="en-US" sz="2400" noProof="0" dirty="0"/>
              <a:t>CHDA: Certified health data analyst</a:t>
            </a:r>
          </a:p>
        </p:txBody>
      </p:sp>
    </p:spTree>
    <p:extLst>
      <p:ext uri="{BB962C8B-B14F-4D97-AF65-F5344CB8AC3E}">
        <p14:creationId xmlns:p14="http://schemas.microsoft.com/office/powerpoint/2010/main" val="5259523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548" y="2841563"/>
            <a:ext cx="2604648" cy="1174873"/>
          </a:xfrm>
        </p:spPr>
        <p:txBody>
          <a:bodyPr/>
          <a:lstStyle/>
          <a:p>
            <a:r>
              <a:rPr lang="en-US" noProof="0" dirty="0"/>
              <a:t>Appendices</a:t>
            </a:r>
          </a:p>
        </p:txBody>
      </p:sp>
    </p:spTree>
    <p:extLst>
      <p:ext uri="{BB962C8B-B14F-4D97-AF65-F5344CB8AC3E}">
        <p14:creationId xmlns:p14="http://schemas.microsoft.com/office/powerpoint/2010/main" val="5008300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94C796-7F85-4D8F-8454-5B89133C4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</p:spPr>
        <p:txBody>
          <a:bodyPr/>
          <a:lstStyle/>
          <a:p>
            <a:r>
              <a:rPr lang="en-US" noProof="0" dirty="0"/>
              <a:t>I G Leadership Structure, 2, Appendix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F22F57-07BE-41C7-BAA8-43B6D4FA4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noProof="0" dirty="0"/>
              <a:t>The top   level consists of C E O, C O </a:t>
            </a:r>
            <a:r>
              <a:rPr lang="en-US" noProof="0" dirty="0" err="1"/>
              <a:t>O</a:t>
            </a:r>
            <a:r>
              <a:rPr lang="en-US" noProof="0" dirty="0"/>
              <a:t>, or C M O sponsors. The next level is the information governance council that consists of the following departments: clinical, C I O, I T, I M, informatics, legal, finance, compliance, and risk. The last level consists of different committees or working groups. For example, privacy and security, clinical information and health records, and information life cycle management.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4240297-4AC3-4F05-AF73-CC40C7C8E8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361531" y="5958245"/>
            <a:ext cx="3670300" cy="387350"/>
          </a:xfrm>
        </p:spPr>
        <p:txBody>
          <a:bodyPr/>
          <a:lstStyle/>
          <a:p>
            <a:r>
              <a:rPr lang="en-US" noProof="0" dirty="0">
                <a:hlinkClick r:id="rId2" action="ppaction://hlinksldjump"/>
              </a:rPr>
              <a:t>Jump back to I G Leadership Structure, 2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56382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94C796-7F85-4D8F-8454-5B89133C4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 G A M Competencies, Appendix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F22F57-07BE-41C7-BAA8-43B6D4FA4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noProof="0" dirty="0"/>
              <a:t>The ten competencies are as follows:</a:t>
            </a:r>
          </a:p>
          <a:p>
            <a:pPr marL="0" indent="0">
              <a:buNone/>
            </a:pPr>
            <a:r>
              <a:rPr lang="en-US" sz="1800" noProof="0" dirty="0"/>
              <a:t>I G structure</a:t>
            </a:r>
          </a:p>
          <a:p>
            <a:pPr marL="0" indent="0">
              <a:buNone/>
            </a:pPr>
            <a:r>
              <a:rPr lang="en-US" sz="1800" noProof="0" dirty="0"/>
              <a:t>Strategic alignment</a:t>
            </a:r>
          </a:p>
          <a:p>
            <a:pPr marL="0" indent="0">
              <a:buNone/>
            </a:pPr>
            <a:r>
              <a:rPr lang="en-US" sz="1800" noProof="0" dirty="0"/>
              <a:t>Privacy and security</a:t>
            </a:r>
          </a:p>
          <a:p>
            <a:pPr marL="0" indent="0">
              <a:buNone/>
            </a:pPr>
            <a:r>
              <a:rPr lang="en-US" sz="1800" noProof="0" dirty="0"/>
              <a:t>Legal and regulatory</a:t>
            </a:r>
          </a:p>
          <a:p>
            <a:pPr marL="0" indent="0">
              <a:buNone/>
            </a:pPr>
            <a:r>
              <a:rPr lang="en-US" sz="1800" noProof="0" dirty="0"/>
              <a:t>Data governance</a:t>
            </a:r>
          </a:p>
          <a:p>
            <a:pPr marL="0" indent="0">
              <a:buNone/>
            </a:pPr>
            <a:r>
              <a:rPr lang="en-US" sz="1800" noProof="0" dirty="0"/>
              <a:t>I T governance</a:t>
            </a:r>
          </a:p>
          <a:p>
            <a:pPr marL="0" indent="0">
              <a:buNone/>
            </a:pPr>
            <a:r>
              <a:rPr lang="en-US" sz="1800" noProof="0" dirty="0"/>
              <a:t>Analytics</a:t>
            </a:r>
          </a:p>
          <a:p>
            <a:pPr marL="0" indent="0">
              <a:buNone/>
            </a:pPr>
            <a:r>
              <a:rPr lang="en-US" sz="1800" noProof="0" dirty="0"/>
              <a:t>I G performance</a:t>
            </a:r>
          </a:p>
          <a:p>
            <a:pPr marL="0" indent="0">
              <a:buNone/>
            </a:pPr>
            <a:r>
              <a:rPr lang="en-US" sz="1800" noProof="0" dirty="0"/>
              <a:t>Enterprise info management</a:t>
            </a:r>
          </a:p>
          <a:p>
            <a:pPr marL="0" indent="0">
              <a:buNone/>
            </a:pPr>
            <a:r>
              <a:rPr lang="en-US" sz="1800" noProof="0" dirty="0"/>
              <a:t>Awareness and adherence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4240297-4AC3-4F05-AF73-CC40C7C8E8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796246" y="5954835"/>
            <a:ext cx="2195885" cy="387350"/>
          </a:xfrm>
        </p:spPr>
        <p:txBody>
          <a:bodyPr/>
          <a:lstStyle/>
          <a:p>
            <a:r>
              <a:rPr lang="en-US" noProof="0" dirty="0">
                <a:hlinkClick r:id="rId2" action="ppaction://hlinksldjump"/>
              </a:rPr>
              <a:t>Jump back to I G A M Competencies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91107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Effectiveness is the degree to which stated outcomes are attained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Efficiency is how the desired outcome is achieved or produced, particularly without wasting resources such as time, personnel, and money</a:t>
            </a:r>
          </a:p>
        </p:txBody>
      </p:sp>
    </p:spTree>
    <p:extLst>
      <p:ext uri="{BB962C8B-B14F-4D97-AF65-F5344CB8AC3E}">
        <p14:creationId xmlns:p14="http://schemas.microsoft.com/office/powerpoint/2010/main" val="4209682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and Information Governance,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DG is a subset of I G as data is the foundation upon which information is built</a:t>
            </a:r>
          </a:p>
          <a:p>
            <a:r>
              <a:rPr lang="en-US" sz="2400" noProof="0" dirty="0"/>
              <a:t>G I G O: “Garbage in, garbage out,” </a:t>
            </a:r>
          </a:p>
          <a:p>
            <a:pPr lvl="1"/>
            <a:r>
              <a:rPr lang="en-US" sz="2000" noProof="0" dirty="0"/>
              <a:t>Metaphor for the importance of effective DG —“garbage” data provides “garbage” information</a:t>
            </a:r>
          </a:p>
          <a:p>
            <a:pPr lvl="1"/>
            <a:r>
              <a:rPr lang="en-US" sz="2000" noProof="0" dirty="0"/>
              <a:t>This “garbage” or inaccurate information leads to poor decisions</a:t>
            </a:r>
          </a:p>
        </p:txBody>
      </p:sp>
    </p:spTree>
    <p:extLst>
      <p:ext uri="{BB962C8B-B14F-4D97-AF65-F5344CB8AC3E}">
        <p14:creationId xmlns:p14="http://schemas.microsoft.com/office/powerpoint/2010/main" val="3923351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e-Discovery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Pre-trial activities wherein participants acquire and analyze any electronic data that could be used in civil or criminal legal proceedings</a:t>
            </a:r>
          </a:p>
        </p:txBody>
      </p:sp>
    </p:spTree>
    <p:extLst>
      <p:ext uri="{BB962C8B-B14F-4D97-AF65-F5344CB8AC3E}">
        <p14:creationId xmlns:p14="http://schemas.microsoft.com/office/powerpoint/2010/main" val="119281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B9570A60-6BFD-9A40-8AEC-E1A489B8FDEF}" vid="{BFC27592-EED7-0248-993B-6065F04F227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87C6F25A504842A0C1E9AB174C5943" ma:contentTypeVersion="" ma:contentTypeDescription="Create a new document." ma:contentTypeScope="" ma:versionID="0a6ba912cf1e0e3fed7efc8868ba97d4">
  <xsd:schema xmlns:xsd="http://www.w3.org/2001/XMLSchema" xmlns:xs="http://www.w3.org/2001/XMLSchema" xmlns:p="http://schemas.microsoft.com/office/2006/metadata/properties" xmlns:ns2="b780e977-4250-4e22-987e-5a8c2348323c" xmlns:ns3="a1a409e0-1700-457e-9605-34172a0b079f" targetNamespace="http://schemas.microsoft.com/office/2006/metadata/properties" ma:root="true" ma:fieldsID="6492b6626650ff29e12d5a2c04f97d14" ns2:_="" ns3:_="">
    <xsd:import namespace="b780e977-4250-4e22-987e-5a8c2348323c"/>
    <xsd:import namespace="a1a409e0-1700-457e-9605-34172a0b07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0e977-4250-4e22-987e-5a8c23483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a409e0-1700-457e-9605-34172a0b07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2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B0077E-0212-4AB7-BFA0-17C0E3500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80e977-4250-4e22-987e-5a8c2348323c"/>
    <ds:schemaRef ds:uri="a1a409e0-1700-457e-9605-34172a0b07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0608A3-D994-4873-BEAA-EFC91874275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4E2A7A7-C2AC-4229-A2F1-7A9C3E36CF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2019_AHIMA_PPT_16-9</Template>
  <TotalTime>1591</TotalTime>
  <Words>2667</Words>
  <Application>Microsoft Office PowerPoint</Application>
  <PresentationFormat>Widescreen</PresentationFormat>
  <Paragraphs>358</Paragraphs>
  <Slides>63</Slides>
  <Notes>3</Notes>
  <HiddenSlides>3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Arial</vt:lpstr>
      <vt:lpstr>Calibri (Body)</vt:lpstr>
      <vt:lpstr>Office Theme</vt:lpstr>
      <vt:lpstr>Introduction to Information Systems for Health Information Technology</vt:lpstr>
      <vt:lpstr>Learning Objectives, 1</vt:lpstr>
      <vt:lpstr>Learning Objectives, 2</vt:lpstr>
      <vt:lpstr>Data Governance (DG)</vt:lpstr>
      <vt:lpstr>Information Governance (I G)</vt:lpstr>
      <vt:lpstr>Data and Information Governance, 1</vt:lpstr>
      <vt:lpstr>Data and Information Governance, 2</vt:lpstr>
      <vt:lpstr>Data and Information Governance, 3</vt:lpstr>
      <vt:lpstr>e-Discovery</vt:lpstr>
      <vt:lpstr>Data and Information Governance, 4</vt:lpstr>
      <vt:lpstr>Data and Information Governance, 5</vt:lpstr>
      <vt:lpstr>Data and Information Governance, 6</vt:lpstr>
      <vt:lpstr>Data and Information Governance, 7</vt:lpstr>
      <vt:lpstr>Data and Information Governance Benefits</vt:lpstr>
      <vt:lpstr>Metadata, 1</vt:lpstr>
      <vt:lpstr>Metadata, 2</vt:lpstr>
      <vt:lpstr>Types of Metadata</vt:lpstr>
      <vt:lpstr>Descriptive Metadata</vt:lpstr>
      <vt:lpstr>Structural Metadata</vt:lpstr>
      <vt:lpstr>Administrative Metadata</vt:lpstr>
      <vt:lpstr>Data Mapping</vt:lpstr>
      <vt:lpstr>Valued Strategic Asset</vt:lpstr>
      <vt:lpstr>Data Silo</vt:lpstr>
      <vt:lpstr>Business Intelligence (B I)</vt:lpstr>
      <vt:lpstr>Big Data</vt:lpstr>
      <vt:lpstr>Information Governance Steering Committee</vt:lpstr>
      <vt:lpstr>Roles of I G Steering Committee</vt:lpstr>
      <vt:lpstr>I G Leadership Structure, 1</vt:lpstr>
      <vt:lpstr>I G Leadership Structure, 2</vt:lpstr>
      <vt:lpstr>Clinical Documentation Improvement (CDI)</vt:lpstr>
      <vt:lpstr>Information Governance Charter</vt:lpstr>
      <vt:lpstr>Sample Project Plan</vt:lpstr>
      <vt:lpstr>S BAR</vt:lpstr>
      <vt:lpstr>Information Asset Inventory</vt:lpstr>
      <vt:lpstr>Strategic Alignment</vt:lpstr>
      <vt:lpstr>Promotion of I G</vt:lpstr>
      <vt:lpstr>Information Governance Principles for Healthcare (IGPHC), 1</vt:lpstr>
      <vt:lpstr>Information Governance Principles for Healthcare (IGPHC), 2</vt:lpstr>
      <vt:lpstr>Information Technology Governance (I T G), 1</vt:lpstr>
      <vt:lpstr>Information Technology Governance (I T G), 2</vt:lpstr>
      <vt:lpstr>I G/DG/I T G Relationship</vt:lpstr>
      <vt:lpstr>Enterprise Information Management (E I M)</vt:lpstr>
      <vt:lpstr>Data and Information Governance, 8</vt:lpstr>
      <vt:lpstr>Data and Information Governance, 9</vt:lpstr>
      <vt:lpstr>Information Governance Adoption Model (I G A M)</vt:lpstr>
      <vt:lpstr>I G A M Competencies</vt:lpstr>
      <vt:lpstr>10 Core Competencies in I G A M, 1</vt:lpstr>
      <vt:lpstr>10 Core Competencies in I G A M, 2</vt:lpstr>
      <vt:lpstr>10 Core Competencies in I G A M, 3</vt:lpstr>
      <vt:lpstr>10 Core Competencies in I G A M, 4</vt:lpstr>
      <vt:lpstr>I G Program Implementation</vt:lpstr>
      <vt:lpstr>Collaboration</vt:lpstr>
      <vt:lpstr>Hard Skills, 1</vt:lpstr>
      <vt:lpstr>Hard Skills, 2</vt:lpstr>
      <vt:lpstr>Hard Skills, 3</vt:lpstr>
      <vt:lpstr>Soft Skills, 1</vt:lpstr>
      <vt:lpstr>Soft Skills, 2</vt:lpstr>
      <vt:lpstr>Data Stewardship</vt:lpstr>
      <vt:lpstr>Health Data Stewardship</vt:lpstr>
      <vt:lpstr>Certifications</vt:lpstr>
      <vt:lpstr>Appendices</vt:lpstr>
      <vt:lpstr>I G Leadership Structure, 2, Appendix</vt:lpstr>
      <vt:lpstr>I G A M Competencies, Appendix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Information Systems for Health Information Technology</dc:title>
  <dc:creator>Diya Bhojnagarwala</dc:creator>
  <cp:lastModifiedBy>Shannon, Joyce</cp:lastModifiedBy>
  <cp:revision>119</cp:revision>
  <dcterms:created xsi:type="dcterms:W3CDTF">2019-11-12T08:03:43Z</dcterms:created>
  <dcterms:modified xsi:type="dcterms:W3CDTF">2020-12-18T01:39:07Z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0x0101006E87C6F25A504842A0C1E9AB174C5943</vt:lpwstr>
  </property>
</Properties>
</file>