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4"/>
  </p:sldMasterIdLst>
  <p:notesMasterIdLst>
    <p:notesMasterId r:id="rId69"/>
  </p:notesMasterIdLst>
  <p:sldIdLst>
    <p:sldId id="256" r:id="rId5"/>
    <p:sldId id="257" r:id="rId6"/>
    <p:sldId id="388" r:id="rId7"/>
    <p:sldId id="258" r:id="rId8"/>
    <p:sldId id="281" r:id="rId9"/>
    <p:sldId id="341" r:id="rId10"/>
    <p:sldId id="350" r:id="rId11"/>
    <p:sldId id="347" r:id="rId12"/>
    <p:sldId id="351" r:id="rId13"/>
    <p:sldId id="329" r:id="rId14"/>
    <p:sldId id="352" r:id="rId15"/>
    <p:sldId id="336" r:id="rId16"/>
    <p:sldId id="300" r:id="rId17"/>
    <p:sldId id="260" r:id="rId18"/>
    <p:sldId id="348" r:id="rId19"/>
    <p:sldId id="261" r:id="rId20"/>
    <p:sldId id="330" r:id="rId21"/>
    <p:sldId id="331" r:id="rId22"/>
    <p:sldId id="342" r:id="rId23"/>
    <p:sldId id="353" r:id="rId24"/>
    <p:sldId id="262" r:id="rId25"/>
    <p:sldId id="263" r:id="rId26"/>
    <p:sldId id="332" r:id="rId27"/>
    <p:sldId id="343" r:id="rId28"/>
    <p:sldId id="389" r:id="rId29"/>
    <p:sldId id="264" r:id="rId30"/>
    <p:sldId id="265" r:id="rId31"/>
    <p:sldId id="349" r:id="rId32"/>
    <p:sldId id="344" r:id="rId33"/>
    <p:sldId id="337" r:id="rId34"/>
    <p:sldId id="266" r:id="rId35"/>
    <p:sldId id="390" r:id="rId36"/>
    <p:sldId id="267" r:id="rId37"/>
    <p:sldId id="269" r:id="rId38"/>
    <p:sldId id="270" r:id="rId39"/>
    <p:sldId id="391" r:id="rId40"/>
    <p:sldId id="271" r:id="rId41"/>
    <p:sldId id="354" r:id="rId42"/>
    <p:sldId id="355" r:id="rId43"/>
    <p:sldId id="356" r:id="rId44"/>
    <p:sldId id="357" r:id="rId45"/>
    <p:sldId id="392" r:id="rId46"/>
    <p:sldId id="358" r:id="rId47"/>
    <p:sldId id="359" r:id="rId48"/>
    <p:sldId id="360" r:id="rId49"/>
    <p:sldId id="362" r:id="rId50"/>
    <p:sldId id="363" r:id="rId51"/>
    <p:sldId id="364" r:id="rId52"/>
    <p:sldId id="365" r:id="rId53"/>
    <p:sldId id="367" r:id="rId54"/>
    <p:sldId id="369" r:id="rId55"/>
    <p:sldId id="371" r:id="rId56"/>
    <p:sldId id="373" r:id="rId57"/>
    <p:sldId id="375" r:id="rId58"/>
    <p:sldId id="376" r:id="rId59"/>
    <p:sldId id="377" r:id="rId60"/>
    <p:sldId id="378" r:id="rId61"/>
    <p:sldId id="380" r:id="rId62"/>
    <p:sldId id="381" r:id="rId63"/>
    <p:sldId id="382" r:id="rId64"/>
    <p:sldId id="383" r:id="rId65"/>
    <p:sldId id="385" r:id="rId66"/>
    <p:sldId id="386" r:id="rId67"/>
    <p:sldId id="387" r:id="rId6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9E4FF"/>
    <a:srgbClr val="00548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4581" autoAdjust="0"/>
    <p:restoredTop sz="86481" autoAdjust="0"/>
  </p:normalViewPr>
  <p:slideViewPr>
    <p:cSldViewPr snapToGrid="0" snapToObjects="1">
      <p:cViewPr varScale="1">
        <p:scale>
          <a:sx n="62" d="100"/>
          <a:sy n="62" d="100"/>
        </p:scale>
        <p:origin x="258" y="72"/>
      </p:cViewPr>
      <p:guideLst/>
    </p:cSldViewPr>
  </p:slideViewPr>
  <p:outlineViewPr>
    <p:cViewPr>
      <p:scale>
        <a:sx n="33" d="100"/>
        <a:sy n="33" d="100"/>
      </p:scale>
      <p:origin x="0" y="-61368"/>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openxmlformats.org/officeDocument/2006/relationships/slide" Target="slides/slide59.xml"/><Relationship Id="rId68" Type="http://schemas.openxmlformats.org/officeDocument/2006/relationships/slide" Target="slides/slide64.xml"/><Relationship Id="rId7" Type="http://schemas.openxmlformats.org/officeDocument/2006/relationships/slide" Target="slides/slide3.xml"/><Relationship Id="rId71"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slide" Target="slides/slide62.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61" Type="http://schemas.openxmlformats.org/officeDocument/2006/relationships/slide" Target="slides/slide57.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notesMaster" Target="notesMasters/notesMaster1.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theme" Target="theme/theme1.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Calibri (Body)"/>
              </a:defRPr>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Calibri (Body)"/>
              </a:defRPr>
            </a:lvl1pPr>
          </a:lstStyle>
          <a:p>
            <a:fld id="{19000218-547A-8943-B7D7-03A273CD8F18}" type="datetimeFigureOut">
              <a:rPr lang="en-US" smtClean="0"/>
              <a:pPr/>
              <a:t>12/11/2020</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Calibri (Body)"/>
              </a:defRPr>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Calibri (Body)"/>
              </a:defRPr>
            </a:lvl1pPr>
          </a:lstStyle>
          <a:p>
            <a:fld id="{EC9919CD-3B8A-C54C-A7DD-6A2A28A2B1D0}" type="slidenum">
              <a:rPr lang="en-US" smtClean="0"/>
              <a:pPr/>
              <a:t>‹#›</a:t>
            </a:fld>
            <a:endParaRPr lang="en-US" dirty="0"/>
          </a:p>
        </p:txBody>
      </p:sp>
    </p:spTree>
    <p:extLst>
      <p:ext uri="{BB962C8B-B14F-4D97-AF65-F5344CB8AC3E}">
        <p14:creationId xmlns:p14="http://schemas.microsoft.com/office/powerpoint/2010/main" val="327766528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Calibri (Body)"/>
        <a:ea typeface="+mn-ea"/>
        <a:cs typeface="+mn-cs"/>
      </a:defRPr>
    </a:lvl1pPr>
    <a:lvl2pPr marL="457200" algn="l" defTabSz="914400" rtl="0" eaLnBrk="1" latinLnBrk="0" hangingPunct="1">
      <a:defRPr sz="1200" kern="1200">
        <a:solidFill>
          <a:schemeClr val="tx1"/>
        </a:solidFill>
        <a:latin typeface="Calibri (Body)"/>
        <a:ea typeface="+mn-ea"/>
        <a:cs typeface="+mn-cs"/>
      </a:defRPr>
    </a:lvl2pPr>
    <a:lvl3pPr marL="914400" algn="l" defTabSz="914400" rtl="0" eaLnBrk="1" latinLnBrk="0" hangingPunct="1">
      <a:defRPr sz="1200" kern="1200">
        <a:solidFill>
          <a:schemeClr val="tx1"/>
        </a:solidFill>
        <a:latin typeface="Calibri (Body)"/>
        <a:ea typeface="+mn-ea"/>
        <a:cs typeface="+mn-cs"/>
      </a:defRPr>
    </a:lvl3pPr>
    <a:lvl4pPr marL="1371600" algn="l" defTabSz="914400" rtl="0" eaLnBrk="1" latinLnBrk="0" hangingPunct="1">
      <a:defRPr sz="1200" kern="1200">
        <a:solidFill>
          <a:schemeClr val="tx1"/>
        </a:solidFill>
        <a:latin typeface="Calibri (Body)"/>
        <a:ea typeface="+mn-ea"/>
        <a:cs typeface="+mn-cs"/>
      </a:defRPr>
    </a:lvl4pPr>
    <a:lvl5pPr marL="1828800" algn="l" defTabSz="914400" rtl="0" eaLnBrk="1" latinLnBrk="0" hangingPunct="1">
      <a:defRPr sz="1200" kern="1200">
        <a:solidFill>
          <a:schemeClr val="tx1"/>
        </a:solidFill>
        <a:latin typeface="Calibri (Body)"/>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C9919CD-3B8A-C54C-A7DD-6A2A28A2B1D0}" type="slidenum">
              <a:rPr lang="en-US" smtClean="0"/>
              <a:t>2</a:t>
            </a:fld>
            <a:endParaRPr lang="en-US" dirty="0"/>
          </a:p>
        </p:txBody>
      </p:sp>
    </p:spTree>
    <p:extLst>
      <p:ext uri="{BB962C8B-B14F-4D97-AF65-F5344CB8AC3E}">
        <p14:creationId xmlns:p14="http://schemas.microsoft.com/office/powerpoint/2010/main" val="88919022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C9919CD-3B8A-C54C-A7DD-6A2A28A2B1D0}" type="slidenum">
              <a:rPr lang="en-US" smtClean="0"/>
              <a:t>3</a:t>
            </a:fld>
            <a:endParaRPr lang="en-US" dirty="0"/>
          </a:p>
        </p:txBody>
      </p:sp>
    </p:spTree>
    <p:extLst>
      <p:ext uri="{BB962C8B-B14F-4D97-AF65-F5344CB8AC3E}">
        <p14:creationId xmlns:p14="http://schemas.microsoft.com/office/powerpoint/2010/main" val="281285682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5BDDDFA6-A30A-2B4D-815C-79D9C3FA54A6}"/>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68022730-C47B-764D-AB71-93D79A64C9C2}"/>
              </a:ext>
            </a:extLst>
          </p:cNvPr>
          <p:cNvSpPr>
            <a:spLocks noGrp="1"/>
          </p:cNvSpPr>
          <p:nvPr>
            <p:ph type="ctrTitle"/>
          </p:nvPr>
        </p:nvSpPr>
        <p:spPr>
          <a:xfrm>
            <a:off x="553520" y="1718503"/>
            <a:ext cx="9144000" cy="2680070"/>
          </a:xfrm>
        </p:spPr>
        <p:txBody>
          <a:bodyPr anchor="b">
            <a:normAutofit/>
          </a:bodyPr>
          <a:lstStyle>
            <a:lvl1pPr algn="l">
              <a:defRPr sz="4000">
                <a:solidFill>
                  <a:schemeClr val="bg1"/>
                </a:solidFill>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E922AF52-CA6B-5542-AC94-164A72E283EE}"/>
              </a:ext>
            </a:extLst>
          </p:cNvPr>
          <p:cNvSpPr>
            <a:spLocks noGrp="1"/>
          </p:cNvSpPr>
          <p:nvPr>
            <p:ph type="subTitle" idx="1"/>
          </p:nvPr>
        </p:nvSpPr>
        <p:spPr>
          <a:xfrm>
            <a:off x="553520" y="4683210"/>
            <a:ext cx="9144000" cy="1170729"/>
          </a:xfrm>
        </p:spPr>
        <p:txBody>
          <a:bodyPr/>
          <a:lstStyle>
            <a:lvl1pPr marL="0" indent="0" algn="l">
              <a:buNone/>
              <a:defRPr sz="2400">
                <a:solidFill>
                  <a:srgbClr val="59E4FF"/>
                </a:solidFill>
                <a:latin typeface="Calibri (Body)"/>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10" name="TextBox 9">
            <a:extLst>
              <a:ext uri="{FF2B5EF4-FFF2-40B4-BE49-F238E27FC236}">
                <a16:creationId xmlns:a16="http://schemas.microsoft.com/office/drawing/2014/main" id="{AABD0F5A-6B66-FE4C-828D-EAC3C360B412}"/>
              </a:ext>
            </a:extLst>
          </p:cNvPr>
          <p:cNvSpPr txBox="1"/>
          <p:nvPr userDrawn="1"/>
        </p:nvSpPr>
        <p:spPr>
          <a:xfrm>
            <a:off x="520861" y="6204031"/>
            <a:ext cx="1944548" cy="369332"/>
          </a:xfrm>
          <a:prstGeom prst="rect">
            <a:avLst/>
          </a:prstGeom>
          <a:noFill/>
        </p:spPr>
        <p:txBody>
          <a:bodyPr wrap="square" rtlCol="0">
            <a:spAutoFit/>
          </a:bodyPr>
          <a:lstStyle/>
          <a:p>
            <a:pPr algn="l"/>
            <a:r>
              <a:rPr lang="en-US" sz="1800" b="0" dirty="0">
                <a:solidFill>
                  <a:schemeClr val="bg1"/>
                </a:solidFill>
                <a:latin typeface="Calibri (Body)"/>
              </a:rPr>
              <a:t>ahima.org</a:t>
            </a:r>
          </a:p>
        </p:txBody>
      </p:sp>
      <p:pic>
        <p:nvPicPr>
          <p:cNvPr id="11" name="Picture 10" descr="AHIMA_White.png">
            <a:extLst>
              <a:ext uri="{FF2B5EF4-FFF2-40B4-BE49-F238E27FC236}">
                <a16:creationId xmlns:a16="http://schemas.microsoft.com/office/drawing/2014/main" id="{56B69201-54D0-6C43-AAE0-F81A0FC63A7F}"/>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697520" y="5698017"/>
            <a:ext cx="1806908" cy="875347"/>
          </a:xfrm>
          <a:prstGeom prst="rect">
            <a:avLst/>
          </a:prstGeom>
        </p:spPr>
      </p:pic>
      <p:sp>
        <p:nvSpPr>
          <p:cNvPr id="7" name="Content Placeholder 1">
            <a:extLst>
              <a:ext uri="{FF2B5EF4-FFF2-40B4-BE49-F238E27FC236}">
                <a16:creationId xmlns:a16="http://schemas.microsoft.com/office/drawing/2014/main" id="{F9B02334-B1DE-4398-A4BA-2782951E0D20}"/>
              </a:ext>
            </a:extLst>
          </p:cNvPr>
          <p:cNvSpPr>
            <a:spLocks noGrp="1"/>
          </p:cNvSpPr>
          <p:nvPr>
            <p:ph sz="quarter" idx="10"/>
          </p:nvPr>
        </p:nvSpPr>
        <p:spPr>
          <a:xfrm>
            <a:off x="1856510" y="6155051"/>
            <a:ext cx="7357828" cy="369332"/>
          </a:xfrm>
        </p:spPr>
        <p:txBody>
          <a:bodyPr>
            <a:noAutofit/>
          </a:bodyPr>
          <a:lstStyle>
            <a:lvl1pPr marL="0" indent="0">
              <a:buNone/>
              <a:defRPr sz="1000">
                <a:solidFill>
                  <a:schemeClr val="bg1"/>
                </a:solidFill>
              </a:defRPr>
            </a:lvl1pPr>
          </a:lstStyle>
          <a:p>
            <a:endParaRPr lang="en-IN" dirty="0"/>
          </a:p>
        </p:txBody>
      </p:sp>
    </p:spTree>
    <p:extLst>
      <p:ext uri="{BB962C8B-B14F-4D97-AF65-F5344CB8AC3E}">
        <p14:creationId xmlns:p14="http://schemas.microsoft.com/office/powerpoint/2010/main" val="38777333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8" name="Slide Number Placeholder 5">
            <a:extLst>
              <a:ext uri="{FF2B5EF4-FFF2-40B4-BE49-F238E27FC236}">
                <a16:creationId xmlns:a16="http://schemas.microsoft.com/office/drawing/2014/main" id="{DF52E85E-8804-214F-8797-F2CD76403F63}"/>
              </a:ext>
            </a:extLst>
          </p:cNvPr>
          <p:cNvSpPr>
            <a:spLocks noGrp="1"/>
          </p:cNvSpPr>
          <p:nvPr>
            <p:ph type="sldNum" sz="quarter" idx="4"/>
          </p:nvPr>
        </p:nvSpPr>
        <p:spPr>
          <a:xfrm>
            <a:off x="539264" y="6293042"/>
            <a:ext cx="11024771" cy="365125"/>
          </a:xfrm>
          <a:prstGeom prst="rect">
            <a:avLst/>
          </a:prstGeom>
        </p:spPr>
        <p:txBody>
          <a:bodyPr/>
          <a:lstStyle>
            <a:lvl1pPr algn="ctr">
              <a:defRPr sz="1200">
                <a:latin typeface="Calibri (Body)"/>
              </a:defRPr>
            </a:lvl1pPr>
          </a:lstStyle>
          <a:p>
            <a:endParaRPr lang="en-US" dirty="0"/>
          </a:p>
        </p:txBody>
      </p:sp>
      <p:sp>
        <p:nvSpPr>
          <p:cNvPr id="2" name="Title 1">
            <a:extLst>
              <a:ext uri="{FF2B5EF4-FFF2-40B4-BE49-F238E27FC236}">
                <a16:creationId xmlns:a16="http://schemas.microsoft.com/office/drawing/2014/main" id="{1D349347-97FA-C843-A003-5B9ECCD6D7BD}"/>
              </a:ext>
            </a:extLst>
          </p:cNvPr>
          <p:cNvSpPr>
            <a:spLocks noGrp="1"/>
          </p:cNvSpPr>
          <p:nvPr>
            <p:ph type="title"/>
          </p:nvPr>
        </p:nvSpPr>
        <p:spPr/>
        <p:txBody>
          <a:bodyPr/>
          <a:lstStyle>
            <a:lvl1pPr>
              <a:defRPr>
                <a:latin typeface="Calibri (Body)"/>
              </a:defRPr>
            </a:lvl1pPr>
          </a:lstStyle>
          <a:p>
            <a:r>
              <a:rPr lang="en-US" dirty="0"/>
              <a:t>Click to edit Master title style</a:t>
            </a:r>
          </a:p>
        </p:txBody>
      </p:sp>
      <p:sp>
        <p:nvSpPr>
          <p:cNvPr id="3" name="Content Placeholder 2">
            <a:extLst>
              <a:ext uri="{FF2B5EF4-FFF2-40B4-BE49-F238E27FC236}">
                <a16:creationId xmlns:a16="http://schemas.microsoft.com/office/drawing/2014/main" id="{C8B76D1F-1E43-5249-B170-73823D63365E}"/>
              </a:ext>
            </a:extLst>
          </p:cNvPr>
          <p:cNvSpPr>
            <a:spLocks noGrp="1"/>
          </p:cNvSpPr>
          <p:nvPr>
            <p:ph idx="1"/>
          </p:nvPr>
        </p:nvSpPr>
        <p:spPr>
          <a:xfrm>
            <a:off x="539264" y="1825625"/>
            <a:ext cx="11024771" cy="435133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Slide Number Placeholder 5">
            <a:extLst>
              <a:ext uri="{FF2B5EF4-FFF2-40B4-BE49-F238E27FC236}">
                <a16:creationId xmlns:a16="http://schemas.microsoft.com/office/drawing/2014/main" id="{3489350E-275D-4B40-8E2B-FC697999C6A3}"/>
              </a:ext>
            </a:extLst>
          </p:cNvPr>
          <p:cNvSpPr txBox="1">
            <a:spLocks/>
          </p:cNvSpPr>
          <p:nvPr userDrawn="1"/>
        </p:nvSpPr>
        <p:spPr>
          <a:xfrm>
            <a:off x="5751811" y="6320579"/>
            <a:ext cx="943086" cy="230996"/>
          </a:xfrm>
          <a:prstGeom prst="rect">
            <a:avLst/>
          </a:prstGeom>
        </p:spPr>
        <p:txBody>
          <a:bodyPr/>
          <a:lstStyle>
            <a:defPPr>
              <a:defRPr lang="en-US"/>
            </a:defPPr>
            <a:lvl1pPr marL="0" algn="l" defTabSz="914400" rtl="0" eaLnBrk="1" latinLnBrk="0" hangingPunct="1">
              <a:defRPr lang="en-US" sz="1000" kern="1200" smtClean="0">
                <a:solidFill>
                  <a:schemeClr val="tx1"/>
                </a:solidFill>
                <a:latin typeface="Century Gothic" panose="020B0502020202020204"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latin typeface="Calibri (Body)"/>
            </a:endParaRPr>
          </a:p>
        </p:txBody>
      </p:sp>
      <p:sp>
        <p:nvSpPr>
          <p:cNvPr id="10" name="Rectangle 9">
            <a:extLst>
              <a:ext uri="{FF2B5EF4-FFF2-40B4-BE49-F238E27FC236}">
                <a16:creationId xmlns:a16="http://schemas.microsoft.com/office/drawing/2014/main" id="{1D225FC6-47BD-41EC-A9A9-F450F860ABF0}"/>
              </a:ext>
            </a:extLst>
          </p:cNvPr>
          <p:cNvSpPr>
            <a:spLocks noChangeArrowheads="1"/>
          </p:cNvSpPr>
          <p:nvPr userDrawn="1"/>
        </p:nvSpPr>
        <p:spPr bwMode="auto">
          <a:xfrm>
            <a:off x="5647899" y="6246775"/>
            <a:ext cx="457200" cy="304800"/>
          </a:xfrm>
          <a:prstGeom prst="rect">
            <a:avLst/>
          </a:prstGeom>
          <a:noFill/>
          <a:ln>
            <a:noFill/>
          </a:ln>
          <a:extLst>
            <a:ext uri="{909E8E84-426E-40DD-AFC4-6F175D3DCCD1}">
              <a14:hiddenFill xmlns:a14="http://schemas.microsoft.com/office/drawing/2010/main">
                <a:solidFill>
                  <a:srgbClr val="C0C0C0"/>
                </a:solidFill>
              </a14:hiddenFill>
            </a:ext>
            <a:ext uri="{91240B29-F687-4F45-9708-019B960494DF}">
              <a14:hiddenLine xmlns:a14="http://schemas.microsoft.com/office/drawing/2010/main" w="12700">
                <a:solidFill>
                  <a:srgbClr val="0000CC"/>
                </a:solidFill>
                <a:miter lim="800000"/>
                <a:headEnd/>
                <a:tailEnd/>
              </a14:hiddenLine>
            </a:ext>
          </a:extLst>
        </p:spPr>
        <p:txBody>
          <a:bodyPr lIns="0" tIns="0" rIns="0" bIns="0" anchor="b"/>
          <a:lstStyle>
            <a:lvl1pPr>
              <a:defRPr sz="3800">
                <a:solidFill>
                  <a:schemeClr val="tx1"/>
                </a:solidFill>
                <a:latin typeface="Times New Roman" panose="02020603050405020304" pitchFamily="18" charset="0"/>
              </a:defRPr>
            </a:lvl1pPr>
            <a:lvl2pPr marL="742950" indent="-285750">
              <a:defRPr sz="3800">
                <a:solidFill>
                  <a:schemeClr val="tx1"/>
                </a:solidFill>
                <a:latin typeface="Times New Roman" panose="02020603050405020304" pitchFamily="18" charset="0"/>
              </a:defRPr>
            </a:lvl2pPr>
            <a:lvl3pPr marL="1143000" indent="-228600">
              <a:defRPr sz="3800">
                <a:solidFill>
                  <a:schemeClr val="tx1"/>
                </a:solidFill>
                <a:latin typeface="Times New Roman" panose="02020603050405020304" pitchFamily="18" charset="0"/>
              </a:defRPr>
            </a:lvl3pPr>
            <a:lvl4pPr marL="1600200" indent="-228600">
              <a:defRPr sz="3800">
                <a:solidFill>
                  <a:schemeClr val="tx1"/>
                </a:solidFill>
                <a:latin typeface="Times New Roman" panose="02020603050405020304" pitchFamily="18" charset="0"/>
              </a:defRPr>
            </a:lvl4pPr>
            <a:lvl5pPr marL="2057400" indent="-228600">
              <a:defRPr sz="3800">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3800">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3800">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3800">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3800">
                <a:solidFill>
                  <a:schemeClr val="tx1"/>
                </a:solidFill>
                <a:latin typeface="Times New Roman" panose="02020603050405020304" pitchFamily="18" charset="0"/>
              </a:defRPr>
            </a:lvl9pPr>
          </a:lstStyle>
          <a:p>
            <a:pPr algn="r">
              <a:lnSpc>
                <a:spcPct val="75000"/>
              </a:lnSpc>
            </a:pPr>
            <a:fld id="{B2B86243-762B-4653-A1EB-4B6E25172358}" type="slidenum">
              <a:rPr lang="en-US" altLang="en-US" sz="1400" b="0" smtClean="0">
                <a:solidFill>
                  <a:schemeClr val="tx1"/>
                </a:solidFill>
                <a:latin typeface="Calibri (Body)"/>
              </a:rPr>
              <a:pPr algn="r">
                <a:lnSpc>
                  <a:spcPct val="75000"/>
                </a:lnSpc>
              </a:pPr>
              <a:t>‹#›</a:t>
            </a:fld>
            <a:endParaRPr lang="en-US" altLang="en-US" sz="1400" b="0" dirty="0">
              <a:solidFill>
                <a:schemeClr val="tx1"/>
              </a:solidFill>
              <a:latin typeface="Calibri (Body)"/>
            </a:endParaRPr>
          </a:p>
        </p:txBody>
      </p:sp>
    </p:spTree>
    <p:extLst>
      <p:ext uri="{BB962C8B-B14F-4D97-AF65-F5344CB8AC3E}">
        <p14:creationId xmlns:p14="http://schemas.microsoft.com/office/powerpoint/2010/main" val="76457002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8" name="Slide Number Placeholder 5">
            <a:extLst>
              <a:ext uri="{FF2B5EF4-FFF2-40B4-BE49-F238E27FC236}">
                <a16:creationId xmlns:a16="http://schemas.microsoft.com/office/drawing/2014/main" id="{DF52E85E-8804-214F-8797-F2CD76403F63}"/>
              </a:ext>
            </a:extLst>
          </p:cNvPr>
          <p:cNvSpPr>
            <a:spLocks noGrp="1"/>
          </p:cNvSpPr>
          <p:nvPr>
            <p:ph type="sldNum" sz="quarter" idx="4"/>
          </p:nvPr>
        </p:nvSpPr>
        <p:spPr>
          <a:xfrm>
            <a:off x="539264" y="6293042"/>
            <a:ext cx="11024771" cy="365125"/>
          </a:xfrm>
          <a:prstGeom prst="rect">
            <a:avLst/>
          </a:prstGeom>
        </p:spPr>
        <p:txBody>
          <a:bodyPr/>
          <a:lstStyle>
            <a:lvl1pPr algn="ctr">
              <a:defRPr sz="1200">
                <a:latin typeface="Calibri (Body)"/>
              </a:defRPr>
            </a:lvl1pPr>
          </a:lstStyle>
          <a:p>
            <a:endParaRPr lang="en-US" dirty="0"/>
          </a:p>
        </p:txBody>
      </p:sp>
      <p:sp>
        <p:nvSpPr>
          <p:cNvPr id="2" name="Title 1">
            <a:extLst>
              <a:ext uri="{FF2B5EF4-FFF2-40B4-BE49-F238E27FC236}">
                <a16:creationId xmlns:a16="http://schemas.microsoft.com/office/drawing/2014/main" id="{1D349347-97FA-C843-A003-5B9ECCD6D7BD}"/>
              </a:ext>
            </a:extLst>
          </p:cNvPr>
          <p:cNvSpPr>
            <a:spLocks noGrp="1"/>
          </p:cNvSpPr>
          <p:nvPr>
            <p:ph type="title"/>
          </p:nvPr>
        </p:nvSpPr>
        <p:spPr/>
        <p:txBody>
          <a:bodyPr/>
          <a:lstStyle>
            <a:lvl1pPr>
              <a:defRPr>
                <a:latin typeface="Calibri (Body)"/>
              </a:defRPr>
            </a:lvl1pPr>
          </a:lstStyle>
          <a:p>
            <a:r>
              <a:rPr lang="en-US" dirty="0"/>
              <a:t>Click to edit Master title style</a:t>
            </a:r>
          </a:p>
        </p:txBody>
      </p:sp>
      <p:sp>
        <p:nvSpPr>
          <p:cNvPr id="3" name="Content Placeholder 2">
            <a:extLst>
              <a:ext uri="{FF2B5EF4-FFF2-40B4-BE49-F238E27FC236}">
                <a16:creationId xmlns:a16="http://schemas.microsoft.com/office/drawing/2014/main" id="{C8B76D1F-1E43-5249-B170-73823D63365E}"/>
              </a:ext>
            </a:extLst>
          </p:cNvPr>
          <p:cNvSpPr>
            <a:spLocks noGrp="1"/>
          </p:cNvSpPr>
          <p:nvPr>
            <p:ph idx="1"/>
          </p:nvPr>
        </p:nvSpPr>
        <p:spPr>
          <a:xfrm>
            <a:off x="539264" y="1825625"/>
            <a:ext cx="11024771" cy="117487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Slide Number Placeholder 5">
            <a:extLst>
              <a:ext uri="{FF2B5EF4-FFF2-40B4-BE49-F238E27FC236}">
                <a16:creationId xmlns:a16="http://schemas.microsoft.com/office/drawing/2014/main" id="{3489350E-275D-4B40-8E2B-FC697999C6A3}"/>
              </a:ext>
            </a:extLst>
          </p:cNvPr>
          <p:cNvSpPr txBox="1">
            <a:spLocks/>
          </p:cNvSpPr>
          <p:nvPr userDrawn="1"/>
        </p:nvSpPr>
        <p:spPr>
          <a:xfrm>
            <a:off x="5751811" y="6320579"/>
            <a:ext cx="943086" cy="230996"/>
          </a:xfrm>
          <a:prstGeom prst="rect">
            <a:avLst/>
          </a:prstGeom>
        </p:spPr>
        <p:txBody>
          <a:bodyPr/>
          <a:lstStyle>
            <a:defPPr>
              <a:defRPr lang="en-US"/>
            </a:defPPr>
            <a:lvl1pPr marL="0" algn="l" defTabSz="914400" rtl="0" eaLnBrk="1" latinLnBrk="0" hangingPunct="1">
              <a:defRPr lang="en-US" sz="1000" kern="1200" smtClean="0">
                <a:solidFill>
                  <a:schemeClr val="tx1"/>
                </a:solidFill>
                <a:latin typeface="Century Gothic" panose="020B0502020202020204"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latin typeface="Calibri (Body)"/>
            </a:endParaRPr>
          </a:p>
        </p:txBody>
      </p:sp>
      <p:sp>
        <p:nvSpPr>
          <p:cNvPr id="10" name="Rectangle 9">
            <a:extLst>
              <a:ext uri="{FF2B5EF4-FFF2-40B4-BE49-F238E27FC236}">
                <a16:creationId xmlns:a16="http://schemas.microsoft.com/office/drawing/2014/main" id="{1D225FC6-47BD-41EC-A9A9-F450F860ABF0}"/>
              </a:ext>
            </a:extLst>
          </p:cNvPr>
          <p:cNvSpPr>
            <a:spLocks noChangeArrowheads="1"/>
          </p:cNvSpPr>
          <p:nvPr userDrawn="1"/>
        </p:nvSpPr>
        <p:spPr bwMode="auto">
          <a:xfrm>
            <a:off x="5647899" y="6246775"/>
            <a:ext cx="457200" cy="304800"/>
          </a:xfrm>
          <a:prstGeom prst="rect">
            <a:avLst/>
          </a:prstGeom>
          <a:noFill/>
          <a:ln>
            <a:noFill/>
          </a:ln>
          <a:extLst>
            <a:ext uri="{909E8E84-426E-40DD-AFC4-6F175D3DCCD1}">
              <a14:hiddenFill xmlns:a14="http://schemas.microsoft.com/office/drawing/2010/main">
                <a:solidFill>
                  <a:srgbClr val="C0C0C0"/>
                </a:solidFill>
              </a14:hiddenFill>
            </a:ext>
            <a:ext uri="{91240B29-F687-4F45-9708-019B960494DF}">
              <a14:hiddenLine xmlns:a14="http://schemas.microsoft.com/office/drawing/2010/main" w="12700">
                <a:solidFill>
                  <a:srgbClr val="0000CC"/>
                </a:solidFill>
                <a:miter lim="800000"/>
                <a:headEnd/>
                <a:tailEnd/>
              </a14:hiddenLine>
            </a:ext>
          </a:extLst>
        </p:spPr>
        <p:txBody>
          <a:bodyPr lIns="0" tIns="0" rIns="0" bIns="0" anchor="b"/>
          <a:lstStyle>
            <a:lvl1pPr>
              <a:defRPr sz="3800">
                <a:solidFill>
                  <a:schemeClr val="tx1"/>
                </a:solidFill>
                <a:latin typeface="Times New Roman" panose="02020603050405020304" pitchFamily="18" charset="0"/>
              </a:defRPr>
            </a:lvl1pPr>
            <a:lvl2pPr marL="742950" indent="-285750">
              <a:defRPr sz="3800">
                <a:solidFill>
                  <a:schemeClr val="tx1"/>
                </a:solidFill>
                <a:latin typeface="Times New Roman" panose="02020603050405020304" pitchFamily="18" charset="0"/>
              </a:defRPr>
            </a:lvl2pPr>
            <a:lvl3pPr marL="1143000" indent="-228600">
              <a:defRPr sz="3800">
                <a:solidFill>
                  <a:schemeClr val="tx1"/>
                </a:solidFill>
                <a:latin typeface="Times New Roman" panose="02020603050405020304" pitchFamily="18" charset="0"/>
              </a:defRPr>
            </a:lvl3pPr>
            <a:lvl4pPr marL="1600200" indent="-228600">
              <a:defRPr sz="3800">
                <a:solidFill>
                  <a:schemeClr val="tx1"/>
                </a:solidFill>
                <a:latin typeface="Times New Roman" panose="02020603050405020304" pitchFamily="18" charset="0"/>
              </a:defRPr>
            </a:lvl4pPr>
            <a:lvl5pPr marL="2057400" indent="-228600">
              <a:defRPr sz="3800">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3800">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3800">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3800">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3800">
                <a:solidFill>
                  <a:schemeClr val="tx1"/>
                </a:solidFill>
                <a:latin typeface="Times New Roman" panose="02020603050405020304" pitchFamily="18" charset="0"/>
              </a:defRPr>
            </a:lvl9pPr>
          </a:lstStyle>
          <a:p>
            <a:pPr algn="r">
              <a:lnSpc>
                <a:spcPct val="75000"/>
              </a:lnSpc>
            </a:pPr>
            <a:fld id="{B2B86243-762B-4653-A1EB-4B6E25172358}" type="slidenum">
              <a:rPr lang="en-US" altLang="en-US" sz="1400" b="0" smtClean="0">
                <a:solidFill>
                  <a:schemeClr val="tx1"/>
                </a:solidFill>
                <a:latin typeface="Calibri (Body)"/>
              </a:rPr>
              <a:pPr algn="r">
                <a:lnSpc>
                  <a:spcPct val="75000"/>
                </a:lnSpc>
              </a:pPr>
              <a:t>‹#›</a:t>
            </a:fld>
            <a:endParaRPr lang="en-US" altLang="en-US" sz="1400" b="0" dirty="0">
              <a:solidFill>
                <a:schemeClr val="tx1"/>
              </a:solidFill>
              <a:latin typeface="Calibri (Body)"/>
            </a:endParaRPr>
          </a:p>
        </p:txBody>
      </p:sp>
      <p:sp>
        <p:nvSpPr>
          <p:cNvPr id="5" name="Content Placeholder 4">
            <a:extLst>
              <a:ext uri="{FF2B5EF4-FFF2-40B4-BE49-F238E27FC236}">
                <a16:creationId xmlns:a16="http://schemas.microsoft.com/office/drawing/2014/main" id="{23C902A8-7524-468D-B36C-728B2C60CD7C}"/>
              </a:ext>
            </a:extLst>
          </p:cNvPr>
          <p:cNvSpPr>
            <a:spLocks noGrp="1"/>
          </p:cNvSpPr>
          <p:nvPr>
            <p:ph sz="quarter" idx="10"/>
          </p:nvPr>
        </p:nvSpPr>
        <p:spPr>
          <a:xfrm>
            <a:off x="539750" y="3241675"/>
            <a:ext cx="4987925" cy="28543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Content Placeholder 6">
            <a:extLst>
              <a:ext uri="{FF2B5EF4-FFF2-40B4-BE49-F238E27FC236}">
                <a16:creationId xmlns:a16="http://schemas.microsoft.com/office/drawing/2014/main" id="{525BE7B8-6969-4403-B26D-B2B89DEC3EF5}"/>
              </a:ext>
            </a:extLst>
          </p:cNvPr>
          <p:cNvSpPr>
            <a:spLocks noGrp="1"/>
          </p:cNvSpPr>
          <p:nvPr>
            <p:ph sz="quarter" idx="11"/>
          </p:nvPr>
        </p:nvSpPr>
        <p:spPr>
          <a:xfrm>
            <a:off x="5751513" y="3241675"/>
            <a:ext cx="5678487" cy="28543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18921900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g"/><Relationship Id="rId5" Type="http://schemas.openxmlformats.org/officeDocument/2006/relationships/image" Target="../media/image1.jp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EEE5283C-ADB3-564B-BAB8-B4748A5E0C5E}"/>
              </a:ext>
            </a:extLst>
          </p:cNvPr>
          <p:cNvPicPr>
            <a:picLocks noChangeAspect="1"/>
          </p:cNvPicPr>
          <p:nvPr userDrawn="1"/>
        </p:nvPicPr>
        <p:blipFill>
          <a:blip r:embed="rId5"/>
          <a:stretch>
            <a:fillRect/>
          </a:stretch>
        </p:blipFill>
        <p:spPr>
          <a:xfrm>
            <a:off x="0" y="10959"/>
            <a:ext cx="12192000" cy="6858000"/>
          </a:xfrm>
          <a:prstGeom prst="rect">
            <a:avLst/>
          </a:prstGeom>
        </p:spPr>
      </p:pic>
      <p:sp>
        <p:nvSpPr>
          <p:cNvPr id="2" name="Title Placeholder 1">
            <a:extLst>
              <a:ext uri="{FF2B5EF4-FFF2-40B4-BE49-F238E27FC236}">
                <a16:creationId xmlns:a16="http://schemas.microsoft.com/office/drawing/2014/main" id="{28410417-AC94-FC4C-9C71-DF00FDE91093}"/>
              </a:ext>
            </a:extLst>
          </p:cNvPr>
          <p:cNvSpPr>
            <a:spLocks noGrp="1"/>
          </p:cNvSpPr>
          <p:nvPr>
            <p:ph type="title"/>
          </p:nvPr>
        </p:nvSpPr>
        <p:spPr>
          <a:xfrm>
            <a:off x="539265" y="515815"/>
            <a:ext cx="11024770" cy="117487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2DE06515-FDB7-144C-B62C-4C5A48217A63}"/>
              </a:ext>
            </a:extLst>
          </p:cNvPr>
          <p:cNvSpPr>
            <a:spLocks noGrp="1"/>
          </p:cNvSpPr>
          <p:nvPr>
            <p:ph type="body" idx="1"/>
          </p:nvPr>
        </p:nvSpPr>
        <p:spPr>
          <a:xfrm>
            <a:off x="539264" y="1825625"/>
            <a:ext cx="11024771"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11" name="Picture 10">
            <a:extLst>
              <a:ext uri="{FF2B5EF4-FFF2-40B4-BE49-F238E27FC236}">
                <a16:creationId xmlns:a16="http://schemas.microsoft.com/office/drawing/2014/main" id="{FE5959D2-4B35-2E4F-A0A0-C55CF7E6C47C}"/>
              </a:ext>
            </a:extLst>
          </p:cNvPr>
          <p:cNvPicPr>
            <a:picLocks noChangeAspect="1"/>
          </p:cNvPicPr>
          <p:nvPr userDrawn="1"/>
        </p:nvPicPr>
        <p:blipFill>
          <a:blip r:embed="rId6"/>
          <a:stretch>
            <a:fillRect/>
          </a:stretch>
        </p:blipFill>
        <p:spPr>
          <a:xfrm>
            <a:off x="10071792" y="6310741"/>
            <a:ext cx="1562582" cy="413483"/>
          </a:xfrm>
          <a:prstGeom prst="rect">
            <a:avLst/>
          </a:prstGeom>
        </p:spPr>
      </p:pic>
      <p:sp>
        <p:nvSpPr>
          <p:cNvPr id="12" name="Text Box 15">
            <a:extLst>
              <a:ext uri="{FF2B5EF4-FFF2-40B4-BE49-F238E27FC236}">
                <a16:creationId xmlns:a16="http://schemas.microsoft.com/office/drawing/2014/main" id="{5072698D-C197-9E4C-8C4D-15DE0B8696A0}"/>
              </a:ext>
            </a:extLst>
          </p:cNvPr>
          <p:cNvSpPr txBox="1">
            <a:spLocks noChangeArrowheads="1"/>
          </p:cNvSpPr>
          <p:nvPr userDrawn="1"/>
        </p:nvSpPr>
        <p:spPr bwMode="auto">
          <a:xfrm>
            <a:off x="478358" y="6524171"/>
            <a:ext cx="4683846" cy="200055"/>
          </a:xfrm>
          <a:prstGeom prst="rect">
            <a:avLst/>
          </a:prstGeom>
          <a:noFill/>
          <a:ln w="9525">
            <a:noFill/>
            <a:miter lim="800000"/>
            <a:headEnd/>
            <a:tailEnd/>
          </a:ln>
          <a:effectLst/>
        </p:spPr>
        <p:txBody>
          <a:bodyPr wrap="square">
            <a:prstTxWarp prst="textNoShape">
              <a:avLst/>
            </a:prstTxWarp>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spcBef>
                <a:spcPct val="50000"/>
              </a:spcBef>
            </a:pPr>
            <a:r>
              <a:rPr lang="en-US" sz="700" kern="1200" dirty="0">
                <a:solidFill>
                  <a:schemeClr val="tx1">
                    <a:lumMod val="75000"/>
                    <a:lumOff val="25000"/>
                  </a:schemeClr>
                </a:solidFill>
                <a:latin typeface="Calibri (Body)"/>
                <a:ea typeface="+mn-ea"/>
                <a:cs typeface="+mn-cs"/>
              </a:rPr>
              <a:t>© 2019 AHIMA</a:t>
            </a:r>
            <a:endParaRPr lang="en-US" sz="700" dirty="0">
              <a:solidFill>
                <a:schemeClr val="tx1">
                  <a:lumMod val="75000"/>
                  <a:lumOff val="25000"/>
                </a:schemeClr>
              </a:solidFill>
              <a:latin typeface="Calibri (Body)"/>
            </a:endParaRPr>
          </a:p>
        </p:txBody>
      </p:sp>
      <p:sp>
        <p:nvSpPr>
          <p:cNvPr id="13" name="TextBox 12">
            <a:extLst>
              <a:ext uri="{FF2B5EF4-FFF2-40B4-BE49-F238E27FC236}">
                <a16:creationId xmlns:a16="http://schemas.microsoft.com/office/drawing/2014/main" id="{4DBCCD1C-0E8A-1B41-93EF-6061EF4D510A}"/>
              </a:ext>
            </a:extLst>
          </p:cNvPr>
          <p:cNvSpPr txBox="1"/>
          <p:nvPr userDrawn="1"/>
        </p:nvSpPr>
        <p:spPr>
          <a:xfrm>
            <a:off x="469480" y="6232362"/>
            <a:ext cx="1694046" cy="323165"/>
          </a:xfrm>
          <a:prstGeom prst="rect">
            <a:avLst/>
          </a:prstGeom>
          <a:noFill/>
        </p:spPr>
        <p:txBody>
          <a:bodyPr wrap="square" rtlCol="0">
            <a:spAutoFit/>
          </a:bodyPr>
          <a:lstStyle/>
          <a:p>
            <a:r>
              <a:rPr lang="en-US" sz="1500" b="1" dirty="0">
                <a:solidFill>
                  <a:srgbClr val="00548B"/>
                </a:solidFill>
                <a:latin typeface="Calibri (Body)"/>
              </a:rPr>
              <a:t>ahima.org</a:t>
            </a:r>
          </a:p>
        </p:txBody>
      </p:sp>
      <p:sp>
        <p:nvSpPr>
          <p:cNvPr id="8" name="Slide Number Placeholder 5">
            <a:extLst>
              <a:ext uri="{FF2B5EF4-FFF2-40B4-BE49-F238E27FC236}">
                <a16:creationId xmlns:a16="http://schemas.microsoft.com/office/drawing/2014/main" id="{01080097-40B7-0D49-9037-5409C07B1D02}"/>
              </a:ext>
            </a:extLst>
          </p:cNvPr>
          <p:cNvSpPr>
            <a:spLocks noGrp="1"/>
          </p:cNvSpPr>
          <p:nvPr>
            <p:ph type="sldNum" sz="quarter" idx="4"/>
          </p:nvPr>
        </p:nvSpPr>
        <p:spPr>
          <a:xfrm>
            <a:off x="539264" y="6293042"/>
            <a:ext cx="11024771" cy="365125"/>
          </a:xfrm>
          <a:prstGeom prst="rect">
            <a:avLst/>
          </a:prstGeom>
        </p:spPr>
        <p:txBody>
          <a:bodyPr/>
          <a:lstStyle>
            <a:lvl1pPr algn="ctr">
              <a:defRPr sz="1200">
                <a:latin typeface="Calibri (Body)"/>
              </a:defRPr>
            </a:lvl1pPr>
          </a:lstStyle>
          <a:p>
            <a:fld id="{162F203F-2323-374D-9094-79CF27369A6A}" type="slidenum">
              <a:rPr lang="en-US" smtClean="0"/>
              <a:pPr/>
              <a:t>‹#›</a:t>
            </a:fld>
            <a:endParaRPr lang="en-US" dirty="0"/>
          </a:p>
        </p:txBody>
      </p:sp>
    </p:spTree>
    <p:extLst>
      <p:ext uri="{BB962C8B-B14F-4D97-AF65-F5344CB8AC3E}">
        <p14:creationId xmlns:p14="http://schemas.microsoft.com/office/powerpoint/2010/main" val="80007899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hf sldNum="0" hdr="0" ftr="0" dt="0"/>
  <p:txStyles>
    <p:titleStyle>
      <a:lvl1pPr algn="l" defTabSz="914400" rtl="0" eaLnBrk="1" latinLnBrk="0" hangingPunct="1">
        <a:lnSpc>
          <a:spcPct val="90000"/>
        </a:lnSpc>
        <a:spcBef>
          <a:spcPct val="0"/>
        </a:spcBef>
        <a:buNone/>
        <a:defRPr sz="3000" b="1" i="0" kern="1200">
          <a:solidFill>
            <a:srgbClr val="00548B"/>
          </a:solidFill>
          <a:latin typeface="Calibri (Body)"/>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Calibri (Body)"/>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Calibri (Body)"/>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Calibri (Body)"/>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Calibri (Body)"/>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Calibri (Body)"/>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0371B5-8007-154B-8530-230047453173}"/>
              </a:ext>
            </a:extLst>
          </p:cNvPr>
          <p:cNvSpPr>
            <a:spLocks noGrp="1"/>
          </p:cNvSpPr>
          <p:nvPr>
            <p:ph type="ctrTitle"/>
          </p:nvPr>
        </p:nvSpPr>
        <p:spPr/>
        <p:txBody>
          <a:bodyPr/>
          <a:lstStyle/>
          <a:p>
            <a:r>
              <a:rPr lang="en-US" noProof="0" dirty="0"/>
              <a:t>Introduction to Information Systems for Health Information Technology</a:t>
            </a:r>
          </a:p>
        </p:txBody>
      </p:sp>
      <p:sp>
        <p:nvSpPr>
          <p:cNvPr id="3" name="Subtitle 2">
            <a:extLst>
              <a:ext uri="{FF2B5EF4-FFF2-40B4-BE49-F238E27FC236}">
                <a16:creationId xmlns:a16="http://schemas.microsoft.com/office/drawing/2014/main" id="{7BB82CF4-E5FC-8744-85DD-4A4C7D1D570D}"/>
              </a:ext>
            </a:extLst>
          </p:cNvPr>
          <p:cNvSpPr>
            <a:spLocks noGrp="1"/>
          </p:cNvSpPr>
          <p:nvPr>
            <p:ph type="subTitle" idx="1"/>
          </p:nvPr>
        </p:nvSpPr>
        <p:spPr/>
        <p:txBody>
          <a:bodyPr/>
          <a:lstStyle/>
          <a:p>
            <a:r>
              <a:rPr lang="en-US" noProof="0" dirty="0"/>
              <a:t>Chapter 11: Health Information Exchange</a:t>
            </a:r>
          </a:p>
        </p:txBody>
      </p:sp>
      <p:sp>
        <p:nvSpPr>
          <p:cNvPr id="6" name="Content Placeholder 5">
            <a:extLst>
              <a:ext uri="{FF2B5EF4-FFF2-40B4-BE49-F238E27FC236}">
                <a16:creationId xmlns:a16="http://schemas.microsoft.com/office/drawing/2014/main" id="{8F125EDD-38BB-4C14-BA86-D8E872E449B9}"/>
              </a:ext>
            </a:extLst>
          </p:cNvPr>
          <p:cNvSpPr>
            <a:spLocks noGrp="1"/>
          </p:cNvSpPr>
          <p:nvPr>
            <p:ph sz="quarter" idx="10"/>
          </p:nvPr>
        </p:nvSpPr>
        <p:spPr>
          <a:xfrm>
            <a:off x="4269506" y="6357418"/>
            <a:ext cx="3652987" cy="500582"/>
          </a:xfrm>
        </p:spPr>
        <p:txBody>
          <a:bodyPr/>
          <a:lstStyle/>
          <a:p>
            <a:r>
              <a:rPr lang="en-US" dirty="0"/>
              <a:t>© 2020 American Health Information Management Association</a:t>
            </a:r>
          </a:p>
        </p:txBody>
      </p:sp>
    </p:spTree>
    <p:extLst>
      <p:ext uri="{BB962C8B-B14F-4D97-AF65-F5344CB8AC3E}">
        <p14:creationId xmlns:p14="http://schemas.microsoft.com/office/powerpoint/2010/main" val="103435387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7FECC7-FA19-4AC4-941D-574047887659}"/>
              </a:ext>
            </a:extLst>
          </p:cNvPr>
          <p:cNvSpPr>
            <a:spLocks noGrp="1"/>
          </p:cNvSpPr>
          <p:nvPr>
            <p:ph type="title"/>
          </p:nvPr>
        </p:nvSpPr>
        <p:spPr/>
        <p:txBody>
          <a:bodyPr>
            <a:normAutofit/>
          </a:bodyPr>
          <a:lstStyle/>
          <a:p>
            <a:r>
              <a:rPr lang="en-US" noProof="0" dirty="0"/>
              <a:t>Four Types of Interoperability, 3</a:t>
            </a:r>
          </a:p>
        </p:txBody>
      </p:sp>
      <p:sp>
        <p:nvSpPr>
          <p:cNvPr id="3" name="Content Placeholder 2">
            <a:extLst>
              <a:ext uri="{FF2B5EF4-FFF2-40B4-BE49-F238E27FC236}">
                <a16:creationId xmlns:a16="http://schemas.microsoft.com/office/drawing/2014/main" id="{6BE18BA5-B0A0-413B-9F86-4C52C7408B31}"/>
              </a:ext>
            </a:extLst>
          </p:cNvPr>
          <p:cNvSpPr>
            <a:spLocks noGrp="1"/>
          </p:cNvSpPr>
          <p:nvPr>
            <p:ph idx="1"/>
          </p:nvPr>
        </p:nvSpPr>
        <p:spPr>
          <a:xfrm>
            <a:off x="539264" y="1780655"/>
            <a:ext cx="11024771" cy="4351338"/>
          </a:xfrm>
        </p:spPr>
        <p:txBody>
          <a:bodyPr/>
          <a:lstStyle/>
          <a:p>
            <a:pPr marL="0" indent="0">
              <a:buNone/>
            </a:pPr>
            <a:r>
              <a:rPr lang="en-US" noProof="0" dirty="0"/>
              <a:t>Semantic</a:t>
            </a:r>
          </a:p>
          <a:p>
            <a:r>
              <a:rPr lang="en-US" sz="2400" noProof="0" dirty="0"/>
              <a:t>This process involves the use of standardized terminologies (such as S N O M E D-C T) </a:t>
            </a:r>
          </a:p>
          <a:p>
            <a:r>
              <a:rPr lang="en-US" sz="2400" noProof="0" dirty="0"/>
              <a:t>Provide clarity, consistency, and appropriate meaning in H I E </a:t>
            </a:r>
          </a:p>
          <a:p>
            <a:r>
              <a:rPr lang="en-US" sz="2400" noProof="0" dirty="0"/>
              <a:t>This area of H I E is still undergoing development</a:t>
            </a:r>
          </a:p>
        </p:txBody>
      </p:sp>
    </p:spTree>
    <p:extLst>
      <p:ext uri="{BB962C8B-B14F-4D97-AF65-F5344CB8AC3E}">
        <p14:creationId xmlns:p14="http://schemas.microsoft.com/office/powerpoint/2010/main" val="29075358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7FECC7-FA19-4AC4-941D-574047887659}"/>
              </a:ext>
            </a:extLst>
          </p:cNvPr>
          <p:cNvSpPr>
            <a:spLocks noGrp="1"/>
          </p:cNvSpPr>
          <p:nvPr>
            <p:ph type="title"/>
          </p:nvPr>
        </p:nvSpPr>
        <p:spPr/>
        <p:txBody>
          <a:bodyPr>
            <a:normAutofit/>
          </a:bodyPr>
          <a:lstStyle/>
          <a:p>
            <a:r>
              <a:rPr lang="en-US" noProof="0" dirty="0"/>
              <a:t>Four Types of Interoperability, 4</a:t>
            </a:r>
          </a:p>
        </p:txBody>
      </p:sp>
      <p:sp>
        <p:nvSpPr>
          <p:cNvPr id="3" name="Content Placeholder 2">
            <a:extLst>
              <a:ext uri="{FF2B5EF4-FFF2-40B4-BE49-F238E27FC236}">
                <a16:creationId xmlns:a16="http://schemas.microsoft.com/office/drawing/2014/main" id="{6BE18BA5-B0A0-413B-9F86-4C52C7408B31}"/>
              </a:ext>
            </a:extLst>
          </p:cNvPr>
          <p:cNvSpPr>
            <a:spLocks noGrp="1"/>
          </p:cNvSpPr>
          <p:nvPr>
            <p:ph idx="1"/>
          </p:nvPr>
        </p:nvSpPr>
        <p:spPr>
          <a:xfrm>
            <a:off x="539264" y="1780655"/>
            <a:ext cx="11024771" cy="4351338"/>
          </a:xfrm>
        </p:spPr>
        <p:txBody>
          <a:bodyPr/>
          <a:lstStyle/>
          <a:p>
            <a:pPr marL="0" indent="0">
              <a:buNone/>
            </a:pPr>
            <a:r>
              <a:rPr lang="en-US" noProof="0" dirty="0"/>
              <a:t>Process</a:t>
            </a:r>
          </a:p>
          <a:p>
            <a:r>
              <a:rPr lang="en-US" sz="2400" noProof="0" dirty="0"/>
              <a:t>Most difficult of all the types of interoperability</a:t>
            </a:r>
          </a:p>
          <a:p>
            <a:r>
              <a:rPr lang="en-US" sz="2400" noProof="0" dirty="0"/>
              <a:t>Process refers to degree to which integrity of workflow can be maintained between systems </a:t>
            </a:r>
          </a:p>
          <a:p>
            <a:r>
              <a:rPr lang="en-US" sz="2400" noProof="0" dirty="0"/>
              <a:t>Includes maintaining and conveying information such as user roles, data protections, and system service quality between systems</a:t>
            </a:r>
          </a:p>
        </p:txBody>
      </p:sp>
    </p:spTree>
    <p:extLst>
      <p:ext uri="{BB962C8B-B14F-4D97-AF65-F5344CB8AC3E}">
        <p14:creationId xmlns:p14="http://schemas.microsoft.com/office/powerpoint/2010/main" val="288925495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7FECC7-FA19-4AC4-941D-574047887659}"/>
              </a:ext>
            </a:extLst>
          </p:cNvPr>
          <p:cNvSpPr>
            <a:spLocks noGrp="1"/>
          </p:cNvSpPr>
          <p:nvPr>
            <p:ph type="title"/>
          </p:nvPr>
        </p:nvSpPr>
        <p:spPr/>
        <p:txBody>
          <a:bodyPr/>
          <a:lstStyle/>
          <a:p>
            <a:r>
              <a:rPr lang="en-US" noProof="0" dirty="0"/>
              <a:t>Health Information Exchange (H I E), 4</a:t>
            </a:r>
          </a:p>
        </p:txBody>
      </p:sp>
      <p:sp>
        <p:nvSpPr>
          <p:cNvPr id="3" name="Content Placeholder 2">
            <a:extLst>
              <a:ext uri="{FF2B5EF4-FFF2-40B4-BE49-F238E27FC236}">
                <a16:creationId xmlns:a16="http://schemas.microsoft.com/office/drawing/2014/main" id="{6BE18BA5-B0A0-413B-9F86-4C52C7408B31}"/>
              </a:ext>
            </a:extLst>
          </p:cNvPr>
          <p:cNvSpPr>
            <a:spLocks noGrp="1"/>
          </p:cNvSpPr>
          <p:nvPr>
            <p:ph idx="1"/>
          </p:nvPr>
        </p:nvSpPr>
        <p:spPr>
          <a:xfrm>
            <a:off x="539264" y="1780655"/>
            <a:ext cx="11024771" cy="4351338"/>
          </a:xfrm>
        </p:spPr>
        <p:txBody>
          <a:bodyPr/>
          <a:lstStyle/>
          <a:p>
            <a:pPr marL="0" indent="0">
              <a:buNone/>
            </a:pPr>
            <a:r>
              <a:rPr lang="en-US" noProof="0" dirty="0"/>
              <a:t>American Recovery and Reinvestment Act (A R R A) was enacted to stimulate the United States economy during a recession</a:t>
            </a:r>
          </a:p>
          <a:p>
            <a:r>
              <a:rPr lang="en-US" sz="2400" noProof="0" dirty="0"/>
              <a:t>Dedicated to expanding use of H I T to improve business efficiency and effectiveness of healthcare organizations while increasing patient safety health outcomes</a:t>
            </a:r>
          </a:p>
        </p:txBody>
      </p:sp>
    </p:spTree>
    <p:extLst>
      <p:ext uri="{BB962C8B-B14F-4D97-AF65-F5344CB8AC3E}">
        <p14:creationId xmlns:p14="http://schemas.microsoft.com/office/powerpoint/2010/main" val="404611106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7FECC7-FA19-4AC4-941D-574047887659}"/>
              </a:ext>
            </a:extLst>
          </p:cNvPr>
          <p:cNvSpPr>
            <a:spLocks noGrp="1"/>
          </p:cNvSpPr>
          <p:nvPr>
            <p:ph type="title"/>
          </p:nvPr>
        </p:nvSpPr>
        <p:spPr/>
        <p:txBody>
          <a:bodyPr>
            <a:normAutofit/>
          </a:bodyPr>
          <a:lstStyle/>
          <a:p>
            <a:r>
              <a:rPr lang="en-US" noProof="0" dirty="0"/>
              <a:t>Health Information Exchange (H I E), 5</a:t>
            </a:r>
          </a:p>
        </p:txBody>
      </p:sp>
      <p:sp>
        <p:nvSpPr>
          <p:cNvPr id="3" name="Content Placeholder 2">
            <a:extLst>
              <a:ext uri="{FF2B5EF4-FFF2-40B4-BE49-F238E27FC236}">
                <a16:creationId xmlns:a16="http://schemas.microsoft.com/office/drawing/2014/main" id="{6BE18BA5-B0A0-413B-9F86-4C52C7408B31}"/>
              </a:ext>
            </a:extLst>
          </p:cNvPr>
          <p:cNvSpPr>
            <a:spLocks noGrp="1"/>
          </p:cNvSpPr>
          <p:nvPr>
            <p:ph idx="1"/>
          </p:nvPr>
        </p:nvSpPr>
        <p:spPr/>
        <p:txBody>
          <a:bodyPr/>
          <a:lstStyle/>
          <a:p>
            <a:pPr marL="0" indent="0">
              <a:buNone/>
            </a:pPr>
            <a:r>
              <a:rPr lang="en-US" noProof="0" dirty="0"/>
              <a:t>Health Information Technology for Economic and Clinical Health (HITECH) Act </a:t>
            </a:r>
          </a:p>
          <a:p>
            <a:r>
              <a:rPr lang="en-US" sz="2400" noProof="0" dirty="0"/>
              <a:t>$19 billion dedicated to</a:t>
            </a:r>
          </a:p>
          <a:p>
            <a:pPr lvl="1"/>
            <a:r>
              <a:rPr lang="en-US" sz="2000" noProof="0" dirty="0"/>
              <a:t>Develop H I T </a:t>
            </a:r>
          </a:p>
          <a:p>
            <a:pPr lvl="1"/>
            <a:r>
              <a:rPr lang="en-US" sz="2000" noProof="0" dirty="0"/>
              <a:t>Workforce education and training </a:t>
            </a:r>
          </a:p>
          <a:p>
            <a:pPr lvl="1"/>
            <a:r>
              <a:rPr lang="en-US" sz="2000" noProof="0" dirty="0"/>
              <a:t>Certification of E H R products</a:t>
            </a:r>
          </a:p>
          <a:p>
            <a:pPr lvl="1"/>
            <a:r>
              <a:rPr lang="en-US" sz="2000" noProof="0" dirty="0"/>
              <a:t>Establishing standards and vocabularies </a:t>
            </a:r>
          </a:p>
          <a:p>
            <a:pPr lvl="1"/>
            <a:r>
              <a:rPr lang="en-US" sz="2000" noProof="0" dirty="0"/>
              <a:t>Driving electronic security and privacy regulations into the 21st century </a:t>
            </a:r>
          </a:p>
        </p:txBody>
      </p:sp>
    </p:spTree>
    <p:extLst>
      <p:ext uri="{BB962C8B-B14F-4D97-AF65-F5344CB8AC3E}">
        <p14:creationId xmlns:p14="http://schemas.microsoft.com/office/powerpoint/2010/main" val="305181183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7FECC7-FA19-4AC4-941D-574047887659}"/>
              </a:ext>
            </a:extLst>
          </p:cNvPr>
          <p:cNvSpPr>
            <a:spLocks noGrp="1"/>
          </p:cNvSpPr>
          <p:nvPr>
            <p:ph type="title"/>
          </p:nvPr>
        </p:nvSpPr>
        <p:spPr/>
        <p:txBody>
          <a:bodyPr/>
          <a:lstStyle/>
          <a:p>
            <a:r>
              <a:rPr lang="en-US" noProof="0" dirty="0"/>
              <a:t>HITECH Act, 1</a:t>
            </a:r>
          </a:p>
        </p:txBody>
      </p:sp>
      <p:sp>
        <p:nvSpPr>
          <p:cNvPr id="3" name="Content Placeholder 2">
            <a:extLst>
              <a:ext uri="{FF2B5EF4-FFF2-40B4-BE49-F238E27FC236}">
                <a16:creationId xmlns:a16="http://schemas.microsoft.com/office/drawing/2014/main" id="{6BE18BA5-B0A0-413B-9F86-4C52C7408B31}"/>
              </a:ext>
            </a:extLst>
          </p:cNvPr>
          <p:cNvSpPr>
            <a:spLocks noGrp="1"/>
          </p:cNvSpPr>
          <p:nvPr>
            <p:ph idx="1"/>
          </p:nvPr>
        </p:nvSpPr>
        <p:spPr>
          <a:xfrm>
            <a:off x="539264" y="1825625"/>
            <a:ext cx="11024771" cy="4351338"/>
          </a:xfrm>
        </p:spPr>
        <p:txBody>
          <a:bodyPr/>
          <a:lstStyle/>
          <a:p>
            <a:pPr marL="0" indent="0">
              <a:buNone/>
            </a:pPr>
            <a:r>
              <a:rPr lang="en-US" noProof="0" dirty="0"/>
              <a:t>Foundational H I T legislation for:</a:t>
            </a:r>
          </a:p>
          <a:p>
            <a:pPr marL="0" indent="0">
              <a:buNone/>
            </a:pPr>
            <a:endParaRPr lang="en-US" sz="1800" noProof="0" dirty="0"/>
          </a:p>
          <a:p>
            <a:r>
              <a:rPr lang="en-US" sz="2400" noProof="0" dirty="0"/>
              <a:t>Development </a:t>
            </a:r>
          </a:p>
          <a:p>
            <a:r>
              <a:rPr lang="en-US" sz="2400" noProof="0" dirty="0"/>
              <a:t>Adoption</a:t>
            </a:r>
          </a:p>
          <a:p>
            <a:r>
              <a:rPr lang="en-US" sz="2400" noProof="0" dirty="0"/>
              <a:t>Promotion </a:t>
            </a:r>
          </a:p>
          <a:p>
            <a:r>
              <a:rPr lang="en-US" sz="2400" noProof="0" dirty="0"/>
              <a:t>Use of electronic and computerized applications to create an interoperable health information exchange system</a:t>
            </a:r>
          </a:p>
        </p:txBody>
      </p:sp>
    </p:spTree>
    <p:extLst>
      <p:ext uri="{BB962C8B-B14F-4D97-AF65-F5344CB8AC3E}">
        <p14:creationId xmlns:p14="http://schemas.microsoft.com/office/powerpoint/2010/main" val="293165240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7FECC7-FA19-4AC4-941D-574047887659}"/>
              </a:ext>
            </a:extLst>
          </p:cNvPr>
          <p:cNvSpPr>
            <a:spLocks noGrp="1"/>
          </p:cNvSpPr>
          <p:nvPr>
            <p:ph type="title"/>
          </p:nvPr>
        </p:nvSpPr>
        <p:spPr/>
        <p:txBody>
          <a:bodyPr/>
          <a:lstStyle/>
          <a:p>
            <a:r>
              <a:rPr lang="en-US" noProof="0" dirty="0"/>
              <a:t>HITECH Act, 2</a:t>
            </a:r>
          </a:p>
        </p:txBody>
      </p:sp>
      <p:sp>
        <p:nvSpPr>
          <p:cNvPr id="3" name="Content Placeholder 2">
            <a:extLst>
              <a:ext uri="{FF2B5EF4-FFF2-40B4-BE49-F238E27FC236}">
                <a16:creationId xmlns:a16="http://schemas.microsoft.com/office/drawing/2014/main" id="{6BE18BA5-B0A0-413B-9F86-4C52C7408B31}"/>
              </a:ext>
            </a:extLst>
          </p:cNvPr>
          <p:cNvSpPr>
            <a:spLocks noGrp="1"/>
          </p:cNvSpPr>
          <p:nvPr>
            <p:ph idx="1"/>
          </p:nvPr>
        </p:nvSpPr>
        <p:spPr>
          <a:xfrm>
            <a:off x="539264" y="1825625"/>
            <a:ext cx="11024771" cy="4351338"/>
          </a:xfrm>
        </p:spPr>
        <p:txBody>
          <a:bodyPr/>
          <a:lstStyle/>
          <a:p>
            <a:pPr marL="0" indent="0">
              <a:buNone/>
            </a:pPr>
            <a:r>
              <a:rPr lang="en-US" noProof="0" dirty="0"/>
              <a:t>Added new regulations and requirements</a:t>
            </a:r>
          </a:p>
          <a:p>
            <a:pPr marL="0" indent="0">
              <a:buNone/>
            </a:pPr>
            <a:endParaRPr lang="en-US" noProof="0" dirty="0"/>
          </a:p>
          <a:p>
            <a:pPr marL="0" indent="0">
              <a:buNone/>
            </a:pPr>
            <a:r>
              <a:rPr lang="en-US" noProof="0" dirty="0"/>
              <a:t>Toughening enforcement</a:t>
            </a:r>
          </a:p>
          <a:p>
            <a:pPr marL="0" indent="0">
              <a:buNone/>
            </a:pPr>
            <a:endParaRPr lang="en-US" noProof="0" dirty="0"/>
          </a:p>
          <a:p>
            <a:pPr marL="0" indent="0">
              <a:buNone/>
            </a:pPr>
            <a:r>
              <a:rPr lang="en-US" noProof="0" dirty="0"/>
              <a:t>Increasing penalties for security breaches and privacy violations</a:t>
            </a:r>
          </a:p>
        </p:txBody>
      </p:sp>
    </p:spTree>
    <p:extLst>
      <p:ext uri="{BB962C8B-B14F-4D97-AF65-F5344CB8AC3E}">
        <p14:creationId xmlns:p14="http://schemas.microsoft.com/office/powerpoint/2010/main" val="166816130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7FECC7-FA19-4AC4-941D-574047887659}"/>
              </a:ext>
            </a:extLst>
          </p:cNvPr>
          <p:cNvSpPr>
            <a:spLocks noGrp="1"/>
          </p:cNvSpPr>
          <p:nvPr>
            <p:ph type="title"/>
          </p:nvPr>
        </p:nvSpPr>
        <p:spPr/>
        <p:txBody>
          <a:bodyPr/>
          <a:lstStyle/>
          <a:p>
            <a:r>
              <a:rPr lang="en-US" noProof="0" dirty="0"/>
              <a:t>History of Health Information Exchange</a:t>
            </a:r>
          </a:p>
        </p:txBody>
      </p:sp>
      <p:sp>
        <p:nvSpPr>
          <p:cNvPr id="3" name="Content Placeholder 2">
            <a:extLst>
              <a:ext uri="{FF2B5EF4-FFF2-40B4-BE49-F238E27FC236}">
                <a16:creationId xmlns:a16="http://schemas.microsoft.com/office/drawing/2014/main" id="{6BE18BA5-B0A0-413B-9F86-4C52C7408B31}"/>
              </a:ext>
            </a:extLst>
          </p:cNvPr>
          <p:cNvSpPr>
            <a:spLocks noGrp="1"/>
          </p:cNvSpPr>
          <p:nvPr>
            <p:ph idx="1"/>
          </p:nvPr>
        </p:nvSpPr>
        <p:spPr/>
        <p:txBody>
          <a:bodyPr/>
          <a:lstStyle/>
          <a:p>
            <a:pPr marL="0" indent="0">
              <a:buNone/>
            </a:pPr>
            <a:r>
              <a:rPr lang="en-US" b="1" noProof="0" dirty="0"/>
              <a:t>Health Information Organization (H I O):</a:t>
            </a:r>
            <a:r>
              <a:rPr lang="en-US" noProof="0" dirty="0"/>
              <a:t> Typically a public-private partnership organization that oversees, governs, and facilitates the transmission of health data between different types of HCOs that have various E H R systems, according to nationally recognized standards</a:t>
            </a:r>
          </a:p>
        </p:txBody>
      </p:sp>
    </p:spTree>
    <p:extLst>
      <p:ext uri="{BB962C8B-B14F-4D97-AF65-F5344CB8AC3E}">
        <p14:creationId xmlns:p14="http://schemas.microsoft.com/office/powerpoint/2010/main" val="53931709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7FECC7-FA19-4AC4-941D-574047887659}"/>
              </a:ext>
            </a:extLst>
          </p:cNvPr>
          <p:cNvSpPr>
            <a:spLocks noGrp="1"/>
          </p:cNvSpPr>
          <p:nvPr>
            <p:ph type="title"/>
          </p:nvPr>
        </p:nvSpPr>
        <p:spPr/>
        <p:txBody>
          <a:bodyPr>
            <a:normAutofit/>
          </a:bodyPr>
          <a:lstStyle/>
          <a:p>
            <a:r>
              <a:rPr lang="en-US" noProof="0" dirty="0"/>
              <a:t>Local/Regional Health Information Organization (L H I O and R H I O)</a:t>
            </a:r>
          </a:p>
        </p:txBody>
      </p:sp>
      <p:sp>
        <p:nvSpPr>
          <p:cNvPr id="3" name="Content Placeholder 2">
            <a:extLst>
              <a:ext uri="{FF2B5EF4-FFF2-40B4-BE49-F238E27FC236}">
                <a16:creationId xmlns:a16="http://schemas.microsoft.com/office/drawing/2014/main" id="{6BE18BA5-B0A0-413B-9F86-4C52C7408B31}"/>
              </a:ext>
            </a:extLst>
          </p:cNvPr>
          <p:cNvSpPr>
            <a:spLocks noGrp="1"/>
          </p:cNvSpPr>
          <p:nvPr>
            <p:ph idx="1"/>
          </p:nvPr>
        </p:nvSpPr>
        <p:spPr/>
        <p:txBody>
          <a:bodyPr/>
          <a:lstStyle/>
          <a:p>
            <a:pPr marL="0" indent="0">
              <a:buNone/>
            </a:pPr>
            <a:r>
              <a:rPr lang="en-US" noProof="0" dirty="0"/>
              <a:t>A group of organizations with a business stake in improving quality, safety and efficiency of healthcare delivery that comes together to exchange information for these purposes</a:t>
            </a:r>
          </a:p>
          <a:p>
            <a:pPr marL="0" indent="0">
              <a:buNone/>
            </a:pPr>
            <a:endParaRPr lang="en-US" noProof="0" dirty="0"/>
          </a:p>
          <a:p>
            <a:pPr marL="0" indent="0">
              <a:buNone/>
            </a:pPr>
            <a:r>
              <a:rPr lang="en-US" noProof="0" dirty="0"/>
              <a:t>The terms R H I O and H I E are often used interchangeably</a:t>
            </a:r>
          </a:p>
          <a:p>
            <a:pPr marL="0" indent="0">
              <a:buNone/>
            </a:pPr>
            <a:endParaRPr lang="en-US" noProof="0" dirty="0"/>
          </a:p>
          <a:p>
            <a:pPr marL="0" indent="0">
              <a:buNone/>
            </a:pPr>
            <a:r>
              <a:rPr lang="en-US" noProof="0" dirty="0"/>
              <a:t>An L H I O is a small-scale version of an R H I O</a:t>
            </a:r>
          </a:p>
        </p:txBody>
      </p:sp>
    </p:spTree>
    <p:extLst>
      <p:ext uri="{BB962C8B-B14F-4D97-AF65-F5344CB8AC3E}">
        <p14:creationId xmlns:p14="http://schemas.microsoft.com/office/powerpoint/2010/main" val="12187966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7FECC7-FA19-4AC4-941D-574047887659}"/>
              </a:ext>
            </a:extLst>
          </p:cNvPr>
          <p:cNvSpPr>
            <a:spLocks noGrp="1"/>
          </p:cNvSpPr>
          <p:nvPr>
            <p:ph type="title"/>
          </p:nvPr>
        </p:nvSpPr>
        <p:spPr>
          <a:xfrm>
            <a:off x="539264" y="515815"/>
            <a:ext cx="11211457" cy="1174873"/>
          </a:xfrm>
        </p:spPr>
        <p:txBody>
          <a:bodyPr>
            <a:normAutofit/>
          </a:bodyPr>
          <a:lstStyle/>
          <a:p>
            <a:r>
              <a:rPr lang="en-US" noProof="0" dirty="0"/>
              <a:t>Sequoia Project eHealth Exchange, 1</a:t>
            </a:r>
          </a:p>
        </p:txBody>
      </p:sp>
      <p:sp>
        <p:nvSpPr>
          <p:cNvPr id="3" name="Content Placeholder 2">
            <a:extLst>
              <a:ext uri="{FF2B5EF4-FFF2-40B4-BE49-F238E27FC236}">
                <a16:creationId xmlns:a16="http://schemas.microsoft.com/office/drawing/2014/main" id="{6BE18BA5-B0A0-413B-9F86-4C52C7408B31}"/>
              </a:ext>
            </a:extLst>
          </p:cNvPr>
          <p:cNvSpPr>
            <a:spLocks noGrp="1"/>
          </p:cNvSpPr>
          <p:nvPr>
            <p:ph idx="1"/>
          </p:nvPr>
        </p:nvSpPr>
        <p:spPr>
          <a:xfrm>
            <a:off x="539264" y="1795645"/>
            <a:ext cx="11024771" cy="4351338"/>
          </a:xfrm>
        </p:spPr>
        <p:txBody>
          <a:bodyPr/>
          <a:lstStyle/>
          <a:p>
            <a:pPr marL="0" indent="0">
              <a:buNone/>
            </a:pPr>
            <a:r>
              <a:rPr lang="en-US" noProof="0" dirty="0"/>
              <a:t>Federal agencies and non-federal organizations that came together under common mission and purpose to </a:t>
            </a:r>
          </a:p>
          <a:p>
            <a:r>
              <a:rPr lang="en-US" sz="2400" noProof="0" dirty="0"/>
              <a:t>Improve patient care</a:t>
            </a:r>
          </a:p>
          <a:p>
            <a:r>
              <a:rPr lang="en-US" sz="2400" noProof="0" dirty="0"/>
              <a:t>Streamline disability benefit claims </a:t>
            </a:r>
          </a:p>
          <a:p>
            <a:r>
              <a:rPr lang="en-US" sz="2400" noProof="0" dirty="0"/>
              <a:t>Improve public health reporting through secure, trusted, and interoperable health information exchange</a:t>
            </a:r>
          </a:p>
        </p:txBody>
      </p:sp>
    </p:spTree>
    <p:extLst>
      <p:ext uri="{BB962C8B-B14F-4D97-AF65-F5344CB8AC3E}">
        <p14:creationId xmlns:p14="http://schemas.microsoft.com/office/powerpoint/2010/main" val="169920379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7FECC7-FA19-4AC4-941D-574047887659}"/>
              </a:ext>
            </a:extLst>
          </p:cNvPr>
          <p:cNvSpPr>
            <a:spLocks noGrp="1"/>
          </p:cNvSpPr>
          <p:nvPr>
            <p:ph type="title"/>
          </p:nvPr>
        </p:nvSpPr>
        <p:spPr>
          <a:xfrm>
            <a:off x="539264" y="515815"/>
            <a:ext cx="11211457" cy="1174873"/>
          </a:xfrm>
        </p:spPr>
        <p:txBody>
          <a:bodyPr>
            <a:normAutofit/>
          </a:bodyPr>
          <a:lstStyle/>
          <a:p>
            <a:r>
              <a:rPr lang="en-US" noProof="0" dirty="0"/>
              <a:t>Sequoia Project eHealth Exchange, 2</a:t>
            </a:r>
          </a:p>
        </p:txBody>
      </p:sp>
      <p:sp>
        <p:nvSpPr>
          <p:cNvPr id="3" name="Content Placeholder 2">
            <a:extLst>
              <a:ext uri="{FF2B5EF4-FFF2-40B4-BE49-F238E27FC236}">
                <a16:creationId xmlns:a16="http://schemas.microsoft.com/office/drawing/2014/main" id="{6BE18BA5-B0A0-413B-9F86-4C52C7408B31}"/>
              </a:ext>
            </a:extLst>
          </p:cNvPr>
          <p:cNvSpPr>
            <a:spLocks noGrp="1"/>
          </p:cNvSpPr>
          <p:nvPr>
            <p:ph idx="1"/>
          </p:nvPr>
        </p:nvSpPr>
        <p:spPr>
          <a:xfrm>
            <a:off x="539264" y="1795645"/>
            <a:ext cx="11024771" cy="4351338"/>
          </a:xfrm>
        </p:spPr>
        <p:txBody>
          <a:bodyPr/>
          <a:lstStyle/>
          <a:p>
            <a:pPr marL="0" indent="0">
              <a:buNone/>
            </a:pPr>
            <a:r>
              <a:rPr lang="en-US" noProof="0" dirty="0"/>
              <a:t>Provides exchange services in all 50 states</a:t>
            </a:r>
          </a:p>
          <a:p>
            <a:r>
              <a:rPr lang="en-US" sz="2400" noProof="0" dirty="0"/>
              <a:t>More than 1,000,000 patients</a:t>
            </a:r>
          </a:p>
          <a:p>
            <a:r>
              <a:rPr lang="en-US" sz="2400" noProof="0" dirty="0"/>
              <a:t>65% of hospitals in the United States</a:t>
            </a:r>
          </a:p>
          <a:p>
            <a:r>
              <a:rPr lang="en-US" sz="2400" noProof="0" dirty="0"/>
              <a:t>50,000 medical groups</a:t>
            </a:r>
          </a:p>
          <a:p>
            <a:r>
              <a:rPr lang="en-US" sz="2400" noProof="0" dirty="0"/>
              <a:t>8,300 pharmacies</a:t>
            </a:r>
          </a:p>
          <a:p>
            <a:r>
              <a:rPr lang="en-US" sz="2400" noProof="0" dirty="0"/>
              <a:t>Department of Defense, Centers for Medicare and Medicaid, Veterans Administration, and the Social Security Administration</a:t>
            </a:r>
          </a:p>
        </p:txBody>
      </p:sp>
    </p:spTree>
    <p:extLst>
      <p:ext uri="{BB962C8B-B14F-4D97-AF65-F5344CB8AC3E}">
        <p14:creationId xmlns:p14="http://schemas.microsoft.com/office/powerpoint/2010/main" val="268242480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873A55-F285-9E4B-897C-E07FC600CAB4}"/>
              </a:ext>
            </a:extLst>
          </p:cNvPr>
          <p:cNvSpPr>
            <a:spLocks noGrp="1"/>
          </p:cNvSpPr>
          <p:nvPr>
            <p:ph type="title"/>
          </p:nvPr>
        </p:nvSpPr>
        <p:spPr/>
        <p:txBody>
          <a:bodyPr/>
          <a:lstStyle/>
          <a:p>
            <a:r>
              <a:rPr lang="en-US" noProof="0" dirty="0"/>
              <a:t>Learning Objectives, 1</a:t>
            </a:r>
          </a:p>
        </p:txBody>
      </p:sp>
      <p:sp>
        <p:nvSpPr>
          <p:cNvPr id="3" name="Content Placeholder 2">
            <a:extLst>
              <a:ext uri="{FF2B5EF4-FFF2-40B4-BE49-F238E27FC236}">
                <a16:creationId xmlns:a16="http://schemas.microsoft.com/office/drawing/2014/main" id="{41FB47C9-E7D3-3449-8CD5-88B034FEB554}"/>
              </a:ext>
            </a:extLst>
          </p:cNvPr>
          <p:cNvSpPr>
            <a:spLocks noGrp="1"/>
          </p:cNvSpPr>
          <p:nvPr>
            <p:ph idx="1"/>
          </p:nvPr>
        </p:nvSpPr>
        <p:spPr/>
        <p:txBody>
          <a:bodyPr/>
          <a:lstStyle/>
          <a:p>
            <a:pPr marL="0" indent="0">
              <a:buNone/>
            </a:pPr>
            <a:r>
              <a:rPr lang="en-US" noProof="0" dirty="0"/>
              <a:t>Illustrate why the health information exchange (H I E) is a positive step for healthcare</a:t>
            </a:r>
          </a:p>
          <a:p>
            <a:pPr marL="0" indent="0">
              <a:buNone/>
            </a:pPr>
            <a:endParaRPr lang="en-US" sz="2000" noProof="0" dirty="0"/>
          </a:p>
          <a:p>
            <a:pPr marL="0" indent="0">
              <a:buNone/>
            </a:pPr>
            <a:r>
              <a:rPr lang="en-US" noProof="0" dirty="0"/>
              <a:t>Describe the role and functions of the health information organization (H I O) in the H I E efforts</a:t>
            </a:r>
          </a:p>
          <a:p>
            <a:pPr marL="0" indent="0">
              <a:buNone/>
            </a:pPr>
            <a:endParaRPr lang="en-US" sz="2000" noProof="0" dirty="0"/>
          </a:p>
          <a:p>
            <a:pPr marL="0" indent="0">
              <a:buNone/>
            </a:pPr>
            <a:r>
              <a:rPr lang="en-US" noProof="0" dirty="0"/>
              <a:t>Explain the concept of interoperability and its importance in healthcare</a:t>
            </a:r>
          </a:p>
        </p:txBody>
      </p:sp>
    </p:spTree>
    <p:extLst>
      <p:ext uri="{BB962C8B-B14F-4D97-AF65-F5344CB8AC3E}">
        <p14:creationId xmlns:p14="http://schemas.microsoft.com/office/powerpoint/2010/main" val="375556690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7FECC7-FA19-4AC4-941D-574047887659}"/>
              </a:ext>
            </a:extLst>
          </p:cNvPr>
          <p:cNvSpPr>
            <a:spLocks noGrp="1"/>
          </p:cNvSpPr>
          <p:nvPr>
            <p:ph type="title"/>
          </p:nvPr>
        </p:nvSpPr>
        <p:spPr>
          <a:xfrm>
            <a:off x="539264" y="515815"/>
            <a:ext cx="11211457" cy="1174873"/>
          </a:xfrm>
        </p:spPr>
        <p:txBody>
          <a:bodyPr>
            <a:normAutofit/>
          </a:bodyPr>
          <a:lstStyle/>
          <a:p>
            <a:r>
              <a:rPr lang="en-US" noProof="0" dirty="0"/>
              <a:t>Benefits to Implementing/Using Health I T and H I E, 1</a:t>
            </a:r>
          </a:p>
        </p:txBody>
      </p:sp>
      <p:sp>
        <p:nvSpPr>
          <p:cNvPr id="3" name="Content Placeholder 2">
            <a:extLst>
              <a:ext uri="{FF2B5EF4-FFF2-40B4-BE49-F238E27FC236}">
                <a16:creationId xmlns:a16="http://schemas.microsoft.com/office/drawing/2014/main" id="{6BE18BA5-B0A0-413B-9F86-4C52C7408B31}"/>
              </a:ext>
            </a:extLst>
          </p:cNvPr>
          <p:cNvSpPr>
            <a:spLocks noGrp="1"/>
          </p:cNvSpPr>
          <p:nvPr>
            <p:ph idx="1"/>
          </p:nvPr>
        </p:nvSpPr>
        <p:spPr>
          <a:xfrm>
            <a:off x="539264" y="1795645"/>
            <a:ext cx="11024771" cy="4351338"/>
          </a:xfrm>
        </p:spPr>
        <p:txBody>
          <a:bodyPr/>
          <a:lstStyle/>
          <a:p>
            <a:pPr marL="0" lvl="0" indent="0">
              <a:buNone/>
            </a:pPr>
            <a:r>
              <a:rPr lang="en-US" noProof="0" dirty="0"/>
              <a:t>Improve quality of care</a:t>
            </a:r>
          </a:p>
          <a:p>
            <a:pPr marL="0" lvl="0" indent="0">
              <a:buNone/>
            </a:pPr>
            <a:r>
              <a:rPr lang="en-US" noProof="0" dirty="0"/>
              <a:t> </a:t>
            </a:r>
          </a:p>
          <a:p>
            <a:pPr marL="0" lvl="0" indent="0">
              <a:buNone/>
            </a:pPr>
            <a:r>
              <a:rPr lang="en-US" noProof="0" dirty="0"/>
              <a:t>Reduction of healthcare costs</a:t>
            </a:r>
          </a:p>
          <a:p>
            <a:pPr marL="0" lvl="0" indent="0">
              <a:buNone/>
            </a:pPr>
            <a:endParaRPr lang="en-US" noProof="0" dirty="0"/>
          </a:p>
          <a:p>
            <a:pPr marL="0" lvl="0" indent="0">
              <a:buNone/>
            </a:pPr>
            <a:r>
              <a:rPr lang="en-US" noProof="0" dirty="0"/>
              <a:t>Clinical decision support software</a:t>
            </a:r>
          </a:p>
          <a:p>
            <a:pPr marL="0" lvl="0" indent="0">
              <a:buNone/>
            </a:pPr>
            <a:endParaRPr lang="en-US" noProof="0" dirty="0"/>
          </a:p>
          <a:p>
            <a:pPr marL="0" lvl="0" indent="0">
              <a:buNone/>
            </a:pPr>
            <a:r>
              <a:rPr lang="en-US" noProof="0" dirty="0"/>
              <a:t>Increased public health monitoring and reporting</a:t>
            </a:r>
          </a:p>
        </p:txBody>
      </p:sp>
    </p:spTree>
    <p:extLst>
      <p:ext uri="{BB962C8B-B14F-4D97-AF65-F5344CB8AC3E}">
        <p14:creationId xmlns:p14="http://schemas.microsoft.com/office/powerpoint/2010/main" val="278003987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7FECC7-FA19-4AC4-941D-574047887659}"/>
              </a:ext>
            </a:extLst>
          </p:cNvPr>
          <p:cNvSpPr>
            <a:spLocks noGrp="1"/>
          </p:cNvSpPr>
          <p:nvPr>
            <p:ph type="title"/>
          </p:nvPr>
        </p:nvSpPr>
        <p:spPr>
          <a:xfrm>
            <a:off x="539264" y="515815"/>
            <a:ext cx="11211457" cy="1174873"/>
          </a:xfrm>
        </p:spPr>
        <p:txBody>
          <a:bodyPr>
            <a:normAutofit/>
          </a:bodyPr>
          <a:lstStyle/>
          <a:p>
            <a:r>
              <a:rPr lang="en-US" noProof="0" dirty="0"/>
              <a:t>Benefits to Implementing/Using Health I T and H I E, 2</a:t>
            </a:r>
          </a:p>
        </p:txBody>
      </p:sp>
      <p:sp>
        <p:nvSpPr>
          <p:cNvPr id="3" name="Content Placeholder 2">
            <a:extLst>
              <a:ext uri="{FF2B5EF4-FFF2-40B4-BE49-F238E27FC236}">
                <a16:creationId xmlns:a16="http://schemas.microsoft.com/office/drawing/2014/main" id="{6BE18BA5-B0A0-413B-9F86-4C52C7408B31}"/>
              </a:ext>
            </a:extLst>
          </p:cNvPr>
          <p:cNvSpPr>
            <a:spLocks noGrp="1"/>
          </p:cNvSpPr>
          <p:nvPr>
            <p:ph idx="1"/>
          </p:nvPr>
        </p:nvSpPr>
        <p:spPr>
          <a:xfrm>
            <a:off x="539264" y="1795645"/>
            <a:ext cx="11024771" cy="4351338"/>
          </a:xfrm>
        </p:spPr>
        <p:txBody>
          <a:bodyPr/>
          <a:lstStyle/>
          <a:p>
            <a:pPr marL="0" lvl="0" indent="0">
              <a:buNone/>
            </a:pPr>
            <a:r>
              <a:rPr lang="en-US" noProof="0" dirty="0"/>
              <a:t>Reporting and monitoring population health trends</a:t>
            </a:r>
          </a:p>
          <a:p>
            <a:r>
              <a:rPr lang="en-US" sz="2400" noProof="0" dirty="0"/>
              <a:t>Decrease in diabetic complications due to patient education and notification</a:t>
            </a:r>
          </a:p>
          <a:p>
            <a:pPr marL="0" lvl="0" indent="0">
              <a:buNone/>
            </a:pPr>
            <a:endParaRPr lang="en-US" noProof="0" dirty="0"/>
          </a:p>
          <a:p>
            <a:pPr marL="0" lvl="0" indent="0">
              <a:buNone/>
            </a:pPr>
            <a:r>
              <a:rPr lang="en-US" noProof="0" dirty="0"/>
              <a:t>Increased use of mobile technology (cell phones, tablets, laptops) </a:t>
            </a:r>
          </a:p>
          <a:p>
            <a:r>
              <a:rPr lang="en-US" sz="2400" noProof="0" dirty="0"/>
              <a:t>Communicate anywhere and anytime </a:t>
            </a:r>
          </a:p>
          <a:p>
            <a:r>
              <a:rPr lang="en-US" sz="2400" noProof="0" dirty="0"/>
              <a:t>Bring Your Own Device (B Y O D): Healthcare practitioners using personal devices rather than devices provided by the HCO </a:t>
            </a:r>
          </a:p>
          <a:p>
            <a:r>
              <a:rPr lang="en-US" sz="2400" noProof="0" dirty="0"/>
              <a:t>Personal device must meet specific encryption and other security protocols to protect P H I</a:t>
            </a:r>
          </a:p>
        </p:txBody>
      </p:sp>
    </p:spTree>
    <p:extLst>
      <p:ext uri="{BB962C8B-B14F-4D97-AF65-F5344CB8AC3E}">
        <p14:creationId xmlns:p14="http://schemas.microsoft.com/office/powerpoint/2010/main" val="53140320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7FECC7-FA19-4AC4-941D-574047887659}"/>
              </a:ext>
            </a:extLst>
          </p:cNvPr>
          <p:cNvSpPr>
            <a:spLocks noGrp="1"/>
          </p:cNvSpPr>
          <p:nvPr>
            <p:ph type="title"/>
          </p:nvPr>
        </p:nvSpPr>
        <p:spPr>
          <a:xfrm>
            <a:off x="539264" y="515815"/>
            <a:ext cx="11361583" cy="1174873"/>
          </a:xfrm>
        </p:spPr>
        <p:txBody>
          <a:bodyPr>
            <a:normAutofit/>
          </a:bodyPr>
          <a:lstStyle/>
          <a:p>
            <a:r>
              <a:rPr lang="en-US" noProof="0" dirty="0"/>
              <a:t>Benefits to Implementing/Using Health I T and H I E, 3</a:t>
            </a:r>
          </a:p>
        </p:txBody>
      </p:sp>
      <p:sp>
        <p:nvSpPr>
          <p:cNvPr id="3" name="Content Placeholder 2">
            <a:extLst>
              <a:ext uri="{FF2B5EF4-FFF2-40B4-BE49-F238E27FC236}">
                <a16:creationId xmlns:a16="http://schemas.microsoft.com/office/drawing/2014/main" id="{6BE18BA5-B0A0-413B-9F86-4C52C7408B31}"/>
              </a:ext>
            </a:extLst>
          </p:cNvPr>
          <p:cNvSpPr>
            <a:spLocks noGrp="1"/>
          </p:cNvSpPr>
          <p:nvPr>
            <p:ph idx="1"/>
          </p:nvPr>
        </p:nvSpPr>
        <p:spPr>
          <a:xfrm>
            <a:off x="539264" y="1810635"/>
            <a:ext cx="11024771" cy="4351338"/>
          </a:xfrm>
        </p:spPr>
        <p:txBody>
          <a:bodyPr/>
          <a:lstStyle/>
          <a:p>
            <a:pPr marL="0" lvl="0" indent="0">
              <a:buNone/>
            </a:pPr>
            <a:r>
              <a:rPr lang="en-US" noProof="0" dirty="0"/>
              <a:t>Increased and improved effectiveness and efficiency of healthcare treatments and business operations</a:t>
            </a:r>
          </a:p>
          <a:p>
            <a:pPr marL="0" lvl="0" indent="0">
              <a:buNone/>
            </a:pPr>
            <a:endParaRPr lang="en-US" noProof="0" dirty="0"/>
          </a:p>
          <a:p>
            <a:pPr marL="0" lvl="0" indent="0">
              <a:buNone/>
            </a:pPr>
            <a:r>
              <a:rPr lang="en-US" noProof="0" dirty="0"/>
              <a:t>Improved connection between evidence-based health research and actual medical practice</a:t>
            </a:r>
          </a:p>
          <a:p>
            <a:pPr marL="0" lvl="0" indent="0">
              <a:buNone/>
            </a:pPr>
            <a:endParaRPr lang="en-US" noProof="0" dirty="0"/>
          </a:p>
          <a:p>
            <a:pPr marL="0" indent="0">
              <a:buNone/>
            </a:pPr>
            <a:r>
              <a:rPr lang="en-US" noProof="0" dirty="0"/>
              <a:t>Provides basic level of interoperability among E H Rs</a:t>
            </a:r>
          </a:p>
        </p:txBody>
      </p:sp>
    </p:spTree>
    <p:extLst>
      <p:ext uri="{BB962C8B-B14F-4D97-AF65-F5344CB8AC3E}">
        <p14:creationId xmlns:p14="http://schemas.microsoft.com/office/powerpoint/2010/main" val="370237652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7FECC7-FA19-4AC4-941D-574047887659}"/>
              </a:ext>
            </a:extLst>
          </p:cNvPr>
          <p:cNvSpPr>
            <a:spLocks noGrp="1"/>
          </p:cNvSpPr>
          <p:nvPr>
            <p:ph type="title"/>
          </p:nvPr>
        </p:nvSpPr>
        <p:spPr>
          <a:xfrm>
            <a:off x="539264" y="515815"/>
            <a:ext cx="11361583" cy="1174873"/>
          </a:xfrm>
        </p:spPr>
        <p:txBody>
          <a:bodyPr>
            <a:normAutofit/>
          </a:bodyPr>
          <a:lstStyle/>
          <a:p>
            <a:r>
              <a:rPr lang="en-US" noProof="0" dirty="0"/>
              <a:t>H I E Benefits for Patients, 1</a:t>
            </a:r>
          </a:p>
        </p:txBody>
      </p:sp>
      <p:sp>
        <p:nvSpPr>
          <p:cNvPr id="3" name="Content Placeholder 2">
            <a:extLst>
              <a:ext uri="{FF2B5EF4-FFF2-40B4-BE49-F238E27FC236}">
                <a16:creationId xmlns:a16="http://schemas.microsoft.com/office/drawing/2014/main" id="{6BE18BA5-B0A0-413B-9F86-4C52C7408B31}"/>
              </a:ext>
            </a:extLst>
          </p:cNvPr>
          <p:cNvSpPr>
            <a:spLocks noGrp="1"/>
          </p:cNvSpPr>
          <p:nvPr>
            <p:ph idx="1"/>
          </p:nvPr>
        </p:nvSpPr>
        <p:spPr>
          <a:xfrm>
            <a:off x="539264" y="1810635"/>
            <a:ext cx="11024771" cy="4351338"/>
          </a:xfrm>
        </p:spPr>
        <p:txBody>
          <a:bodyPr/>
          <a:lstStyle/>
          <a:p>
            <a:pPr marL="0" lvl="0" indent="0">
              <a:buNone/>
            </a:pPr>
            <a:r>
              <a:rPr lang="en-US" noProof="0" dirty="0"/>
              <a:t>Patient safety</a:t>
            </a:r>
          </a:p>
          <a:p>
            <a:pPr marL="0" lvl="0" indent="0">
              <a:buNone/>
            </a:pPr>
            <a:endParaRPr lang="en-US" noProof="0" dirty="0"/>
          </a:p>
          <a:p>
            <a:pPr marL="0" lvl="0" indent="0">
              <a:buNone/>
            </a:pPr>
            <a:r>
              <a:rPr lang="en-US" noProof="0" dirty="0"/>
              <a:t>Automatic appointment and health reminders</a:t>
            </a:r>
          </a:p>
          <a:p>
            <a:pPr marL="0" lvl="0" indent="0">
              <a:buNone/>
            </a:pPr>
            <a:endParaRPr lang="en-US" noProof="0" dirty="0"/>
          </a:p>
          <a:p>
            <a:pPr marL="0" lvl="0" indent="0">
              <a:buNone/>
            </a:pPr>
            <a:r>
              <a:rPr lang="en-US" noProof="0" dirty="0"/>
              <a:t>Saving patient’s time throughout continuum of care</a:t>
            </a:r>
          </a:p>
        </p:txBody>
      </p:sp>
    </p:spTree>
    <p:extLst>
      <p:ext uri="{BB962C8B-B14F-4D97-AF65-F5344CB8AC3E}">
        <p14:creationId xmlns:p14="http://schemas.microsoft.com/office/powerpoint/2010/main" val="180666712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7FECC7-FA19-4AC4-941D-574047887659}"/>
              </a:ext>
            </a:extLst>
          </p:cNvPr>
          <p:cNvSpPr>
            <a:spLocks noGrp="1"/>
          </p:cNvSpPr>
          <p:nvPr>
            <p:ph type="title"/>
          </p:nvPr>
        </p:nvSpPr>
        <p:spPr>
          <a:xfrm>
            <a:off x="539264" y="515815"/>
            <a:ext cx="11361583" cy="1174873"/>
          </a:xfrm>
        </p:spPr>
        <p:txBody>
          <a:bodyPr>
            <a:normAutofit/>
          </a:bodyPr>
          <a:lstStyle/>
          <a:p>
            <a:r>
              <a:rPr lang="en-US" noProof="0" dirty="0"/>
              <a:t>H I E Benefits for Patients, 2</a:t>
            </a:r>
          </a:p>
        </p:txBody>
      </p:sp>
      <p:sp>
        <p:nvSpPr>
          <p:cNvPr id="3" name="Content Placeholder 2">
            <a:extLst>
              <a:ext uri="{FF2B5EF4-FFF2-40B4-BE49-F238E27FC236}">
                <a16:creationId xmlns:a16="http://schemas.microsoft.com/office/drawing/2014/main" id="{6BE18BA5-B0A0-413B-9F86-4C52C7408B31}"/>
              </a:ext>
            </a:extLst>
          </p:cNvPr>
          <p:cNvSpPr>
            <a:spLocks noGrp="1"/>
          </p:cNvSpPr>
          <p:nvPr>
            <p:ph idx="1"/>
          </p:nvPr>
        </p:nvSpPr>
        <p:spPr>
          <a:xfrm>
            <a:off x="539264" y="1810635"/>
            <a:ext cx="11024771" cy="4351338"/>
          </a:xfrm>
        </p:spPr>
        <p:txBody>
          <a:bodyPr/>
          <a:lstStyle/>
          <a:p>
            <a:pPr marL="0" lvl="0" indent="0">
              <a:buNone/>
            </a:pPr>
            <a:r>
              <a:rPr lang="en-US" noProof="0" dirty="0"/>
              <a:t>Equity of treatment and services with improved health outcomes leading to reduction of health disparities</a:t>
            </a:r>
          </a:p>
          <a:p>
            <a:pPr marL="0" lvl="0" indent="0">
              <a:buNone/>
            </a:pPr>
            <a:endParaRPr lang="en-US" noProof="0" dirty="0"/>
          </a:p>
          <a:p>
            <a:pPr marL="0" lvl="0" indent="0">
              <a:buNone/>
            </a:pPr>
            <a:r>
              <a:rPr lang="en-US" noProof="0" dirty="0"/>
              <a:t>Emergency and urgent care personnel can quickly determine the patient’s medications, allergies, and significant medical history to aid in diagnosing current episode of care</a:t>
            </a:r>
          </a:p>
          <a:p>
            <a:pPr marL="0" lvl="0" indent="0">
              <a:buNone/>
            </a:pPr>
            <a:endParaRPr lang="en-US" noProof="0" dirty="0"/>
          </a:p>
          <a:p>
            <a:pPr marL="0" indent="0">
              <a:buNone/>
            </a:pPr>
            <a:r>
              <a:rPr lang="en-US" noProof="0" dirty="0"/>
              <a:t>More engaged patient education and patient involvement in decisions that affect their health </a:t>
            </a:r>
          </a:p>
        </p:txBody>
      </p:sp>
    </p:spTree>
    <p:extLst>
      <p:ext uri="{BB962C8B-B14F-4D97-AF65-F5344CB8AC3E}">
        <p14:creationId xmlns:p14="http://schemas.microsoft.com/office/powerpoint/2010/main" val="148977956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7FECC7-FA19-4AC4-941D-574047887659}"/>
              </a:ext>
            </a:extLst>
          </p:cNvPr>
          <p:cNvSpPr>
            <a:spLocks noGrp="1"/>
          </p:cNvSpPr>
          <p:nvPr>
            <p:ph type="title"/>
          </p:nvPr>
        </p:nvSpPr>
        <p:spPr>
          <a:xfrm>
            <a:off x="539264" y="515815"/>
            <a:ext cx="11443469" cy="1174873"/>
          </a:xfrm>
        </p:spPr>
        <p:txBody>
          <a:bodyPr>
            <a:normAutofit/>
          </a:bodyPr>
          <a:lstStyle/>
          <a:p>
            <a:r>
              <a:rPr lang="en-US" noProof="0" dirty="0"/>
              <a:t>H I E Benefits to Society, 1</a:t>
            </a:r>
          </a:p>
        </p:txBody>
      </p:sp>
      <p:sp>
        <p:nvSpPr>
          <p:cNvPr id="3" name="Content Placeholder 2">
            <a:extLst>
              <a:ext uri="{FF2B5EF4-FFF2-40B4-BE49-F238E27FC236}">
                <a16:creationId xmlns:a16="http://schemas.microsoft.com/office/drawing/2014/main" id="{6BE18BA5-B0A0-413B-9F86-4C52C7408B31}"/>
              </a:ext>
            </a:extLst>
          </p:cNvPr>
          <p:cNvSpPr>
            <a:spLocks noGrp="1"/>
          </p:cNvSpPr>
          <p:nvPr>
            <p:ph idx="1"/>
          </p:nvPr>
        </p:nvSpPr>
        <p:spPr/>
        <p:txBody>
          <a:bodyPr/>
          <a:lstStyle/>
          <a:p>
            <a:pPr marL="0" lvl="0" indent="0">
              <a:buNone/>
            </a:pPr>
            <a:r>
              <a:rPr lang="en-US" noProof="0" dirty="0"/>
              <a:t>Decreased response time for disaster response</a:t>
            </a:r>
          </a:p>
          <a:p>
            <a:r>
              <a:rPr lang="en-US" sz="2400" noProof="0" dirty="0"/>
              <a:t>Population/public health issues have links to homeland security</a:t>
            </a:r>
          </a:p>
          <a:p>
            <a:pPr lvl="1"/>
            <a:r>
              <a:rPr lang="en-US" sz="2000" noProof="0" dirty="0"/>
              <a:t>Newly emerging diseases such as Ebola and bioterrorism attacks</a:t>
            </a:r>
          </a:p>
          <a:p>
            <a:pPr marL="0" lvl="0" indent="0">
              <a:buNone/>
            </a:pPr>
            <a:endParaRPr lang="en-US" sz="1800" noProof="0" dirty="0"/>
          </a:p>
          <a:p>
            <a:pPr marL="0" lvl="0" indent="0">
              <a:buNone/>
            </a:pPr>
            <a:r>
              <a:rPr lang="en-US" noProof="0" dirty="0"/>
              <a:t>Public health surveillance of outbreaks or epidemics of large-scale food-borne illnesses, epidemics and pandemics of mutated influenza, and Zika virus spread</a:t>
            </a:r>
          </a:p>
        </p:txBody>
      </p:sp>
    </p:spTree>
    <p:extLst>
      <p:ext uri="{BB962C8B-B14F-4D97-AF65-F5344CB8AC3E}">
        <p14:creationId xmlns:p14="http://schemas.microsoft.com/office/powerpoint/2010/main" val="274220460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7FECC7-FA19-4AC4-941D-574047887659}"/>
              </a:ext>
            </a:extLst>
          </p:cNvPr>
          <p:cNvSpPr>
            <a:spLocks noGrp="1"/>
          </p:cNvSpPr>
          <p:nvPr>
            <p:ph type="title"/>
          </p:nvPr>
        </p:nvSpPr>
        <p:spPr>
          <a:xfrm>
            <a:off x="539264" y="515815"/>
            <a:ext cx="11443469" cy="1174873"/>
          </a:xfrm>
        </p:spPr>
        <p:txBody>
          <a:bodyPr>
            <a:normAutofit/>
          </a:bodyPr>
          <a:lstStyle/>
          <a:p>
            <a:r>
              <a:rPr lang="en-US" noProof="0" dirty="0"/>
              <a:t>H I E Benefits to Society, 2</a:t>
            </a:r>
          </a:p>
        </p:txBody>
      </p:sp>
      <p:sp>
        <p:nvSpPr>
          <p:cNvPr id="3" name="Content Placeholder 2">
            <a:extLst>
              <a:ext uri="{FF2B5EF4-FFF2-40B4-BE49-F238E27FC236}">
                <a16:creationId xmlns:a16="http://schemas.microsoft.com/office/drawing/2014/main" id="{6BE18BA5-B0A0-413B-9F86-4C52C7408B31}"/>
              </a:ext>
            </a:extLst>
          </p:cNvPr>
          <p:cNvSpPr>
            <a:spLocks noGrp="1"/>
          </p:cNvSpPr>
          <p:nvPr>
            <p:ph idx="1"/>
          </p:nvPr>
        </p:nvSpPr>
        <p:spPr/>
        <p:txBody>
          <a:bodyPr/>
          <a:lstStyle/>
          <a:p>
            <a:pPr marL="0" indent="0">
              <a:buNone/>
            </a:pPr>
            <a:r>
              <a:rPr lang="en-US" noProof="0" dirty="0"/>
              <a:t>Alerts sent to appropriate government and health officials to speed response and mitigation efforts </a:t>
            </a:r>
          </a:p>
          <a:p>
            <a:r>
              <a:rPr lang="en-US" sz="2400" noProof="0" dirty="0"/>
              <a:t>Particularly helpful when outbreaks or epidemics cross state lines </a:t>
            </a:r>
          </a:p>
        </p:txBody>
      </p:sp>
    </p:spTree>
    <p:extLst>
      <p:ext uri="{BB962C8B-B14F-4D97-AF65-F5344CB8AC3E}">
        <p14:creationId xmlns:p14="http://schemas.microsoft.com/office/powerpoint/2010/main" val="259988238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7FECC7-FA19-4AC4-941D-574047887659}"/>
              </a:ext>
            </a:extLst>
          </p:cNvPr>
          <p:cNvSpPr>
            <a:spLocks noGrp="1"/>
          </p:cNvSpPr>
          <p:nvPr>
            <p:ph type="title"/>
          </p:nvPr>
        </p:nvSpPr>
        <p:spPr/>
        <p:txBody>
          <a:bodyPr/>
          <a:lstStyle/>
          <a:p>
            <a:r>
              <a:rPr lang="en-US" noProof="0" dirty="0"/>
              <a:t>Barriers to Implementing Health I T, 1</a:t>
            </a:r>
          </a:p>
        </p:txBody>
      </p:sp>
      <p:sp>
        <p:nvSpPr>
          <p:cNvPr id="3" name="Content Placeholder 2">
            <a:extLst>
              <a:ext uri="{FF2B5EF4-FFF2-40B4-BE49-F238E27FC236}">
                <a16:creationId xmlns:a16="http://schemas.microsoft.com/office/drawing/2014/main" id="{6BE18BA5-B0A0-413B-9F86-4C52C7408B31}"/>
              </a:ext>
            </a:extLst>
          </p:cNvPr>
          <p:cNvSpPr>
            <a:spLocks noGrp="1"/>
          </p:cNvSpPr>
          <p:nvPr>
            <p:ph idx="1"/>
          </p:nvPr>
        </p:nvSpPr>
        <p:spPr/>
        <p:txBody>
          <a:bodyPr>
            <a:normAutofit/>
          </a:bodyPr>
          <a:lstStyle/>
          <a:p>
            <a:pPr marL="0" lvl="0" indent="0">
              <a:buNone/>
            </a:pPr>
            <a:r>
              <a:rPr lang="en-US" noProof="0" dirty="0"/>
              <a:t>Financial issues </a:t>
            </a:r>
          </a:p>
          <a:p>
            <a:r>
              <a:rPr lang="en-US" sz="2400" noProof="0" dirty="0"/>
              <a:t>Supporting H I Os and H I E</a:t>
            </a:r>
          </a:p>
          <a:p>
            <a:pPr lvl="1"/>
            <a:r>
              <a:rPr lang="en-US" sz="2000" noProof="0" dirty="0"/>
              <a:t>Increased cost of hardware and software, trained professionals, and infrastructure</a:t>
            </a:r>
          </a:p>
          <a:p>
            <a:pPr marL="0" lvl="0" indent="0">
              <a:buNone/>
            </a:pPr>
            <a:endParaRPr lang="en-US" noProof="0" dirty="0"/>
          </a:p>
          <a:p>
            <a:pPr marL="0" lvl="0" indent="0">
              <a:buNone/>
            </a:pPr>
            <a:r>
              <a:rPr lang="en-US" noProof="0" dirty="0"/>
              <a:t>Lack of complete operational and interoperability standards and vocabularies and inadequate computer interfaces across all vendors and organizations </a:t>
            </a:r>
          </a:p>
          <a:p>
            <a:pPr marL="0" lvl="0" indent="0">
              <a:buNone/>
            </a:pPr>
            <a:endParaRPr lang="en-US" noProof="0" dirty="0"/>
          </a:p>
          <a:p>
            <a:pPr marL="0" lvl="0" indent="0">
              <a:buNone/>
            </a:pPr>
            <a:r>
              <a:rPr lang="en-US" noProof="0" dirty="0"/>
              <a:t>Healthcare information ownership between patients and providers</a:t>
            </a:r>
          </a:p>
        </p:txBody>
      </p:sp>
    </p:spTree>
    <p:extLst>
      <p:ext uri="{BB962C8B-B14F-4D97-AF65-F5344CB8AC3E}">
        <p14:creationId xmlns:p14="http://schemas.microsoft.com/office/powerpoint/2010/main" val="135655729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7FECC7-FA19-4AC4-941D-574047887659}"/>
              </a:ext>
            </a:extLst>
          </p:cNvPr>
          <p:cNvSpPr>
            <a:spLocks noGrp="1"/>
          </p:cNvSpPr>
          <p:nvPr>
            <p:ph type="title"/>
          </p:nvPr>
        </p:nvSpPr>
        <p:spPr/>
        <p:txBody>
          <a:bodyPr/>
          <a:lstStyle/>
          <a:p>
            <a:r>
              <a:rPr lang="en-US" noProof="0" dirty="0"/>
              <a:t>Barriers to Implementing Health I T, 2</a:t>
            </a:r>
          </a:p>
        </p:txBody>
      </p:sp>
      <p:sp>
        <p:nvSpPr>
          <p:cNvPr id="3" name="Content Placeholder 2">
            <a:extLst>
              <a:ext uri="{FF2B5EF4-FFF2-40B4-BE49-F238E27FC236}">
                <a16:creationId xmlns:a16="http://schemas.microsoft.com/office/drawing/2014/main" id="{6BE18BA5-B0A0-413B-9F86-4C52C7408B31}"/>
              </a:ext>
            </a:extLst>
          </p:cNvPr>
          <p:cNvSpPr>
            <a:spLocks noGrp="1"/>
          </p:cNvSpPr>
          <p:nvPr>
            <p:ph idx="1"/>
          </p:nvPr>
        </p:nvSpPr>
        <p:spPr/>
        <p:txBody>
          <a:bodyPr>
            <a:normAutofit/>
          </a:bodyPr>
          <a:lstStyle/>
          <a:p>
            <a:pPr marL="0" lvl="0" indent="0">
              <a:buNone/>
            </a:pPr>
            <a:r>
              <a:rPr lang="en-US" noProof="0" dirty="0"/>
              <a:t>Patient identification and matching capabilities and protocols along entire continuum of care</a:t>
            </a:r>
          </a:p>
          <a:p>
            <a:pPr marL="0" lvl="0" indent="0">
              <a:buNone/>
            </a:pPr>
            <a:endParaRPr lang="en-US" noProof="0" dirty="0"/>
          </a:p>
          <a:p>
            <a:pPr marL="0" lvl="0" indent="0">
              <a:buNone/>
            </a:pPr>
            <a:r>
              <a:rPr lang="en-US" noProof="0" dirty="0"/>
              <a:t>Competition and proprietary issues between HCOs</a:t>
            </a:r>
          </a:p>
          <a:p>
            <a:pPr marL="0" lvl="0" indent="0">
              <a:buNone/>
            </a:pPr>
            <a:endParaRPr lang="en-US" noProof="0" dirty="0"/>
          </a:p>
          <a:p>
            <a:pPr marL="0" indent="0">
              <a:buNone/>
            </a:pPr>
            <a:r>
              <a:rPr lang="en-US" noProof="0" dirty="0"/>
              <a:t>Many rural hospitals lack financial stability and strength to provide new hardware, software, up-to-date I T personnel, and regional geographic infrastructure for reliable transmission of data </a:t>
            </a:r>
          </a:p>
        </p:txBody>
      </p:sp>
    </p:spTree>
    <p:extLst>
      <p:ext uri="{BB962C8B-B14F-4D97-AF65-F5344CB8AC3E}">
        <p14:creationId xmlns:p14="http://schemas.microsoft.com/office/powerpoint/2010/main" val="68372069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7FECC7-FA19-4AC4-941D-574047887659}"/>
              </a:ext>
            </a:extLst>
          </p:cNvPr>
          <p:cNvSpPr>
            <a:spLocks noGrp="1"/>
          </p:cNvSpPr>
          <p:nvPr>
            <p:ph type="title"/>
          </p:nvPr>
        </p:nvSpPr>
        <p:spPr/>
        <p:txBody>
          <a:bodyPr/>
          <a:lstStyle/>
          <a:p>
            <a:r>
              <a:rPr lang="en-US" noProof="0" dirty="0"/>
              <a:t>Meaningful Use, 1</a:t>
            </a:r>
          </a:p>
        </p:txBody>
      </p:sp>
      <p:sp>
        <p:nvSpPr>
          <p:cNvPr id="3" name="Content Placeholder 2">
            <a:extLst>
              <a:ext uri="{FF2B5EF4-FFF2-40B4-BE49-F238E27FC236}">
                <a16:creationId xmlns:a16="http://schemas.microsoft.com/office/drawing/2014/main" id="{6BE18BA5-B0A0-413B-9F86-4C52C7408B31}"/>
              </a:ext>
            </a:extLst>
          </p:cNvPr>
          <p:cNvSpPr>
            <a:spLocks noGrp="1"/>
          </p:cNvSpPr>
          <p:nvPr>
            <p:ph idx="1"/>
          </p:nvPr>
        </p:nvSpPr>
        <p:spPr/>
        <p:txBody>
          <a:bodyPr>
            <a:normAutofit/>
          </a:bodyPr>
          <a:lstStyle/>
          <a:p>
            <a:pPr marL="0" indent="0">
              <a:buNone/>
            </a:pPr>
            <a:r>
              <a:rPr lang="en-US" noProof="0" dirty="0"/>
              <a:t>An incentive program for </a:t>
            </a:r>
          </a:p>
          <a:p>
            <a:r>
              <a:rPr lang="en-US" sz="2400" noProof="0" dirty="0"/>
              <a:t>Eligible professionals (E Ps) </a:t>
            </a:r>
          </a:p>
          <a:p>
            <a:r>
              <a:rPr lang="en-US" sz="2400" noProof="0" dirty="0"/>
              <a:t>Eligible hospitals</a:t>
            </a:r>
          </a:p>
          <a:p>
            <a:r>
              <a:rPr lang="en-US" sz="2400" noProof="0" dirty="0"/>
              <a:t>Critical access hospitals (C A Hs) </a:t>
            </a:r>
          </a:p>
          <a:p>
            <a:pPr marL="0" indent="0">
              <a:buNone/>
            </a:pPr>
            <a:endParaRPr lang="en-US" noProof="0" dirty="0"/>
          </a:p>
          <a:p>
            <a:pPr marL="0" indent="0">
              <a:buNone/>
            </a:pPr>
            <a:r>
              <a:rPr lang="en-US" noProof="0" dirty="0"/>
              <a:t>Participating in Medicare and Medicaid programs that adopt and successfully demonstrate meaningful use of certified E H R technology (C E H R T) </a:t>
            </a:r>
          </a:p>
        </p:txBody>
      </p:sp>
    </p:spTree>
    <p:extLst>
      <p:ext uri="{BB962C8B-B14F-4D97-AF65-F5344CB8AC3E}">
        <p14:creationId xmlns:p14="http://schemas.microsoft.com/office/powerpoint/2010/main" val="259806738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873A55-F285-9E4B-897C-E07FC600CAB4}"/>
              </a:ext>
            </a:extLst>
          </p:cNvPr>
          <p:cNvSpPr>
            <a:spLocks noGrp="1"/>
          </p:cNvSpPr>
          <p:nvPr>
            <p:ph type="title"/>
          </p:nvPr>
        </p:nvSpPr>
        <p:spPr/>
        <p:txBody>
          <a:bodyPr/>
          <a:lstStyle/>
          <a:p>
            <a:r>
              <a:rPr lang="en-US" noProof="0" dirty="0"/>
              <a:t>Learning Objectives, 2</a:t>
            </a:r>
          </a:p>
        </p:txBody>
      </p:sp>
      <p:sp>
        <p:nvSpPr>
          <p:cNvPr id="3" name="Content Placeholder 2">
            <a:extLst>
              <a:ext uri="{FF2B5EF4-FFF2-40B4-BE49-F238E27FC236}">
                <a16:creationId xmlns:a16="http://schemas.microsoft.com/office/drawing/2014/main" id="{41FB47C9-E7D3-3449-8CD5-88B034FEB554}"/>
              </a:ext>
            </a:extLst>
          </p:cNvPr>
          <p:cNvSpPr>
            <a:spLocks noGrp="1"/>
          </p:cNvSpPr>
          <p:nvPr>
            <p:ph idx="1"/>
          </p:nvPr>
        </p:nvSpPr>
        <p:spPr/>
        <p:txBody>
          <a:bodyPr/>
          <a:lstStyle/>
          <a:p>
            <a:pPr marL="0" indent="0">
              <a:buNone/>
            </a:pPr>
            <a:r>
              <a:rPr lang="en-US" noProof="0" dirty="0"/>
              <a:t>Juxtapose the benefits and barriers of H I E</a:t>
            </a:r>
          </a:p>
          <a:p>
            <a:pPr marL="0" indent="0">
              <a:buNone/>
            </a:pPr>
            <a:endParaRPr lang="en-US" noProof="0" dirty="0"/>
          </a:p>
          <a:p>
            <a:pPr marL="0" indent="0">
              <a:buNone/>
            </a:pPr>
            <a:r>
              <a:rPr lang="en-US" noProof="0" dirty="0"/>
              <a:t>Compare and contrast the models and methods of H I E</a:t>
            </a:r>
          </a:p>
          <a:p>
            <a:pPr marL="0" indent="0">
              <a:buNone/>
            </a:pPr>
            <a:endParaRPr lang="en-US" noProof="0" dirty="0"/>
          </a:p>
          <a:p>
            <a:pPr marL="0" indent="0">
              <a:buNone/>
            </a:pPr>
            <a:r>
              <a:rPr lang="en-US" noProof="0" dirty="0"/>
              <a:t>Explain the requirements of Meaningful Use</a:t>
            </a:r>
          </a:p>
        </p:txBody>
      </p:sp>
    </p:spTree>
    <p:extLst>
      <p:ext uri="{BB962C8B-B14F-4D97-AF65-F5344CB8AC3E}">
        <p14:creationId xmlns:p14="http://schemas.microsoft.com/office/powerpoint/2010/main" val="373202239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7FECC7-FA19-4AC4-941D-574047887659}"/>
              </a:ext>
            </a:extLst>
          </p:cNvPr>
          <p:cNvSpPr>
            <a:spLocks noGrp="1"/>
          </p:cNvSpPr>
          <p:nvPr>
            <p:ph type="title"/>
          </p:nvPr>
        </p:nvSpPr>
        <p:spPr/>
        <p:txBody>
          <a:bodyPr/>
          <a:lstStyle/>
          <a:p>
            <a:r>
              <a:rPr lang="en-US" noProof="0" dirty="0"/>
              <a:t>Meaningful Use, 2</a:t>
            </a:r>
          </a:p>
        </p:txBody>
      </p:sp>
      <p:sp>
        <p:nvSpPr>
          <p:cNvPr id="3" name="Content Placeholder 2">
            <a:extLst>
              <a:ext uri="{FF2B5EF4-FFF2-40B4-BE49-F238E27FC236}">
                <a16:creationId xmlns:a16="http://schemas.microsoft.com/office/drawing/2014/main" id="{6BE18BA5-B0A0-413B-9F86-4C52C7408B31}"/>
              </a:ext>
            </a:extLst>
          </p:cNvPr>
          <p:cNvSpPr>
            <a:spLocks noGrp="1"/>
          </p:cNvSpPr>
          <p:nvPr>
            <p:ph idx="1"/>
          </p:nvPr>
        </p:nvSpPr>
        <p:spPr/>
        <p:txBody>
          <a:bodyPr>
            <a:normAutofit/>
          </a:bodyPr>
          <a:lstStyle/>
          <a:p>
            <a:pPr marL="0" indent="0">
              <a:buNone/>
            </a:pPr>
            <a:r>
              <a:rPr lang="en-US" noProof="0" dirty="0"/>
              <a:t>A R R A and HITECH specified components for M U, requiring use of C E H R T:</a:t>
            </a:r>
          </a:p>
          <a:p>
            <a:pPr marL="0" indent="0">
              <a:buNone/>
            </a:pPr>
            <a:endParaRPr lang="en-US" sz="1800" noProof="0" dirty="0"/>
          </a:p>
          <a:p>
            <a:r>
              <a:rPr lang="en-US" sz="2400" noProof="0" dirty="0"/>
              <a:t>Must be used in a meaningful way </a:t>
            </a:r>
          </a:p>
          <a:p>
            <a:pPr marL="539750" lvl="1" indent="-269875"/>
            <a:r>
              <a:rPr lang="en-US" sz="2000" noProof="0" dirty="0"/>
              <a:t>E-prescribing (e R x) </a:t>
            </a:r>
          </a:p>
          <a:p>
            <a:pPr marL="539750" lvl="1" indent="-269875"/>
            <a:r>
              <a:rPr lang="en-US" sz="2000" noProof="0" dirty="0"/>
              <a:t>Computerized provider order entry (C P O E)</a:t>
            </a:r>
          </a:p>
          <a:p>
            <a:r>
              <a:rPr lang="en-US" sz="2400" noProof="0" dirty="0"/>
              <a:t>Exchange of health information must be used to improve quality of health care</a:t>
            </a:r>
          </a:p>
          <a:p>
            <a:r>
              <a:rPr lang="en-US" sz="2400" noProof="0" dirty="0"/>
              <a:t>E H R must be used to submit clinical quality measures (CQMs) and other specified measures identified by the O N C and HHS </a:t>
            </a:r>
          </a:p>
        </p:txBody>
      </p:sp>
    </p:spTree>
    <p:extLst>
      <p:ext uri="{BB962C8B-B14F-4D97-AF65-F5344CB8AC3E}">
        <p14:creationId xmlns:p14="http://schemas.microsoft.com/office/powerpoint/2010/main" val="252627249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7FECC7-FA19-4AC4-941D-574047887659}"/>
              </a:ext>
            </a:extLst>
          </p:cNvPr>
          <p:cNvSpPr>
            <a:spLocks noGrp="1"/>
          </p:cNvSpPr>
          <p:nvPr>
            <p:ph type="title"/>
          </p:nvPr>
        </p:nvSpPr>
        <p:spPr/>
        <p:txBody>
          <a:bodyPr/>
          <a:lstStyle/>
          <a:p>
            <a:r>
              <a:rPr lang="en-US" noProof="0" dirty="0"/>
              <a:t>Meaningful Use, 3</a:t>
            </a:r>
          </a:p>
        </p:txBody>
      </p:sp>
      <p:sp>
        <p:nvSpPr>
          <p:cNvPr id="3" name="Content Placeholder 2">
            <a:extLst>
              <a:ext uri="{FF2B5EF4-FFF2-40B4-BE49-F238E27FC236}">
                <a16:creationId xmlns:a16="http://schemas.microsoft.com/office/drawing/2014/main" id="{6BE18BA5-B0A0-413B-9F86-4C52C7408B31}"/>
              </a:ext>
            </a:extLst>
          </p:cNvPr>
          <p:cNvSpPr>
            <a:spLocks noGrp="1"/>
          </p:cNvSpPr>
          <p:nvPr>
            <p:ph idx="1"/>
          </p:nvPr>
        </p:nvSpPr>
        <p:spPr>
          <a:xfrm>
            <a:off x="539264" y="1825625"/>
            <a:ext cx="11024771" cy="4351338"/>
          </a:xfrm>
        </p:spPr>
        <p:txBody>
          <a:bodyPr/>
          <a:lstStyle/>
          <a:p>
            <a:pPr marL="0" indent="0">
              <a:buNone/>
            </a:pPr>
            <a:r>
              <a:rPr lang="en-US" noProof="0" dirty="0"/>
              <a:t>CQMs: Criteria and tools to measure/quantify </a:t>
            </a:r>
          </a:p>
          <a:p>
            <a:r>
              <a:rPr lang="en-US" sz="2400" noProof="0" dirty="0"/>
              <a:t>Healthcare processes</a:t>
            </a:r>
          </a:p>
          <a:p>
            <a:r>
              <a:rPr lang="en-US" sz="2400" noProof="0" dirty="0"/>
              <a:t>Outcomes</a:t>
            </a:r>
          </a:p>
          <a:p>
            <a:r>
              <a:rPr lang="en-US" sz="2400" noProof="0" dirty="0"/>
              <a:t>Patient perceptions </a:t>
            </a:r>
          </a:p>
          <a:p>
            <a:r>
              <a:rPr lang="en-US" sz="2400" noProof="0" dirty="0"/>
              <a:t>Organizational structure and systems</a:t>
            </a:r>
          </a:p>
        </p:txBody>
      </p:sp>
    </p:spTree>
    <p:extLst>
      <p:ext uri="{BB962C8B-B14F-4D97-AF65-F5344CB8AC3E}">
        <p14:creationId xmlns:p14="http://schemas.microsoft.com/office/powerpoint/2010/main" val="306402734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7FECC7-FA19-4AC4-941D-574047887659}"/>
              </a:ext>
            </a:extLst>
          </p:cNvPr>
          <p:cNvSpPr>
            <a:spLocks noGrp="1"/>
          </p:cNvSpPr>
          <p:nvPr>
            <p:ph type="title"/>
          </p:nvPr>
        </p:nvSpPr>
        <p:spPr/>
        <p:txBody>
          <a:bodyPr/>
          <a:lstStyle/>
          <a:p>
            <a:r>
              <a:rPr lang="en-US" noProof="0" dirty="0"/>
              <a:t>Meaningful Use, 4</a:t>
            </a:r>
          </a:p>
        </p:txBody>
      </p:sp>
      <p:sp>
        <p:nvSpPr>
          <p:cNvPr id="3" name="Content Placeholder 2">
            <a:extLst>
              <a:ext uri="{FF2B5EF4-FFF2-40B4-BE49-F238E27FC236}">
                <a16:creationId xmlns:a16="http://schemas.microsoft.com/office/drawing/2014/main" id="{6BE18BA5-B0A0-413B-9F86-4C52C7408B31}"/>
              </a:ext>
            </a:extLst>
          </p:cNvPr>
          <p:cNvSpPr>
            <a:spLocks noGrp="1"/>
          </p:cNvSpPr>
          <p:nvPr>
            <p:ph idx="1"/>
          </p:nvPr>
        </p:nvSpPr>
        <p:spPr>
          <a:xfrm>
            <a:off x="539264" y="1825625"/>
            <a:ext cx="11024771" cy="4351338"/>
          </a:xfrm>
        </p:spPr>
        <p:txBody>
          <a:bodyPr/>
          <a:lstStyle/>
          <a:p>
            <a:pPr marL="0" indent="0">
              <a:buNone/>
            </a:pPr>
            <a:r>
              <a:rPr lang="en-US" noProof="0" dirty="0"/>
              <a:t>Relate to one or more of quality goals for healthcare:</a:t>
            </a:r>
          </a:p>
          <a:p>
            <a:pPr marL="0" indent="0">
              <a:buNone/>
            </a:pPr>
            <a:endParaRPr lang="en-US" sz="1600" noProof="0" dirty="0"/>
          </a:p>
          <a:p>
            <a:r>
              <a:rPr lang="en-US" sz="2400" noProof="0" dirty="0"/>
              <a:t>Effective </a:t>
            </a:r>
          </a:p>
          <a:p>
            <a:r>
              <a:rPr lang="en-US" sz="2400" noProof="0" dirty="0"/>
              <a:t>Safe</a:t>
            </a:r>
          </a:p>
          <a:p>
            <a:r>
              <a:rPr lang="en-US" sz="2400" noProof="0" dirty="0"/>
              <a:t>Efficient</a:t>
            </a:r>
          </a:p>
          <a:p>
            <a:r>
              <a:rPr lang="en-US" sz="2400" noProof="0" dirty="0"/>
              <a:t>Patient-centered</a:t>
            </a:r>
          </a:p>
          <a:p>
            <a:r>
              <a:rPr lang="en-US" sz="2400" noProof="0" dirty="0"/>
              <a:t>Equitable</a:t>
            </a:r>
          </a:p>
          <a:p>
            <a:r>
              <a:rPr lang="en-US" sz="2400" noProof="0" dirty="0"/>
              <a:t>Timely</a:t>
            </a:r>
          </a:p>
        </p:txBody>
      </p:sp>
    </p:spTree>
    <p:extLst>
      <p:ext uri="{BB962C8B-B14F-4D97-AF65-F5344CB8AC3E}">
        <p14:creationId xmlns:p14="http://schemas.microsoft.com/office/powerpoint/2010/main" val="408054903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7FECC7-FA19-4AC4-941D-574047887659}"/>
              </a:ext>
            </a:extLst>
          </p:cNvPr>
          <p:cNvSpPr>
            <a:spLocks noGrp="1"/>
          </p:cNvSpPr>
          <p:nvPr>
            <p:ph type="title"/>
          </p:nvPr>
        </p:nvSpPr>
        <p:spPr/>
        <p:txBody>
          <a:bodyPr/>
          <a:lstStyle/>
          <a:p>
            <a:r>
              <a:rPr lang="en-US" noProof="0" dirty="0"/>
              <a:t>Meaningful Use, 5</a:t>
            </a:r>
          </a:p>
        </p:txBody>
      </p:sp>
      <p:sp>
        <p:nvSpPr>
          <p:cNvPr id="3" name="Content Placeholder 2">
            <a:extLst>
              <a:ext uri="{FF2B5EF4-FFF2-40B4-BE49-F238E27FC236}">
                <a16:creationId xmlns:a16="http://schemas.microsoft.com/office/drawing/2014/main" id="{6BE18BA5-B0A0-413B-9F86-4C52C7408B31}"/>
              </a:ext>
            </a:extLst>
          </p:cNvPr>
          <p:cNvSpPr>
            <a:spLocks noGrp="1"/>
          </p:cNvSpPr>
          <p:nvPr>
            <p:ph idx="1"/>
          </p:nvPr>
        </p:nvSpPr>
        <p:spPr>
          <a:xfrm>
            <a:off x="539264" y="1735685"/>
            <a:ext cx="11024771" cy="4351338"/>
          </a:xfrm>
        </p:spPr>
        <p:txBody>
          <a:bodyPr/>
          <a:lstStyle/>
          <a:p>
            <a:pPr marL="0" indent="0">
              <a:buNone/>
            </a:pPr>
            <a:r>
              <a:rPr lang="en-US" noProof="0" dirty="0"/>
              <a:t>Population health (public health) reporting</a:t>
            </a:r>
          </a:p>
          <a:p>
            <a:r>
              <a:rPr lang="en-US" sz="2400" noProof="0" dirty="0"/>
              <a:t>Aggregate data</a:t>
            </a:r>
          </a:p>
          <a:p>
            <a:r>
              <a:rPr lang="en-US" sz="2400" noProof="0" dirty="0"/>
              <a:t>Immunizations </a:t>
            </a:r>
          </a:p>
          <a:p>
            <a:r>
              <a:rPr lang="en-US" sz="2400" noProof="0" dirty="0"/>
              <a:t>Communicable diseases </a:t>
            </a:r>
          </a:p>
          <a:p>
            <a:r>
              <a:rPr lang="en-US" sz="2400" noProof="0" dirty="0"/>
              <a:t>Other health events </a:t>
            </a:r>
          </a:p>
          <a:p>
            <a:pPr marL="0" indent="0">
              <a:buNone/>
            </a:pPr>
            <a:endParaRPr lang="en-US" noProof="0" dirty="0"/>
          </a:p>
          <a:p>
            <a:pPr marL="0" indent="0">
              <a:buNone/>
            </a:pPr>
            <a:r>
              <a:rPr lang="en-US" noProof="0" dirty="0"/>
              <a:t>CQMs that healthcare entities, providers, and public health agencies are required to report and is a standard function in E H Rs</a:t>
            </a:r>
          </a:p>
        </p:txBody>
      </p:sp>
    </p:spTree>
    <p:extLst>
      <p:ext uri="{BB962C8B-B14F-4D97-AF65-F5344CB8AC3E}">
        <p14:creationId xmlns:p14="http://schemas.microsoft.com/office/powerpoint/2010/main" val="397716845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7FECC7-FA19-4AC4-941D-574047887659}"/>
              </a:ext>
            </a:extLst>
          </p:cNvPr>
          <p:cNvSpPr>
            <a:spLocks noGrp="1"/>
          </p:cNvSpPr>
          <p:nvPr>
            <p:ph type="title"/>
          </p:nvPr>
        </p:nvSpPr>
        <p:spPr/>
        <p:txBody>
          <a:bodyPr/>
          <a:lstStyle/>
          <a:p>
            <a:r>
              <a:rPr lang="en-US" noProof="0" dirty="0"/>
              <a:t>Meaningful Use, 6</a:t>
            </a:r>
          </a:p>
        </p:txBody>
      </p:sp>
      <p:sp>
        <p:nvSpPr>
          <p:cNvPr id="3" name="Content Placeholder 2">
            <a:extLst>
              <a:ext uri="{FF2B5EF4-FFF2-40B4-BE49-F238E27FC236}">
                <a16:creationId xmlns:a16="http://schemas.microsoft.com/office/drawing/2014/main" id="{6BE18BA5-B0A0-413B-9F86-4C52C7408B31}"/>
              </a:ext>
            </a:extLst>
          </p:cNvPr>
          <p:cNvSpPr>
            <a:spLocks noGrp="1"/>
          </p:cNvSpPr>
          <p:nvPr>
            <p:ph idx="1"/>
          </p:nvPr>
        </p:nvSpPr>
        <p:spPr/>
        <p:txBody>
          <a:bodyPr/>
          <a:lstStyle/>
          <a:p>
            <a:pPr marL="0" indent="0">
              <a:buNone/>
            </a:pPr>
            <a:r>
              <a:rPr lang="en-US" noProof="0" dirty="0"/>
              <a:t>State of health outcome disparities between</a:t>
            </a:r>
          </a:p>
          <a:p>
            <a:r>
              <a:rPr lang="en-US" sz="2400" noProof="0" dirty="0"/>
              <a:t>Genders </a:t>
            </a:r>
          </a:p>
          <a:p>
            <a:r>
              <a:rPr lang="en-US" sz="2400" noProof="0" dirty="0"/>
              <a:t>Race</a:t>
            </a:r>
          </a:p>
          <a:p>
            <a:r>
              <a:rPr lang="en-US" sz="2400" noProof="0" dirty="0"/>
              <a:t>Socioeconomic status</a:t>
            </a:r>
          </a:p>
          <a:p>
            <a:pPr marL="0" indent="0">
              <a:buNone/>
            </a:pPr>
            <a:endParaRPr lang="en-US" b="1" noProof="0" dirty="0"/>
          </a:p>
          <a:p>
            <a:pPr marL="0" indent="0">
              <a:buNone/>
            </a:pPr>
            <a:r>
              <a:rPr lang="en-US" b="1" noProof="0" dirty="0"/>
              <a:t>Health disparity: </a:t>
            </a:r>
            <a:r>
              <a:rPr lang="en-US" noProof="0" dirty="0"/>
              <a:t>When there are unequal differences in health access, status, or outcome based upon factors such as gender, race, socioeconomic status, sexual identity/orientation, disability, and geography</a:t>
            </a:r>
          </a:p>
        </p:txBody>
      </p:sp>
    </p:spTree>
    <p:extLst>
      <p:ext uri="{BB962C8B-B14F-4D97-AF65-F5344CB8AC3E}">
        <p14:creationId xmlns:p14="http://schemas.microsoft.com/office/powerpoint/2010/main" val="364747427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D1BCED-8CA4-4CCA-B5F2-85A20C766B86}"/>
              </a:ext>
            </a:extLst>
          </p:cNvPr>
          <p:cNvSpPr>
            <a:spLocks noGrp="1"/>
          </p:cNvSpPr>
          <p:nvPr>
            <p:ph type="title"/>
          </p:nvPr>
        </p:nvSpPr>
        <p:spPr/>
        <p:txBody>
          <a:bodyPr/>
          <a:lstStyle/>
          <a:p>
            <a:r>
              <a:rPr lang="en-US" noProof="0" dirty="0"/>
              <a:t>Meaningful Use, 7</a:t>
            </a:r>
          </a:p>
        </p:txBody>
      </p:sp>
      <p:sp>
        <p:nvSpPr>
          <p:cNvPr id="3" name="Content Placeholder 2">
            <a:extLst>
              <a:ext uri="{FF2B5EF4-FFF2-40B4-BE49-F238E27FC236}">
                <a16:creationId xmlns:a16="http://schemas.microsoft.com/office/drawing/2014/main" id="{15260CDA-DDA8-45FB-ABF5-3462499C77AE}"/>
              </a:ext>
            </a:extLst>
          </p:cNvPr>
          <p:cNvSpPr>
            <a:spLocks noGrp="1"/>
          </p:cNvSpPr>
          <p:nvPr>
            <p:ph idx="1"/>
          </p:nvPr>
        </p:nvSpPr>
        <p:spPr>
          <a:xfrm>
            <a:off x="539264" y="1825625"/>
            <a:ext cx="11024771" cy="4351338"/>
          </a:xfrm>
        </p:spPr>
        <p:txBody>
          <a:bodyPr/>
          <a:lstStyle/>
          <a:p>
            <a:pPr marL="0" indent="0">
              <a:buNone/>
            </a:pPr>
            <a:r>
              <a:rPr lang="en-US" noProof="0" dirty="0"/>
              <a:t>CMS has priority to research and develop action plans that address health disparities several populations:</a:t>
            </a:r>
          </a:p>
          <a:p>
            <a:pPr marL="0" indent="0">
              <a:buNone/>
            </a:pPr>
            <a:endParaRPr lang="en-US" sz="1800" noProof="0" dirty="0"/>
          </a:p>
          <a:p>
            <a:r>
              <a:rPr lang="en-US" sz="2400" noProof="0" dirty="0"/>
              <a:t>Racial and ethnic minorities</a:t>
            </a:r>
          </a:p>
          <a:p>
            <a:r>
              <a:rPr lang="en-US" sz="2400" noProof="0" dirty="0"/>
              <a:t>Immigrants (and those with limited English proficiencies)</a:t>
            </a:r>
          </a:p>
          <a:p>
            <a:r>
              <a:rPr lang="en-US" sz="2400" noProof="0" dirty="0"/>
              <a:t>Individuals with low health literacy</a:t>
            </a:r>
          </a:p>
          <a:p>
            <a:r>
              <a:rPr lang="en-US" sz="2400" noProof="0" dirty="0"/>
              <a:t>Socioeconomically disadvantaged</a:t>
            </a:r>
          </a:p>
          <a:p>
            <a:r>
              <a:rPr lang="en-US" sz="2400" noProof="0" dirty="0"/>
              <a:t>Disabled and those with special needs</a:t>
            </a:r>
          </a:p>
        </p:txBody>
      </p:sp>
    </p:spTree>
    <p:extLst>
      <p:ext uri="{BB962C8B-B14F-4D97-AF65-F5344CB8AC3E}">
        <p14:creationId xmlns:p14="http://schemas.microsoft.com/office/powerpoint/2010/main" val="128145521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D1BCED-8CA4-4CCA-B5F2-85A20C766B86}"/>
              </a:ext>
            </a:extLst>
          </p:cNvPr>
          <p:cNvSpPr>
            <a:spLocks noGrp="1"/>
          </p:cNvSpPr>
          <p:nvPr>
            <p:ph type="title"/>
          </p:nvPr>
        </p:nvSpPr>
        <p:spPr/>
        <p:txBody>
          <a:bodyPr/>
          <a:lstStyle/>
          <a:p>
            <a:r>
              <a:rPr lang="en-US" noProof="0" dirty="0"/>
              <a:t>Meaningful Use, 8</a:t>
            </a:r>
          </a:p>
        </p:txBody>
      </p:sp>
      <p:sp>
        <p:nvSpPr>
          <p:cNvPr id="3" name="Content Placeholder 2">
            <a:extLst>
              <a:ext uri="{FF2B5EF4-FFF2-40B4-BE49-F238E27FC236}">
                <a16:creationId xmlns:a16="http://schemas.microsoft.com/office/drawing/2014/main" id="{15260CDA-DDA8-45FB-ABF5-3462499C77AE}"/>
              </a:ext>
            </a:extLst>
          </p:cNvPr>
          <p:cNvSpPr>
            <a:spLocks noGrp="1"/>
          </p:cNvSpPr>
          <p:nvPr>
            <p:ph idx="1"/>
          </p:nvPr>
        </p:nvSpPr>
        <p:spPr>
          <a:xfrm>
            <a:off x="539264" y="1825625"/>
            <a:ext cx="11024771" cy="4351338"/>
          </a:xfrm>
        </p:spPr>
        <p:txBody>
          <a:bodyPr/>
          <a:lstStyle/>
          <a:p>
            <a:r>
              <a:rPr lang="en-US" sz="2400" noProof="0" dirty="0"/>
              <a:t>Older adults</a:t>
            </a:r>
          </a:p>
          <a:p>
            <a:r>
              <a:rPr lang="en-US" sz="2400" noProof="0" dirty="0"/>
              <a:t>Rural residents</a:t>
            </a:r>
          </a:p>
          <a:p>
            <a:r>
              <a:rPr lang="en-US" sz="2400" noProof="0" dirty="0"/>
              <a:t>Children and adolescents</a:t>
            </a:r>
          </a:p>
          <a:p>
            <a:r>
              <a:rPr lang="en-US" sz="2400" noProof="0" dirty="0"/>
              <a:t>Lesbian, gay, bisexual, and transgender (LGBT) people </a:t>
            </a:r>
          </a:p>
        </p:txBody>
      </p:sp>
    </p:spTree>
    <p:extLst>
      <p:ext uri="{BB962C8B-B14F-4D97-AF65-F5344CB8AC3E}">
        <p14:creationId xmlns:p14="http://schemas.microsoft.com/office/powerpoint/2010/main" val="110392584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CA8A46-BD24-4BA6-A08A-150145084385}"/>
              </a:ext>
            </a:extLst>
          </p:cNvPr>
          <p:cNvSpPr>
            <a:spLocks noGrp="1"/>
          </p:cNvSpPr>
          <p:nvPr>
            <p:ph type="title"/>
          </p:nvPr>
        </p:nvSpPr>
        <p:spPr/>
        <p:txBody>
          <a:bodyPr/>
          <a:lstStyle/>
          <a:p>
            <a:r>
              <a:rPr lang="en-US" noProof="0" dirty="0"/>
              <a:t>Models of H I E Architecture—Consolidated, 1</a:t>
            </a:r>
          </a:p>
        </p:txBody>
      </p:sp>
      <p:sp>
        <p:nvSpPr>
          <p:cNvPr id="3" name="Content Placeholder 2">
            <a:extLst>
              <a:ext uri="{FF2B5EF4-FFF2-40B4-BE49-F238E27FC236}">
                <a16:creationId xmlns:a16="http://schemas.microsoft.com/office/drawing/2014/main" id="{4C949934-96CC-41AA-A4C6-618332C62DC4}"/>
              </a:ext>
            </a:extLst>
          </p:cNvPr>
          <p:cNvSpPr>
            <a:spLocks noGrp="1"/>
          </p:cNvSpPr>
          <p:nvPr>
            <p:ph idx="1"/>
          </p:nvPr>
        </p:nvSpPr>
        <p:spPr>
          <a:xfrm>
            <a:off x="539264" y="1750675"/>
            <a:ext cx="11024771" cy="4351338"/>
          </a:xfrm>
        </p:spPr>
        <p:txBody>
          <a:bodyPr>
            <a:noAutofit/>
          </a:bodyPr>
          <a:lstStyle/>
          <a:p>
            <a:pPr marL="0" indent="0">
              <a:buNone/>
            </a:pPr>
            <a:r>
              <a:rPr lang="en-US" noProof="0" dirty="0"/>
              <a:t>Also called centralized model </a:t>
            </a:r>
          </a:p>
          <a:p>
            <a:r>
              <a:rPr lang="en-US" sz="2400" noProof="0" dirty="0"/>
              <a:t>Many independent HCOs connect with H I E and aggregate data within central repository or data warehouse managed by the H I E</a:t>
            </a:r>
          </a:p>
          <a:p>
            <a:pPr marL="0" indent="0">
              <a:buNone/>
            </a:pPr>
            <a:endParaRPr lang="en-US" sz="1200" noProof="0" dirty="0"/>
          </a:p>
          <a:p>
            <a:pPr marL="0" indent="0">
              <a:buNone/>
            </a:pPr>
            <a:r>
              <a:rPr lang="en-US" noProof="0" dirty="0"/>
              <a:t>Centralized data has a master patient index or a record locator service (RLS) </a:t>
            </a:r>
          </a:p>
          <a:p>
            <a:r>
              <a:rPr lang="en-US" sz="2400" noProof="0" dirty="0"/>
              <a:t>RLS detects patient’s information within H I E data repository based on patient identity information and record data type</a:t>
            </a:r>
          </a:p>
          <a:p>
            <a:pPr marL="0" indent="0">
              <a:buNone/>
            </a:pPr>
            <a:endParaRPr lang="en-US" sz="1100" dirty="0"/>
          </a:p>
          <a:p>
            <a:pPr marL="0" indent="0">
              <a:buNone/>
            </a:pPr>
            <a:r>
              <a:rPr lang="en-US" dirty="0"/>
              <a:t>Each HCO can access the appropriate information from within the centralized data repository of the H I E</a:t>
            </a:r>
          </a:p>
        </p:txBody>
      </p:sp>
    </p:spTree>
    <p:extLst>
      <p:ext uri="{BB962C8B-B14F-4D97-AF65-F5344CB8AC3E}">
        <p14:creationId xmlns:p14="http://schemas.microsoft.com/office/powerpoint/2010/main" val="225605813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CA8A46-BD24-4BA6-A08A-150145084385}"/>
              </a:ext>
            </a:extLst>
          </p:cNvPr>
          <p:cNvSpPr>
            <a:spLocks noGrp="1"/>
          </p:cNvSpPr>
          <p:nvPr>
            <p:ph type="title"/>
          </p:nvPr>
        </p:nvSpPr>
        <p:spPr/>
        <p:txBody>
          <a:bodyPr/>
          <a:lstStyle/>
          <a:p>
            <a:r>
              <a:rPr lang="en-US" noProof="0" dirty="0"/>
              <a:t>Models of H I E Architecture—Consolidated, 2</a:t>
            </a:r>
          </a:p>
        </p:txBody>
      </p:sp>
      <p:sp>
        <p:nvSpPr>
          <p:cNvPr id="3" name="Content Placeholder 2">
            <a:extLst>
              <a:ext uri="{FF2B5EF4-FFF2-40B4-BE49-F238E27FC236}">
                <a16:creationId xmlns:a16="http://schemas.microsoft.com/office/drawing/2014/main" id="{4C949934-96CC-41AA-A4C6-618332C62DC4}"/>
              </a:ext>
            </a:extLst>
          </p:cNvPr>
          <p:cNvSpPr>
            <a:spLocks noGrp="1"/>
          </p:cNvSpPr>
          <p:nvPr>
            <p:ph idx="1"/>
          </p:nvPr>
        </p:nvSpPr>
        <p:spPr>
          <a:xfrm>
            <a:off x="539264" y="1603714"/>
            <a:ext cx="11024771" cy="4351338"/>
          </a:xfrm>
        </p:spPr>
        <p:txBody>
          <a:bodyPr>
            <a:noAutofit/>
          </a:bodyPr>
          <a:lstStyle/>
          <a:p>
            <a:pPr marL="0" indent="0">
              <a:buNone/>
            </a:pPr>
            <a:r>
              <a:rPr lang="en-US" noProof="0" dirty="0"/>
              <a:t>Advantages:</a:t>
            </a:r>
          </a:p>
          <a:p>
            <a:pPr marL="0" indent="0">
              <a:buNone/>
            </a:pPr>
            <a:endParaRPr lang="en-US" sz="1050" noProof="0" dirty="0"/>
          </a:p>
          <a:p>
            <a:r>
              <a:rPr lang="en-US" sz="2400" noProof="0" dirty="0"/>
              <a:t>Consistency of the data availability</a:t>
            </a:r>
          </a:p>
          <a:p>
            <a:r>
              <a:rPr lang="en-US" sz="2400" noProof="0" dirty="0"/>
              <a:t>Rapid response to requests</a:t>
            </a:r>
          </a:p>
          <a:p>
            <a:pPr marL="0" indent="0">
              <a:buNone/>
            </a:pPr>
            <a:endParaRPr lang="en-US" sz="700" noProof="0" dirty="0"/>
          </a:p>
          <a:p>
            <a:pPr marL="0" indent="0">
              <a:buNone/>
            </a:pPr>
            <a:r>
              <a:rPr lang="en-US" noProof="0" dirty="0"/>
              <a:t>Disadvantages: </a:t>
            </a:r>
          </a:p>
          <a:p>
            <a:pPr marL="0" indent="0">
              <a:buNone/>
            </a:pPr>
            <a:endParaRPr lang="en-US" sz="1000" noProof="0" dirty="0"/>
          </a:p>
          <a:p>
            <a:r>
              <a:rPr lang="en-US" sz="2400" noProof="0" dirty="0"/>
              <a:t>Duplication of data</a:t>
            </a:r>
          </a:p>
          <a:p>
            <a:r>
              <a:rPr lang="en-US" sz="2400" noProof="0" dirty="0"/>
              <a:t>Data that is not completely up to date </a:t>
            </a:r>
          </a:p>
          <a:p>
            <a:r>
              <a:rPr lang="en-US" sz="2400" noProof="0" dirty="0"/>
              <a:t>And costs for supporting software</a:t>
            </a:r>
          </a:p>
        </p:txBody>
      </p:sp>
    </p:spTree>
    <p:extLst>
      <p:ext uri="{BB962C8B-B14F-4D97-AF65-F5344CB8AC3E}">
        <p14:creationId xmlns:p14="http://schemas.microsoft.com/office/powerpoint/2010/main" val="286593540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CA8A46-BD24-4BA6-A08A-150145084385}"/>
              </a:ext>
            </a:extLst>
          </p:cNvPr>
          <p:cNvSpPr>
            <a:spLocks noGrp="1"/>
          </p:cNvSpPr>
          <p:nvPr>
            <p:ph type="title"/>
          </p:nvPr>
        </p:nvSpPr>
        <p:spPr/>
        <p:txBody>
          <a:bodyPr/>
          <a:lstStyle/>
          <a:p>
            <a:r>
              <a:rPr lang="en-US" noProof="0" dirty="0"/>
              <a:t>Models of H I E Architecture—Federated, 1</a:t>
            </a:r>
          </a:p>
        </p:txBody>
      </p:sp>
      <p:sp>
        <p:nvSpPr>
          <p:cNvPr id="3" name="Content Placeholder 2">
            <a:extLst>
              <a:ext uri="{FF2B5EF4-FFF2-40B4-BE49-F238E27FC236}">
                <a16:creationId xmlns:a16="http://schemas.microsoft.com/office/drawing/2014/main" id="{4C949934-96CC-41AA-A4C6-618332C62DC4}"/>
              </a:ext>
            </a:extLst>
          </p:cNvPr>
          <p:cNvSpPr>
            <a:spLocks noGrp="1"/>
          </p:cNvSpPr>
          <p:nvPr>
            <p:ph idx="1"/>
          </p:nvPr>
        </p:nvSpPr>
        <p:spPr>
          <a:xfrm>
            <a:off x="539264" y="1750675"/>
            <a:ext cx="11024771" cy="4351338"/>
          </a:xfrm>
        </p:spPr>
        <p:txBody>
          <a:bodyPr>
            <a:noAutofit/>
          </a:bodyPr>
          <a:lstStyle/>
          <a:p>
            <a:pPr marL="0" indent="0">
              <a:buNone/>
            </a:pPr>
            <a:r>
              <a:rPr lang="en-US" noProof="0" dirty="0"/>
              <a:t>Also called decentralized model</a:t>
            </a:r>
          </a:p>
          <a:p>
            <a:r>
              <a:rPr lang="en-US" sz="2400" noProof="0" dirty="0"/>
              <a:t>Not a centralized database of patient information</a:t>
            </a:r>
          </a:p>
          <a:p>
            <a:r>
              <a:rPr lang="en-US" sz="2400" noProof="0" dirty="0"/>
              <a:t>More common than the consolidated model</a:t>
            </a:r>
          </a:p>
          <a:p>
            <a:r>
              <a:rPr lang="en-US" sz="2400" noProof="0" dirty="0"/>
              <a:t>When HCOs join federated H I E, they agree to</a:t>
            </a:r>
          </a:p>
          <a:p>
            <a:pPr marL="630238" lvl="1" indent="-269875"/>
            <a:r>
              <a:rPr lang="en-US" sz="2000" noProof="0" dirty="0"/>
              <a:t>Security</a:t>
            </a:r>
          </a:p>
          <a:p>
            <a:pPr marL="630238" lvl="1" indent="-269875"/>
            <a:r>
              <a:rPr lang="en-US" sz="2000" noProof="0" dirty="0"/>
              <a:t>Confidentiality</a:t>
            </a:r>
          </a:p>
          <a:p>
            <a:pPr marL="630238" lvl="1" indent="-269875"/>
            <a:r>
              <a:rPr lang="en-US" sz="2000" noProof="0" dirty="0"/>
              <a:t>Transmission</a:t>
            </a:r>
          </a:p>
          <a:p>
            <a:pPr marL="630238" lvl="1" indent="-269875"/>
            <a:r>
              <a:rPr lang="en-US" sz="2000" noProof="0" dirty="0"/>
              <a:t>Access standards </a:t>
            </a:r>
          </a:p>
          <a:p>
            <a:pPr marL="630238" lvl="1" indent="-269875"/>
            <a:r>
              <a:rPr lang="en-US" sz="2000" noProof="0" dirty="0"/>
              <a:t>Protocols established by O N C for this type of H I E</a:t>
            </a:r>
            <a:endParaRPr lang="en-US" sz="2000" b="1" noProof="0" dirty="0"/>
          </a:p>
        </p:txBody>
      </p:sp>
    </p:spTree>
    <p:extLst>
      <p:ext uri="{BB962C8B-B14F-4D97-AF65-F5344CB8AC3E}">
        <p14:creationId xmlns:p14="http://schemas.microsoft.com/office/powerpoint/2010/main" val="418064825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7FECC7-FA19-4AC4-941D-574047887659}"/>
              </a:ext>
            </a:extLst>
          </p:cNvPr>
          <p:cNvSpPr>
            <a:spLocks noGrp="1"/>
          </p:cNvSpPr>
          <p:nvPr>
            <p:ph type="title"/>
          </p:nvPr>
        </p:nvSpPr>
        <p:spPr/>
        <p:txBody>
          <a:bodyPr/>
          <a:lstStyle/>
          <a:p>
            <a:r>
              <a:rPr lang="en-US" noProof="0" dirty="0"/>
              <a:t>Health Information Exchange (H I E), 1</a:t>
            </a:r>
          </a:p>
        </p:txBody>
      </p:sp>
      <p:sp>
        <p:nvSpPr>
          <p:cNvPr id="3" name="Content Placeholder 2">
            <a:extLst>
              <a:ext uri="{FF2B5EF4-FFF2-40B4-BE49-F238E27FC236}">
                <a16:creationId xmlns:a16="http://schemas.microsoft.com/office/drawing/2014/main" id="{6BE18BA5-B0A0-413B-9F86-4C52C7408B31}"/>
              </a:ext>
            </a:extLst>
          </p:cNvPr>
          <p:cNvSpPr>
            <a:spLocks noGrp="1"/>
          </p:cNvSpPr>
          <p:nvPr>
            <p:ph idx="1"/>
          </p:nvPr>
        </p:nvSpPr>
        <p:spPr/>
        <p:txBody>
          <a:bodyPr/>
          <a:lstStyle/>
          <a:p>
            <a:pPr marL="0" indent="0">
              <a:buNone/>
            </a:pPr>
            <a:r>
              <a:rPr lang="en-US" noProof="0" dirty="0"/>
              <a:t>The formal agreed-upon process for the seamless exchange of health information electronically between providers and others with the same level of interoperability, according to nationally recognized standards</a:t>
            </a:r>
          </a:p>
        </p:txBody>
      </p:sp>
    </p:spTree>
    <p:extLst>
      <p:ext uri="{BB962C8B-B14F-4D97-AF65-F5344CB8AC3E}">
        <p14:creationId xmlns:p14="http://schemas.microsoft.com/office/powerpoint/2010/main" val="374583002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CA8A46-BD24-4BA6-A08A-150145084385}"/>
              </a:ext>
            </a:extLst>
          </p:cNvPr>
          <p:cNvSpPr>
            <a:spLocks noGrp="1"/>
          </p:cNvSpPr>
          <p:nvPr>
            <p:ph type="title"/>
          </p:nvPr>
        </p:nvSpPr>
        <p:spPr/>
        <p:txBody>
          <a:bodyPr/>
          <a:lstStyle/>
          <a:p>
            <a:r>
              <a:rPr lang="en-US" noProof="0" dirty="0"/>
              <a:t>Models of H I E Architecture—Federated, 2</a:t>
            </a:r>
          </a:p>
        </p:txBody>
      </p:sp>
      <p:sp>
        <p:nvSpPr>
          <p:cNvPr id="3" name="Content Placeholder 2">
            <a:extLst>
              <a:ext uri="{FF2B5EF4-FFF2-40B4-BE49-F238E27FC236}">
                <a16:creationId xmlns:a16="http://schemas.microsoft.com/office/drawing/2014/main" id="{4C949934-96CC-41AA-A4C6-618332C62DC4}"/>
              </a:ext>
            </a:extLst>
          </p:cNvPr>
          <p:cNvSpPr>
            <a:spLocks noGrp="1"/>
          </p:cNvSpPr>
          <p:nvPr>
            <p:ph idx="1"/>
          </p:nvPr>
        </p:nvSpPr>
        <p:spPr>
          <a:xfrm>
            <a:off x="539264" y="1705705"/>
            <a:ext cx="11024771" cy="4351338"/>
          </a:xfrm>
        </p:spPr>
        <p:txBody>
          <a:bodyPr>
            <a:noAutofit/>
          </a:bodyPr>
          <a:lstStyle/>
          <a:p>
            <a:pPr marL="0" indent="0">
              <a:buNone/>
            </a:pPr>
            <a:r>
              <a:rPr lang="en-US" noProof="0" dirty="0"/>
              <a:t>Each separate HCO is responsible for maintaining own patients’ health records</a:t>
            </a:r>
          </a:p>
          <a:p>
            <a:pPr marL="0" indent="0">
              <a:buNone/>
            </a:pPr>
            <a:endParaRPr lang="en-US" sz="1400" noProof="0" dirty="0"/>
          </a:p>
          <a:p>
            <a:pPr marL="0" indent="0">
              <a:buNone/>
            </a:pPr>
            <a:r>
              <a:rPr lang="en-US" noProof="0" dirty="0"/>
              <a:t>Also uses an RLS: the RLS tells the requesting provider/organization which other participating HCO has the patient information</a:t>
            </a:r>
          </a:p>
          <a:p>
            <a:pPr marL="0" indent="0">
              <a:buNone/>
            </a:pPr>
            <a:endParaRPr lang="en-US" sz="1400" noProof="0" dirty="0"/>
          </a:p>
          <a:p>
            <a:pPr marL="0" indent="0">
              <a:buNone/>
            </a:pPr>
            <a:r>
              <a:rPr lang="en-US" noProof="0" dirty="0"/>
              <a:t>Requesting provider initiates a query, through the H I E, to the identified HCO that controls the patient information within H I E</a:t>
            </a:r>
          </a:p>
          <a:p>
            <a:pPr marL="0" indent="0">
              <a:buNone/>
            </a:pPr>
            <a:endParaRPr lang="en-US" sz="1400" noProof="0" dirty="0"/>
          </a:p>
          <a:p>
            <a:pPr marL="0" indent="0">
              <a:buNone/>
            </a:pPr>
            <a:r>
              <a:rPr lang="en-US" noProof="0" dirty="0"/>
              <a:t>Responding HCO then replies to requesting provider, through the H I E, with the specified patient information</a:t>
            </a:r>
          </a:p>
        </p:txBody>
      </p:sp>
    </p:spTree>
    <p:extLst>
      <p:ext uri="{BB962C8B-B14F-4D97-AF65-F5344CB8AC3E}">
        <p14:creationId xmlns:p14="http://schemas.microsoft.com/office/powerpoint/2010/main" val="111524378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CA8A46-BD24-4BA6-A08A-150145084385}"/>
              </a:ext>
            </a:extLst>
          </p:cNvPr>
          <p:cNvSpPr>
            <a:spLocks noGrp="1"/>
          </p:cNvSpPr>
          <p:nvPr>
            <p:ph type="title"/>
          </p:nvPr>
        </p:nvSpPr>
        <p:spPr/>
        <p:txBody>
          <a:bodyPr/>
          <a:lstStyle/>
          <a:p>
            <a:r>
              <a:rPr lang="en-US" noProof="0" dirty="0"/>
              <a:t>Models of H I E Architecture—Federated, 3</a:t>
            </a:r>
          </a:p>
        </p:txBody>
      </p:sp>
      <p:sp>
        <p:nvSpPr>
          <p:cNvPr id="3" name="Content Placeholder 2">
            <a:extLst>
              <a:ext uri="{FF2B5EF4-FFF2-40B4-BE49-F238E27FC236}">
                <a16:creationId xmlns:a16="http://schemas.microsoft.com/office/drawing/2014/main" id="{4C949934-96CC-41AA-A4C6-618332C62DC4}"/>
              </a:ext>
            </a:extLst>
          </p:cNvPr>
          <p:cNvSpPr>
            <a:spLocks noGrp="1"/>
          </p:cNvSpPr>
          <p:nvPr>
            <p:ph idx="1"/>
          </p:nvPr>
        </p:nvSpPr>
        <p:spPr>
          <a:xfrm>
            <a:off x="539264" y="1750675"/>
            <a:ext cx="11024771" cy="4351338"/>
          </a:xfrm>
        </p:spPr>
        <p:txBody>
          <a:bodyPr>
            <a:noAutofit/>
          </a:bodyPr>
          <a:lstStyle/>
          <a:p>
            <a:pPr marL="0" indent="0">
              <a:buNone/>
            </a:pPr>
            <a:r>
              <a:rPr lang="en-US" noProof="0" dirty="0"/>
              <a:t>Advantages:</a:t>
            </a:r>
          </a:p>
          <a:p>
            <a:pPr marL="0" indent="0">
              <a:buNone/>
            </a:pPr>
            <a:endParaRPr lang="en-US" sz="1600" noProof="0" dirty="0"/>
          </a:p>
          <a:p>
            <a:r>
              <a:rPr lang="en-US" sz="2400" noProof="0" dirty="0"/>
              <a:t>Lack of data ownership</a:t>
            </a:r>
          </a:p>
          <a:p>
            <a:r>
              <a:rPr lang="en-US" sz="2400" noProof="0" dirty="0"/>
              <a:t>Each HCO maintains its own data, </a:t>
            </a:r>
          </a:p>
          <a:p>
            <a:r>
              <a:rPr lang="en-US" sz="2400" noProof="0" dirty="0"/>
              <a:t>Data are always current</a:t>
            </a:r>
          </a:p>
          <a:p>
            <a:r>
              <a:rPr lang="en-US" sz="2400" noProof="0" dirty="0"/>
              <a:t>Capability to integrate with many E H R systems, providing redundancy, or the use of additional or back-up systems</a:t>
            </a:r>
          </a:p>
        </p:txBody>
      </p:sp>
    </p:spTree>
    <p:extLst>
      <p:ext uri="{BB962C8B-B14F-4D97-AF65-F5344CB8AC3E}">
        <p14:creationId xmlns:p14="http://schemas.microsoft.com/office/powerpoint/2010/main" val="297676255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CA8A46-BD24-4BA6-A08A-150145084385}"/>
              </a:ext>
            </a:extLst>
          </p:cNvPr>
          <p:cNvSpPr>
            <a:spLocks noGrp="1"/>
          </p:cNvSpPr>
          <p:nvPr>
            <p:ph type="title"/>
          </p:nvPr>
        </p:nvSpPr>
        <p:spPr/>
        <p:txBody>
          <a:bodyPr/>
          <a:lstStyle/>
          <a:p>
            <a:r>
              <a:rPr lang="en-US" noProof="0" dirty="0"/>
              <a:t>Models of H I E Architecture—Federated, 4</a:t>
            </a:r>
          </a:p>
        </p:txBody>
      </p:sp>
      <p:sp>
        <p:nvSpPr>
          <p:cNvPr id="3" name="Content Placeholder 2">
            <a:extLst>
              <a:ext uri="{FF2B5EF4-FFF2-40B4-BE49-F238E27FC236}">
                <a16:creationId xmlns:a16="http://schemas.microsoft.com/office/drawing/2014/main" id="{4C949934-96CC-41AA-A4C6-618332C62DC4}"/>
              </a:ext>
            </a:extLst>
          </p:cNvPr>
          <p:cNvSpPr>
            <a:spLocks noGrp="1"/>
          </p:cNvSpPr>
          <p:nvPr>
            <p:ph idx="1"/>
          </p:nvPr>
        </p:nvSpPr>
        <p:spPr>
          <a:xfrm>
            <a:off x="539264" y="1750675"/>
            <a:ext cx="11024771" cy="4351338"/>
          </a:xfrm>
        </p:spPr>
        <p:txBody>
          <a:bodyPr>
            <a:noAutofit/>
          </a:bodyPr>
          <a:lstStyle/>
          <a:p>
            <a:pPr marL="0" indent="0">
              <a:buNone/>
            </a:pPr>
            <a:r>
              <a:rPr lang="en-US" noProof="0" dirty="0"/>
              <a:t>Disadvantages:</a:t>
            </a:r>
          </a:p>
          <a:p>
            <a:pPr marL="0" indent="0">
              <a:buNone/>
            </a:pPr>
            <a:endParaRPr lang="en-US" sz="1600" noProof="0" dirty="0"/>
          </a:p>
          <a:p>
            <a:r>
              <a:rPr lang="en-US" sz="2400" noProof="0" dirty="0"/>
              <a:t>Data availability problems due to technical issues of a specific HCO </a:t>
            </a:r>
          </a:p>
          <a:p>
            <a:r>
              <a:rPr lang="en-US" sz="2400" noProof="0" dirty="0"/>
              <a:t>Data may not always be available or complete because the patient may have data distributed across many of the HCOs involved </a:t>
            </a:r>
          </a:p>
        </p:txBody>
      </p:sp>
    </p:spTree>
    <p:extLst>
      <p:ext uri="{BB962C8B-B14F-4D97-AF65-F5344CB8AC3E}">
        <p14:creationId xmlns:p14="http://schemas.microsoft.com/office/powerpoint/2010/main" val="372188602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CA8A46-BD24-4BA6-A08A-150145084385}"/>
              </a:ext>
            </a:extLst>
          </p:cNvPr>
          <p:cNvSpPr>
            <a:spLocks noGrp="1"/>
          </p:cNvSpPr>
          <p:nvPr>
            <p:ph type="title"/>
          </p:nvPr>
        </p:nvSpPr>
        <p:spPr/>
        <p:txBody>
          <a:bodyPr/>
          <a:lstStyle/>
          <a:p>
            <a:r>
              <a:rPr lang="en-US" noProof="0" dirty="0"/>
              <a:t>Models of H I E Architecture—Hybrid</a:t>
            </a:r>
          </a:p>
        </p:txBody>
      </p:sp>
      <p:sp>
        <p:nvSpPr>
          <p:cNvPr id="3" name="Content Placeholder 2">
            <a:extLst>
              <a:ext uri="{FF2B5EF4-FFF2-40B4-BE49-F238E27FC236}">
                <a16:creationId xmlns:a16="http://schemas.microsoft.com/office/drawing/2014/main" id="{4C949934-96CC-41AA-A4C6-618332C62DC4}"/>
              </a:ext>
            </a:extLst>
          </p:cNvPr>
          <p:cNvSpPr>
            <a:spLocks noGrp="1"/>
          </p:cNvSpPr>
          <p:nvPr>
            <p:ph idx="1"/>
          </p:nvPr>
        </p:nvSpPr>
        <p:spPr>
          <a:xfrm>
            <a:off x="539264" y="1750675"/>
            <a:ext cx="11024771" cy="4351338"/>
          </a:xfrm>
        </p:spPr>
        <p:txBody>
          <a:bodyPr>
            <a:noAutofit/>
          </a:bodyPr>
          <a:lstStyle/>
          <a:p>
            <a:pPr marL="0" indent="0">
              <a:buNone/>
            </a:pPr>
            <a:r>
              <a:rPr lang="en-US" noProof="0" dirty="0"/>
              <a:t>Combines advantages of centralized and decentralized models</a:t>
            </a:r>
          </a:p>
          <a:p>
            <a:pPr marL="0" indent="0">
              <a:buNone/>
            </a:pPr>
            <a:endParaRPr lang="en-US" noProof="0" dirty="0"/>
          </a:p>
          <a:p>
            <a:pPr marL="0" indent="0">
              <a:buNone/>
            </a:pPr>
            <a:r>
              <a:rPr lang="en-US" noProof="0" dirty="0"/>
              <a:t>Has an RLS, and some data are stored in a central repository </a:t>
            </a:r>
          </a:p>
          <a:p>
            <a:pPr marL="0" indent="0">
              <a:buNone/>
            </a:pPr>
            <a:endParaRPr lang="en-US" noProof="0" dirty="0"/>
          </a:p>
          <a:p>
            <a:pPr marL="0" indent="0">
              <a:buNone/>
            </a:pPr>
            <a:r>
              <a:rPr lang="en-US" noProof="0" dirty="0"/>
              <a:t>While the remainder stays with the other HCOs within the H I E</a:t>
            </a:r>
          </a:p>
          <a:p>
            <a:pPr marL="0" indent="0">
              <a:buNone/>
            </a:pPr>
            <a:endParaRPr lang="en-US" noProof="0" dirty="0"/>
          </a:p>
          <a:p>
            <a:pPr marL="0" indent="0">
              <a:buNone/>
            </a:pPr>
            <a:r>
              <a:rPr lang="en-US" noProof="0" dirty="0"/>
              <a:t>Also has a patient portal to itself, and not to a specific HCO </a:t>
            </a:r>
            <a:endParaRPr lang="en-US" b="1" noProof="0" dirty="0"/>
          </a:p>
        </p:txBody>
      </p:sp>
    </p:spTree>
    <p:extLst>
      <p:ext uri="{BB962C8B-B14F-4D97-AF65-F5344CB8AC3E}">
        <p14:creationId xmlns:p14="http://schemas.microsoft.com/office/powerpoint/2010/main" val="156372215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CA8A46-BD24-4BA6-A08A-150145084385}"/>
              </a:ext>
            </a:extLst>
          </p:cNvPr>
          <p:cNvSpPr>
            <a:spLocks noGrp="1"/>
          </p:cNvSpPr>
          <p:nvPr>
            <p:ph type="title"/>
          </p:nvPr>
        </p:nvSpPr>
        <p:spPr/>
        <p:txBody>
          <a:bodyPr/>
          <a:lstStyle/>
          <a:p>
            <a:r>
              <a:rPr lang="en-US" noProof="0" dirty="0"/>
              <a:t>Methods of H I E, 1</a:t>
            </a:r>
          </a:p>
        </p:txBody>
      </p:sp>
      <p:sp>
        <p:nvSpPr>
          <p:cNvPr id="3" name="Content Placeholder 2">
            <a:extLst>
              <a:ext uri="{FF2B5EF4-FFF2-40B4-BE49-F238E27FC236}">
                <a16:creationId xmlns:a16="http://schemas.microsoft.com/office/drawing/2014/main" id="{4C949934-96CC-41AA-A4C6-618332C62DC4}"/>
              </a:ext>
            </a:extLst>
          </p:cNvPr>
          <p:cNvSpPr>
            <a:spLocks noGrp="1"/>
          </p:cNvSpPr>
          <p:nvPr>
            <p:ph idx="1"/>
          </p:nvPr>
        </p:nvSpPr>
        <p:spPr>
          <a:xfrm>
            <a:off x="539264" y="1750675"/>
            <a:ext cx="11024771" cy="4351338"/>
          </a:xfrm>
        </p:spPr>
        <p:txBody>
          <a:bodyPr>
            <a:noAutofit/>
          </a:bodyPr>
          <a:lstStyle/>
          <a:p>
            <a:pPr marL="0" indent="0">
              <a:buNone/>
            </a:pPr>
            <a:r>
              <a:rPr lang="en-US" b="1" noProof="0" dirty="0"/>
              <a:t>Directed exchange: </a:t>
            </a:r>
            <a:r>
              <a:rPr lang="en-US" noProof="0" dirty="0"/>
              <a:t>A “push exchange” because it pushes authorized and secure information from one HCO to another</a:t>
            </a:r>
          </a:p>
          <a:p>
            <a:r>
              <a:rPr lang="en-US" sz="2400" noProof="0" dirty="0"/>
              <a:t>If patient is being transferred from one hospital to another, patient’s health information would be “pushed” to receiving hospital</a:t>
            </a:r>
          </a:p>
          <a:p>
            <a:pPr marL="0" indent="0">
              <a:buNone/>
            </a:pPr>
            <a:endParaRPr lang="en-US" sz="2400" noProof="0" dirty="0"/>
          </a:p>
          <a:p>
            <a:pPr marL="0" indent="0">
              <a:buNone/>
            </a:pPr>
            <a:r>
              <a:rPr lang="en-US" b="1" noProof="0" dirty="0"/>
              <a:t>Direct Project:</a:t>
            </a:r>
            <a:r>
              <a:rPr lang="en-US" noProof="0" dirty="0"/>
              <a:t> A standards-based exchange platform to provide secure, straightforward, scalable method to transmit encrypted information to collaborating providers</a:t>
            </a:r>
          </a:p>
        </p:txBody>
      </p:sp>
    </p:spTree>
    <p:extLst>
      <p:ext uri="{BB962C8B-B14F-4D97-AF65-F5344CB8AC3E}">
        <p14:creationId xmlns:p14="http://schemas.microsoft.com/office/powerpoint/2010/main" val="341101018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CA8A46-BD24-4BA6-A08A-150145084385}"/>
              </a:ext>
            </a:extLst>
          </p:cNvPr>
          <p:cNvSpPr>
            <a:spLocks noGrp="1"/>
          </p:cNvSpPr>
          <p:nvPr>
            <p:ph type="title"/>
          </p:nvPr>
        </p:nvSpPr>
        <p:spPr/>
        <p:txBody>
          <a:bodyPr/>
          <a:lstStyle/>
          <a:p>
            <a:r>
              <a:rPr lang="en-US" noProof="0" dirty="0"/>
              <a:t>Methods of H I E, 2</a:t>
            </a:r>
          </a:p>
        </p:txBody>
      </p:sp>
      <p:sp>
        <p:nvSpPr>
          <p:cNvPr id="3" name="Content Placeholder 2">
            <a:extLst>
              <a:ext uri="{FF2B5EF4-FFF2-40B4-BE49-F238E27FC236}">
                <a16:creationId xmlns:a16="http://schemas.microsoft.com/office/drawing/2014/main" id="{4C949934-96CC-41AA-A4C6-618332C62DC4}"/>
              </a:ext>
            </a:extLst>
          </p:cNvPr>
          <p:cNvSpPr>
            <a:spLocks noGrp="1"/>
          </p:cNvSpPr>
          <p:nvPr>
            <p:ph idx="1"/>
          </p:nvPr>
        </p:nvSpPr>
        <p:spPr>
          <a:xfrm>
            <a:off x="539264" y="1750675"/>
            <a:ext cx="11024771" cy="4351338"/>
          </a:xfrm>
        </p:spPr>
        <p:txBody>
          <a:bodyPr>
            <a:noAutofit/>
          </a:bodyPr>
          <a:lstStyle/>
          <a:p>
            <a:pPr marL="0" indent="0">
              <a:buNone/>
            </a:pPr>
            <a:r>
              <a:rPr lang="en-US" noProof="0" dirty="0"/>
              <a:t>The Direct Project is important for secure messaging and transmission of laboratory results, summary care records, referrals, public health reporting, and conveying quality measures</a:t>
            </a:r>
          </a:p>
          <a:p>
            <a:pPr marL="0" indent="0">
              <a:buNone/>
            </a:pPr>
            <a:endParaRPr lang="en-US" sz="1600" noProof="0" dirty="0"/>
          </a:p>
          <a:p>
            <a:pPr marL="0" indent="0">
              <a:buNone/>
            </a:pPr>
            <a:r>
              <a:rPr lang="en-US" noProof="0" dirty="0"/>
              <a:t>Direct messaging exchange acts like regular e-mail but with added HIPAA security mechanisms for protection of both senders and recipients with Direct addresses</a:t>
            </a:r>
          </a:p>
          <a:p>
            <a:pPr marL="0" indent="0">
              <a:buNone/>
            </a:pPr>
            <a:endParaRPr lang="en-US" sz="1600" noProof="0" dirty="0"/>
          </a:p>
          <a:p>
            <a:pPr marL="0" indent="0">
              <a:buNone/>
            </a:pPr>
            <a:r>
              <a:rPr lang="en-US" noProof="0" dirty="0"/>
              <a:t>Messages sent from a Direct e-mail address are encrypted and can only be opened when received by another Direct e-mail address</a:t>
            </a:r>
          </a:p>
        </p:txBody>
      </p:sp>
    </p:spTree>
    <p:extLst>
      <p:ext uri="{BB962C8B-B14F-4D97-AF65-F5344CB8AC3E}">
        <p14:creationId xmlns:p14="http://schemas.microsoft.com/office/powerpoint/2010/main" val="336713417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CA8A46-BD24-4BA6-A08A-150145084385}"/>
              </a:ext>
            </a:extLst>
          </p:cNvPr>
          <p:cNvSpPr>
            <a:spLocks noGrp="1"/>
          </p:cNvSpPr>
          <p:nvPr>
            <p:ph type="title"/>
          </p:nvPr>
        </p:nvSpPr>
        <p:spPr/>
        <p:txBody>
          <a:bodyPr/>
          <a:lstStyle/>
          <a:p>
            <a:r>
              <a:rPr lang="en-US" noProof="0" dirty="0"/>
              <a:t>Methods of H I E, 3</a:t>
            </a:r>
          </a:p>
        </p:txBody>
      </p:sp>
      <p:sp>
        <p:nvSpPr>
          <p:cNvPr id="3" name="Content Placeholder 2">
            <a:extLst>
              <a:ext uri="{FF2B5EF4-FFF2-40B4-BE49-F238E27FC236}">
                <a16:creationId xmlns:a16="http://schemas.microsoft.com/office/drawing/2014/main" id="{4C949934-96CC-41AA-A4C6-618332C62DC4}"/>
              </a:ext>
            </a:extLst>
          </p:cNvPr>
          <p:cNvSpPr>
            <a:spLocks noGrp="1"/>
          </p:cNvSpPr>
          <p:nvPr>
            <p:ph idx="1"/>
          </p:nvPr>
        </p:nvSpPr>
        <p:spPr>
          <a:xfrm>
            <a:off x="539264" y="1750675"/>
            <a:ext cx="11024771" cy="4351338"/>
          </a:xfrm>
        </p:spPr>
        <p:txBody>
          <a:bodyPr>
            <a:noAutofit/>
          </a:bodyPr>
          <a:lstStyle/>
          <a:p>
            <a:pPr marL="0" indent="0">
              <a:buNone/>
            </a:pPr>
            <a:r>
              <a:rPr lang="en-US" b="1" noProof="0" dirty="0"/>
              <a:t>DirectTrust:</a:t>
            </a:r>
            <a:r>
              <a:rPr lang="en-US" noProof="0" dirty="0"/>
              <a:t> Oversees the Direct Project</a:t>
            </a:r>
          </a:p>
          <a:p>
            <a:pPr marL="0" indent="0">
              <a:buNone/>
            </a:pPr>
            <a:endParaRPr lang="en-US" noProof="0" dirty="0"/>
          </a:p>
          <a:p>
            <a:pPr marL="0" indent="0">
              <a:buNone/>
            </a:pPr>
            <a:r>
              <a:rPr lang="en-US" noProof="0" dirty="0"/>
              <a:t>Federally recognized, non-profit policy and governance body that makes it possible for Direct exchange to operate smoothly and reliably, giving Direct users much needed confidence in their exchange partners’ privacy and security practices</a:t>
            </a:r>
          </a:p>
        </p:txBody>
      </p:sp>
    </p:spTree>
    <p:extLst>
      <p:ext uri="{BB962C8B-B14F-4D97-AF65-F5344CB8AC3E}">
        <p14:creationId xmlns:p14="http://schemas.microsoft.com/office/powerpoint/2010/main" val="271159862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CA8A46-BD24-4BA6-A08A-150145084385}"/>
              </a:ext>
            </a:extLst>
          </p:cNvPr>
          <p:cNvSpPr>
            <a:spLocks noGrp="1"/>
          </p:cNvSpPr>
          <p:nvPr>
            <p:ph type="title"/>
          </p:nvPr>
        </p:nvSpPr>
        <p:spPr/>
        <p:txBody>
          <a:bodyPr/>
          <a:lstStyle/>
          <a:p>
            <a:r>
              <a:rPr lang="en-US" noProof="0" dirty="0"/>
              <a:t>Methods of H I E, 4</a:t>
            </a:r>
          </a:p>
        </p:txBody>
      </p:sp>
      <p:sp>
        <p:nvSpPr>
          <p:cNvPr id="3" name="Content Placeholder 2">
            <a:extLst>
              <a:ext uri="{FF2B5EF4-FFF2-40B4-BE49-F238E27FC236}">
                <a16:creationId xmlns:a16="http://schemas.microsoft.com/office/drawing/2014/main" id="{4C949934-96CC-41AA-A4C6-618332C62DC4}"/>
              </a:ext>
            </a:extLst>
          </p:cNvPr>
          <p:cNvSpPr>
            <a:spLocks noGrp="1"/>
          </p:cNvSpPr>
          <p:nvPr>
            <p:ph idx="1"/>
          </p:nvPr>
        </p:nvSpPr>
        <p:spPr>
          <a:xfrm>
            <a:off x="539264" y="1750675"/>
            <a:ext cx="11024771" cy="4351338"/>
          </a:xfrm>
        </p:spPr>
        <p:txBody>
          <a:bodyPr>
            <a:noAutofit/>
          </a:bodyPr>
          <a:lstStyle/>
          <a:p>
            <a:pPr marL="0" indent="0">
              <a:buNone/>
            </a:pPr>
            <a:r>
              <a:rPr lang="en-US" b="1" noProof="0" dirty="0"/>
              <a:t>Query-based exchange: </a:t>
            </a:r>
            <a:r>
              <a:rPr lang="en-US" noProof="0" dirty="0"/>
              <a:t>A find-and-seek request for information</a:t>
            </a:r>
          </a:p>
          <a:p>
            <a:pPr marL="0" indent="0">
              <a:buNone/>
            </a:pPr>
            <a:endParaRPr lang="en-US" noProof="0" dirty="0"/>
          </a:p>
          <a:p>
            <a:pPr marL="0" indent="0">
              <a:buNone/>
            </a:pPr>
            <a:r>
              <a:rPr lang="en-US" noProof="0" dirty="0"/>
              <a:t>Sent through the H I O to find any available health information on a specified individual</a:t>
            </a:r>
          </a:p>
          <a:p>
            <a:pPr marL="0" indent="0">
              <a:buNone/>
            </a:pPr>
            <a:r>
              <a:rPr lang="en-US" noProof="0" dirty="0"/>
              <a:t> </a:t>
            </a:r>
          </a:p>
          <a:p>
            <a:pPr marL="0" indent="0">
              <a:buNone/>
            </a:pPr>
            <a:r>
              <a:rPr lang="en-US" noProof="0" dirty="0"/>
              <a:t>Opposite of the “push exchange,” so it is thought of as a “pull exchange”</a:t>
            </a:r>
          </a:p>
        </p:txBody>
      </p:sp>
    </p:spTree>
    <p:extLst>
      <p:ext uri="{BB962C8B-B14F-4D97-AF65-F5344CB8AC3E}">
        <p14:creationId xmlns:p14="http://schemas.microsoft.com/office/powerpoint/2010/main" val="30505163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CA8A46-BD24-4BA6-A08A-150145084385}"/>
              </a:ext>
            </a:extLst>
          </p:cNvPr>
          <p:cNvSpPr>
            <a:spLocks noGrp="1"/>
          </p:cNvSpPr>
          <p:nvPr>
            <p:ph type="title"/>
          </p:nvPr>
        </p:nvSpPr>
        <p:spPr/>
        <p:txBody>
          <a:bodyPr/>
          <a:lstStyle/>
          <a:p>
            <a:r>
              <a:rPr lang="en-US" noProof="0" dirty="0"/>
              <a:t>Methods of H I E, 5</a:t>
            </a:r>
          </a:p>
        </p:txBody>
      </p:sp>
      <p:sp>
        <p:nvSpPr>
          <p:cNvPr id="3" name="Content Placeholder 2">
            <a:extLst>
              <a:ext uri="{FF2B5EF4-FFF2-40B4-BE49-F238E27FC236}">
                <a16:creationId xmlns:a16="http://schemas.microsoft.com/office/drawing/2014/main" id="{4C949934-96CC-41AA-A4C6-618332C62DC4}"/>
              </a:ext>
            </a:extLst>
          </p:cNvPr>
          <p:cNvSpPr>
            <a:spLocks noGrp="1"/>
          </p:cNvSpPr>
          <p:nvPr>
            <p:ph idx="1"/>
          </p:nvPr>
        </p:nvSpPr>
        <p:spPr>
          <a:xfrm>
            <a:off x="539264" y="1750675"/>
            <a:ext cx="11024771" cy="4351338"/>
          </a:xfrm>
        </p:spPr>
        <p:txBody>
          <a:bodyPr>
            <a:noAutofit/>
          </a:bodyPr>
          <a:lstStyle/>
          <a:p>
            <a:pPr marL="0" indent="0">
              <a:buNone/>
            </a:pPr>
            <a:r>
              <a:rPr lang="en-US" noProof="0" dirty="0"/>
              <a:t>Consumer-Mediated Exchange</a:t>
            </a:r>
          </a:p>
          <a:p>
            <a:r>
              <a:rPr lang="en-US" sz="2400" noProof="0" dirty="0"/>
              <a:t>Controlled by patients who want to control use and access of their health information</a:t>
            </a:r>
          </a:p>
          <a:p>
            <a:r>
              <a:rPr lang="en-US" sz="2400" noProof="0" dirty="0"/>
              <a:t>Patients can manage their healthcare and information like they would use online banking</a:t>
            </a:r>
          </a:p>
          <a:p>
            <a:pPr lvl="1"/>
            <a:r>
              <a:rPr lang="en-US" sz="2000" noProof="0" dirty="0"/>
              <a:t>Providing other providers with their health information</a:t>
            </a:r>
          </a:p>
          <a:p>
            <a:pPr lvl="1"/>
            <a:r>
              <a:rPr lang="en-US" sz="2000" noProof="0" dirty="0"/>
              <a:t>Identifying and correcting wrong or missing health information</a:t>
            </a:r>
          </a:p>
          <a:p>
            <a:pPr lvl="1"/>
            <a:r>
              <a:rPr lang="en-US" sz="2000" noProof="0" dirty="0"/>
              <a:t>Identifying and correcting incorrect billing information</a:t>
            </a:r>
          </a:p>
          <a:p>
            <a:pPr lvl="1"/>
            <a:r>
              <a:rPr lang="en-US" sz="2000" noProof="0" dirty="0"/>
              <a:t>Tracking and monitoring their own health </a:t>
            </a:r>
          </a:p>
        </p:txBody>
      </p:sp>
    </p:spTree>
    <p:extLst>
      <p:ext uri="{BB962C8B-B14F-4D97-AF65-F5344CB8AC3E}">
        <p14:creationId xmlns:p14="http://schemas.microsoft.com/office/powerpoint/2010/main" val="21192694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CA8A46-BD24-4BA6-A08A-150145084385}"/>
              </a:ext>
            </a:extLst>
          </p:cNvPr>
          <p:cNvSpPr>
            <a:spLocks noGrp="1"/>
          </p:cNvSpPr>
          <p:nvPr>
            <p:ph type="title"/>
          </p:nvPr>
        </p:nvSpPr>
        <p:spPr/>
        <p:txBody>
          <a:bodyPr/>
          <a:lstStyle/>
          <a:p>
            <a:r>
              <a:rPr lang="en-US" noProof="0" dirty="0"/>
              <a:t>Patient Identification, 1</a:t>
            </a:r>
          </a:p>
        </p:txBody>
      </p:sp>
      <p:sp>
        <p:nvSpPr>
          <p:cNvPr id="3" name="Content Placeholder 2">
            <a:extLst>
              <a:ext uri="{FF2B5EF4-FFF2-40B4-BE49-F238E27FC236}">
                <a16:creationId xmlns:a16="http://schemas.microsoft.com/office/drawing/2014/main" id="{4C949934-96CC-41AA-A4C6-618332C62DC4}"/>
              </a:ext>
            </a:extLst>
          </p:cNvPr>
          <p:cNvSpPr>
            <a:spLocks noGrp="1"/>
          </p:cNvSpPr>
          <p:nvPr>
            <p:ph idx="1"/>
          </p:nvPr>
        </p:nvSpPr>
        <p:spPr>
          <a:xfrm>
            <a:off x="539264" y="1750675"/>
            <a:ext cx="11024771" cy="4351338"/>
          </a:xfrm>
        </p:spPr>
        <p:txBody>
          <a:bodyPr>
            <a:noAutofit/>
          </a:bodyPr>
          <a:lstStyle/>
          <a:p>
            <a:pPr marL="0" indent="0">
              <a:buNone/>
            </a:pPr>
            <a:r>
              <a:rPr lang="en-US" b="1" noProof="0" dirty="0"/>
              <a:t>Identity matching: </a:t>
            </a:r>
            <a:r>
              <a:rPr lang="en-US" noProof="0" dirty="0"/>
              <a:t>The process in which the H I O identifies the right person within the database to exchange information between HCOs</a:t>
            </a:r>
          </a:p>
          <a:p>
            <a:r>
              <a:rPr lang="en-US" sz="2400" noProof="0" dirty="0"/>
              <a:t>Also called patient matching</a:t>
            </a:r>
          </a:p>
          <a:p>
            <a:pPr marL="0" indent="0">
              <a:buNone/>
            </a:pPr>
            <a:endParaRPr lang="en-US" sz="1100" noProof="0" dirty="0"/>
          </a:p>
          <a:p>
            <a:pPr marL="0" indent="0">
              <a:buNone/>
            </a:pPr>
            <a:r>
              <a:rPr lang="en-US" noProof="0" dirty="0"/>
              <a:t>Congress has banned the Department of Health and Human Services from trying to develop and implement a national unique patient identifier (U P I)</a:t>
            </a:r>
          </a:p>
          <a:p>
            <a:pPr marL="0" indent="0">
              <a:buNone/>
            </a:pPr>
            <a:endParaRPr lang="en-US" sz="1100" noProof="0" dirty="0"/>
          </a:p>
          <a:p>
            <a:pPr marL="0" indent="0">
              <a:buNone/>
            </a:pPr>
            <a:r>
              <a:rPr lang="en-US" noProof="0" dirty="0"/>
              <a:t>Common method for identity matching is the use of algorithms</a:t>
            </a:r>
          </a:p>
          <a:p>
            <a:r>
              <a:rPr lang="en-US" sz="2400" b="1" noProof="0" dirty="0"/>
              <a:t>Algorithm: </a:t>
            </a:r>
            <a:r>
              <a:rPr lang="en-US" sz="2400" noProof="0" dirty="0"/>
              <a:t>A way of solving a mathematical problem within a limited number of steps that often requires repetition of the step or a rule or procedure containing conditional logic for solving a problem or accomplishing a task</a:t>
            </a:r>
          </a:p>
        </p:txBody>
      </p:sp>
    </p:spTree>
    <p:extLst>
      <p:ext uri="{BB962C8B-B14F-4D97-AF65-F5344CB8AC3E}">
        <p14:creationId xmlns:p14="http://schemas.microsoft.com/office/powerpoint/2010/main" val="175542463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7FECC7-FA19-4AC4-941D-574047887659}"/>
              </a:ext>
            </a:extLst>
          </p:cNvPr>
          <p:cNvSpPr>
            <a:spLocks noGrp="1"/>
          </p:cNvSpPr>
          <p:nvPr>
            <p:ph type="title"/>
          </p:nvPr>
        </p:nvSpPr>
        <p:spPr/>
        <p:txBody>
          <a:bodyPr/>
          <a:lstStyle/>
          <a:p>
            <a:r>
              <a:rPr lang="en-US" noProof="0" dirty="0"/>
              <a:t>Health Information Exchange (H I E), 2</a:t>
            </a:r>
          </a:p>
        </p:txBody>
      </p:sp>
      <p:sp>
        <p:nvSpPr>
          <p:cNvPr id="3" name="Content Placeholder 2">
            <a:extLst>
              <a:ext uri="{FF2B5EF4-FFF2-40B4-BE49-F238E27FC236}">
                <a16:creationId xmlns:a16="http://schemas.microsoft.com/office/drawing/2014/main" id="{6BE18BA5-B0A0-413B-9F86-4C52C7408B31}"/>
              </a:ext>
            </a:extLst>
          </p:cNvPr>
          <p:cNvSpPr>
            <a:spLocks noGrp="1"/>
          </p:cNvSpPr>
          <p:nvPr>
            <p:ph idx="1"/>
          </p:nvPr>
        </p:nvSpPr>
        <p:spPr>
          <a:xfrm>
            <a:off x="539264" y="1795645"/>
            <a:ext cx="11024771" cy="4351338"/>
          </a:xfrm>
        </p:spPr>
        <p:txBody>
          <a:bodyPr/>
          <a:lstStyle/>
          <a:p>
            <a:pPr marL="0" indent="0">
              <a:buNone/>
            </a:pPr>
            <a:r>
              <a:rPr lang="en-US" noProof="0" dirty="0"/>
              <a:t>Requires a shift in mindset for healthcare professionals</a:t>
            </a:r>
          </a:p>
          <a:p>
            <a:pPr marL="0" indent="0">
              <a:buNone/>
            </a:pPr>
            <a:endParaRPr lang="en-US" noProof="0" dirty="0"/>
          </a:p>
          <a:p>
            <a:pPr marL="0" indent="0">
              <a:buNone/>
            </a:pPr>
            <a:r>
              <a:rPr lang="en-US" noProof="0" dirty="0"/>
              <a:t>From treating individuals within a specific practice or facility </a:t>
            </a:r>
          </a:p>
          <a:p>
            <a:pPr marL="0" indent="0">
              <a:buNone/>
            </a:pPr>
            <a:endParaRPr lang="en-US" noProof="0" dirty="0"/>
          </a:p>
          <a:p>
            <a:pPr marL="0" indent="0">
              <a:buNone/>
            </a:pPr>
            <a:r>
              <a:rPr lang="en-US" noProof="0" dirty="0"/>
              <a:t>To understanding how healthcare organizations (HCOs) impact the health of the entire community in which they practice</a:t>
            </a:r>
          </a:p>
        </p:txBody>
      </p:sp>
    </p:spTree>
    <p:extLst>
      <p:ext uri="{BB962C8B-B14F-4D97-AF65-F5344CB8AC3E}">
        <p14:creationId xmlns:p14="http://schemas.microsoft.com/office/powerpoint/2010/main" val="81281338"/>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CA8A46-BD24-4BA6-A08A-150145084385}"/>
              </a:ext>
            </a:extLst>
          </p:cNvPr>
          <p:cNvSpPr>
            <a:spLocks noGrp="1"/>
          </p:cNvSpPr>
          <p:nvPr>
            <p:ph type="title"/>
          </p:nvPr>
        </p:nvSpPr>
        <p:spPr/>
        <p:txBody>
          <a:bodyPr/>
          <a:lstStyle/>
          <a:p>
            <a:r>
              <a:rPr lang="en-US" noProof="0" dirty="0"/>
              <a:t>Patient Identification, 2</a:t>
            </a:r>
          </a:p>
        </p:txBody>
      </p:sp>
      <p:sp>
        <p:nvSpPr>
          <p:cNvPr id="3" name="Content Placeholder 2">
            <a:extLst>
              <a:ext uri="{FF2B5EF4-FFF2-40B4-BE49-F238E27FC236}">
                <a16:creationId xmlns:a16="http://schemas.microsoft.com/office/drawing/2014/main" id="{4C949934-96CC-41AA-A4C6-618332C62DC4}"/>
              </a:ext>
            </a:extLst>
          </p:cNvPr>
          <p:cNvSpPr>
            <a:spLocks noGrp="1"/>
          </p:cNvSpPr>
          <p:nvPr>
            <p:ph idx="1"/>
          </p:nvPr>
        </p:nvSpPr>
        <p:spPr>
          <a:xfrm>
            <a:off x="539264" y="1750675"/>
            <a:ext cx="11024771" cy="4351338"/>
          </a:xfrm>
        </p:spPr>
        <p:txBody>
          <a:bodyPr>
            <a:noAutofit/>
          </a:bodyPr>
          <a:lstStyle/>
          <a:p>
            <a:pPr marL="0" indent="0">
              <a:buNone/>
            </a:pPr>
            <a:r>
              <a:rPr lang="en-US" b="1" noProof="0" dirty="0"/>
              <a:t>Basic algorithms: </a:t>
            </a:r>
            <a:r>
              <a:rPr lang="en-US" noProof="0" dirty="0"/>
              <a:t>Compare selected data elements, (name, date of birth, and gender) are the simplest technique for matching records</a:t>
            </a:r>
          </a:p>
          <a:p>
            <a:pPr marL="0" indent="0">
              <a:buNone/>
            </a:pPr>
            <a:endParaRPr lang="en-US" noProof="0" dirty="0"/>
          </a:p>
          <a:p>
            <a:pPr marL="0" indent="0">
              <a:buNone/>
            </a:pPr>
            <a:r>
              <a:rPr lang="en-US" b="1" noProof="0" dirty="0"/>
              <a:t>Intermediate algorithms: </a:t>
            </a:r>
            <a:r>
              <a:rPr lang="en-US" noProof="0" dirty="0"/>
              <a:t>Compare/match records by assigning subjective weights to demographic elements for use in a scoring system to determine the probability of matching patient records</a:t>
            </a:r>
          </a:p>
          <a:p>
            <a:pPr marL="0" indent="0">
              <a:buNone/>
            </a:pPr>
            <a:endParaRPr lang="en-US" noProof="0" dirty="0"/>
          </a:p>
          <a:p>
            <a:pPr marL="0" indent="0">
              <a:buNone/>
            </a:pPr>
            <a:r>
              <a:rPr lang="en-US" b="1" noProof="0" dirty="0"/>
              <a:t>Advanced algorithms:</a:t>
            </a:r>
            <a:r>
              <a:rPr lang="en-US" noProof="0" dirty="0"/>
              <a:t> Contain the most sophisticated set of tools for matching records and rely on mathematical theory and statistical models to determine the likelihood of a match </a:t>
            </a:r>
          </a:p>
        </p:txBody>
      </p:sp>
    </p:spTree>
    <p:extLst>
      <p:ext uri="{BB962C8B-B14F-4D97-AF65-F5344CB8AC3E}">
        <p14:creationId xmlns:p14="http://schemas.microsoft.com/office/powerpoint/2010/main" val="601739712"/>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CA8A46-BD24-4BA6-A08A-150145084385}"/>
              </a:ext>
            </a:extLst>
          </p:cNvPr>
          <p:cNvSpPr>
            <a:spLocks noGrp="1"/>
          </p:cNvSpPr>
          <p:nvPr>
            <p:ph type="title"/>
          </p:nvPr>
        </p:nvSpPr>
        <p:spPr/>
        <p:txBody>
          <a:bodyPr/>
          <a:lstStyle/>
          <a:p>
            <a:r>
              <a:rPr lang="en-US" noProof="0" dirty="0"/>
              <a:t>Patient Identification, 3</a:t>
            </a:r>
          </a:p>
        </p:txBody>
      </p:sp>
      <p:sp>
        <p:nvSpPr>
          <p:cNvPr id="3" name="Content Placeholder 2">
            <a:extLst>
              <a:ext uri="{FF2B5EF4-FFF2-40B4-BE49-F238E27FC236}">
                <a16:creationId xmlns:a16="http://schemas.microsoft.com/office/drawing/2014/main" id="{4C949934-96CC-41AA-A4C6-618332C62DC4}"/>
              </a:ext>
            </a:extLst>
          </p:cNvPr>
          <p:cNvSpPr>
            <a:spLocks noGrp="1"/>
          </p:cNvSpPr>
          <p:nvPr>
            <p:ph idx="1"/>
          </p:nvPr>
        </p:nvSpPr>
        <p:spPr>
          <a:xfrm>
            <a:off x="539264" y="1750675"/>
            <a:ext cx="11024771" cy="4351338"/>
          </a:xfrm>
        </p:spPr>
        <p:txBody>
          <a:bodyPr>
            <a:noAutofit/>
          </a:bodyPr>
          <a:lstStyle/>
          <a:p>
            <a:pPr marL="0" indent="0">
              <a:buNone/>
            </a:pPr>
            <a:r>
              <a:rPr lang="en-US" b="1" noProof="0" dirty="0"/>
              <a:t>Identity management: </a:t>
            </a:r>
            <a:r>
              <a:rPr lang="en-US" noProof="0" dirty="0"/>
              <a:t>Ensures the individual who has been identified is who they say they are, that they have the authority to do what they want to do, and that their actions are tracked and involves the standard security functions of authorization, authentication, access control, and audit control</a:t>
            </a:r>
          </a:p>
          <a:p>
            <a:pPr marL="0" indent="0">
              <a:buNone/>
            </a:pPr>
            <a:endParaRPr lang="en-US" sz="1600" noProof="0" dirty="0"/>
          </a:p>
          <a:p>
            <a:pPr marL="0" indent="0">
              <a:buNone/>
            </a:pPr>
            <a:r>
              <a:rPr lang="en-US" noProof="0" dirty="0"/>
              <a:t>A component of identity management within H I E is consent management </a:t>
            </a:r>
          </a:p>
          <a:p>
            <a:r>
              <a:rPr lang="en-US" sz="2400" noProof="0" dirty="0"/>
              <a:t>Consent management:</a:t>
            </a:r>
          </a:p>
          <a:p>
            <a:pPr marL="0" indent="0">
              <a:buNone/>
            </a:pPr>
            <a:endParaRPr lang="en-US" sz="1000" noProof="0" dirty="0"/>
          </a:p>
          <a:p>
            <a:pPr lvl="1"/>
            <a:r>
              <a:rPr lang="en-US" sz="2000" noProof="0" dirty="0"/>
              <a:t>Nothing to do with the consent for treatment</a:t>
            </a:r>
          </a:p>
          <a:p>
            <a:pPr lvl="1"/>
            <a:r>
              <a:rPr lang="en-US" sz="2000" noProof="0" dirty="0"/>
              <a:t>Rather the patient consents or approves the H I O to transmit health information between two or more authorized entities</a:t>
            </a:r>
          </a:p>
        </p:txBody>
      </p:sp>
    </p:spTree>
    <p:extLst>
      <p:ext uri="{BB962C8B-B14F-4D97-AF65-F5344CB8AC3E}">
        <p14:creationId xmlns:p14="http://schemas.microsoft.com/office/powerpoint/2010/main" val="3660683020"/>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CA8A46-BD24-4BA6-A08A-150145084385}"/>
              </a:ext>
            </a:extLst>
          </p:cNvPr>
          <p:cNvSpPr>
            <a:spLocks noGrp="1"/>
          </p:cNvSpPr>
          <p:nvPr>
            <p:ph type="title"/>
          </p:nvPr>
        </p:nvSpPr>
        <p:spPr/>
        <p:txBody>
          <a:bodyPr/>
          <a:lstStyle/>
          <a:p>
            <a:r>
              <a:rPr lang="en-US" noProof="0" dirty="0"/>
              <a:t>Patient Identification, 4</a:t>
            </a:r>
          </a:p>
        </p:txBody>
      </p:sp>
      <p:sp>
        <p:nvSpPr>
          <p:cNvPr id="3" name="Content Placeholder 2">
            <a:extLst>
              <a:ext uri="{FF2B5EF4-FFF2-40B4-BE49-F238E27FC236}">
                <a16:creationId xmlns:a16="http://schemas.microsoft.com/office/drawing/2014/main" id="{4C949934-96CC-41AA-A4C6-618332C62DC4}"/>
              </a:ext>
            </a:extLst>
          </p:cNvPr>
          <p:cNvSpPr>
            <a:spLocks noGrp="1"/>
          </p:cNvSpPr>
          <p:nvPr>
            <p:ph idx="1"/>
          </p:nvPr>
        </p:nvSpPr>
        <p:spPr>
          <a:xfrm>
            <a:off x="539264" y="1690715"/>
            <a:ext cx="11024771" cy="4351338"/>
          </a:xfrm>
        </p:spPr>
        <p:txBody>
          <a:bodyPr>
            <a:noAutofit/>
          </a:bodyPr>
          <a:lstStyle/>
          <a:p>
            <a:pPr marL="0" indent="0">
              <a:buNone/>
            </a:pPr>
            <a:r>
              <a:rPr lang="en-US" b="1" noProof="0" dirty="0"/>
              <a:t>Electronic consent management: </a:t>
            </a:r>
            <a:r>
              <a:rPr lang="en-US" noProof="0" dirty="0"/>
              <a:t>A system, process, or set of policies that enables patients to choose what health information they are willing to permit their healthcare providers to access and share. </a:t>
            </a:r>
          </a:p>
          <a:p>
            <a:r>
              <a:rPr lang="en-US" sz="2400" noProof="0" dirty="0"/>
              <a:t>Allows patients to affirm their participation in electronic health initiatives such as patient portals, personal health records (PHR), and health information exchange</a:t>
            </a:r>
          </a:p>
        </p:txBody>
      </p:sp>
    </p:spTree>
    <p:extLst>
      <p:ext uri="{BB962C8B-B14F-4D97-AF65-F5344CB8AC3E}">
        <p14:creationId xmlns:p14="http://schemas.microsoft.com/office/powerpoint/2010/main" val="313355430"/>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CA8A46-BD24-4BA6-A08A-150145084385}"/>
              </a:ext>
            </a:extLst>
          </p:cNvPr>
          <p:cNvSpPr>
            <a:spLocks noGrp="1"/>
          </p:cNvSpPr>
          <p:nvPr>
            <p:ph type="title"/>
          </p:nvPr>
        </p:nvSpPr>
        <p:spPr/>
        <p:txBody>
          <a:bodyPr/>
          <a:lstStyle/>
          <a:p>
            <a:r>
              <a:rPr lang="en-US" noProof="0" dirty="0"/>
              <a:t>Patient Identification, 5</a:t>
            </a:r>
          </a:p>
        </p:txBody>
      </p:sp>
      <p:sp>
        <p:nvSpPr>
          <p:cNvPr id="3" name="Content Placeholder 2">
            <a:extLst>
              <a:ext uri="{FF2B5EF4-FFF2-40B4-BE49-F238E27FC236}">
                <a16:creationId xmlns:a16="http://schemas.microsoft.com/office/drawing/2014/main" id="{4C949934-96CC-41AA-A4C6-618332C62DC4}"/>
              </a:ext>
            </a:extLst>
          </p:cNvPr>
          <p:cNvSpPr>
            <a:spLocks noGrp="1"/>
          </p:cNvSpPr>
          <p:nvPr>
            <p:ph idx="1"/>
          </p:nvPr>
        </p:nvSpPr>
        <p:spPr>
          <a:xfrm>
            <a:off x="539264" y="1750675"/>
            <a:ext cx="11024771" cy="4351338"/>
          </a:xfrm>
        </p:spPr>
        <p:txBody>
          <a:bodyPr>
            <a:noAutofit/>
          </a:bodyPr>
          <a:lstStyle/>
          <a:p>
            <a:pPr marL="0" indent="0">
              <a:buNone/>
            </a:pPr>
            <a:r>
              <a:rPr lang="en-US" noProof="0" dirty="0"/>
              <a:t>3 key components for implementation on electronic consent management process:</a:t>
            </a:r>
          </a:p>
          <a:p>
            <a:pPr marL="0" indent="0">
              <a:buNone/>
            </a:pPr>
            <a:endParaRPr lang="en-US" sz="1400" noProof="0" dirty="0"/>
          </a:p>
          <a:p>
            <a:r>
              <a:rPr lang="en-US" sz="2400" noProof="0" dirty="0"/>
              <a:t>Patient education and engagement</a:t>
            </a:r>
          </a:p>
          <a:p>
            <a:r>
              <a:rPr lang="en-US" sz="2400" noProof="0" dirty="0"/>
              <a:t>Technology</a:t>
            </a:r>
          </a:p>
          <a:p>
            <a:r>
              <a:rPr lang="en-US" sz="2400" noProof="0" dirty="0"/>
              <a:t>Law and policy</a:t>
            </a:r>
            <a:endParaRPr lang="en-US" noProof="0" dirty="0"/>
          </a:p>
          <a:p>
            <a:pPr marL="0" indent="0">
              <a:buNone/>
            </a:pPr>
            <a:endParaRPr lang="en-US" noProof="0" dirty="0"/>
          </a:p>
          <a:p>
            <a:pPr marL="0" indent="0">
              <a:buNone/>
            </a:pPr>
            <a:r>
              <a:rPr lang="en-US" noProof="0" dirty="0"/>
              <a:t>Patient education and engagement</a:t>
            </a:r>
          </a:p>
          <a:p>
            <a:r>
              <a:rPr lang="en-US" sz="2400" noProof="0" dirty="0"/>
              <a:t>Educating patients about consent options, who may release their information and how, and significance of the consent choice</a:t>
            </a:r>
          </a:p>
        </p:txBody>
      </p:sp>
    </p:spTree>
    <p:extLst>
      <p:ext uri="{BB962C8B-B14F-4D97-AF65-F5344CB8AC3E}">
        <p14:creationId xmlns:p14="http://schemas.microsoft.com/office/powerpoint/2010/main" val="2681270619"/>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CA8A46-BD24-4BA6-A08A-150145084385}"/>
              </a:ext>
            </a:extLst>
          </p:cNvPr>
          <p:cNvSpPr>
            <a:spLocks noGrp="1"/>
          </p:cNvSpPr>
          <p:nvPr>
            <p:ph type="title"/>
          </p:nvPr>
        </p:nvSpPr>
        <p:spPr/>
        <p:txBody>
          <a:bodyPr/>
          <a:lstStyle/>
          <a:p>
            <a:r>
              <a:rPr lang="en-US" noProof="0" dirty="0"/>
              <a:t>Patient Identification, 6</a:t>
            </a:r>
          </a:p>
        </p:txBody>
      </p:sp>
      <p:sp>
        <p:nvSpPr>
          <p:cNvPr id="3" name="Content Placeholder 2">
            <a:extLst>
              <a:ext uri="{FF2B5EF4-FFF2-40B4-BE49-F238E27FC236}">
                <a16:creationId xmlns:a16="http://schemas.microsoft.com/office/drawing/2014/main" id="{4C949934-96CC-41AA-A4C6-618332C62DC4}"/>
              </a:ext>
            </a:extLst>
          </p:cNvPr>
          <p:cNvSpPr>
            <a:spLocks noGrp="1"/>
          </p:cNvSpPr>
          <p:nvPr>
            <p:ph idx="1"/>
          </p:nvPr>
        </p:nvSpPr>
        <p:spPr>
          <a:xfrm>
            <a:off x="539264" y="1750675"/>
            <a:ext cx="11024771" cy="4351338"/>
          </a:xfrm>
        </p:spPr>
        <p:txBody>
          <a:bodyPr>
            <a:noAutofit/>
          </a:bodyPr>
          <a:lstStyle/>
          <a:p>
            <a:pPr marL="0" indent="0">
              <a:buNone/>
            </a:pPr>
            <a:r>
              <a:rPr lang="en-US" noProof="0" dirty="0"/>
              <a:t>Technology</a:t>
            </a:r>
          </a:p>
          <a:p>
            <a:r>
              <a:rPr lang="en-US" sz="2400" noProof="0" dirty="0"/>
              <a:t>Using technology to capture and maintain patient consent decisions, identify which sensitive portions of patient information are restricted from access, and communicate these restrictions electronically with others</a:t>
            </a:r>
          </a:p>
          <a:p>
            <a:pPr marL="0" indent="0">
              <a:buNone/>
            </a:pPr>
            <a:endParaRPr lang="en-US" noProof="0" dirty="0"/>
          </a:p>
          <a:p>
            <a:pPr marL="0" indent="0">
              <a:buNone/>
            </a:pPr>
            <a:r>
              <a:rPr lang="en-US" noProof="0" dirty="0"/>
              <a:t>Law and policy</a:t>
            </a:r>
          </a:p>
          <a:p>
            <a:r>
              <a:rPr lang="en-US" sz="2400" noProof="0" dirty="0"/>
              <a:t>Ensuring alignment with federal and state law and other legal and policy requirements pertaining to consent, individual choice, and confidentiality</a:t>
            </a:r>
          </a:p>
        </p:txBody>
      </p:sp>
    </p:spTree>
    <p:extLst>
      <p:ext uri="{BB962C8B-B14F-4D97-AF65-F5344CB8AC3E}">
        <p14:creationId xmlns:p14="http://schemas.microsoft.com/office/powerpoint/2010/main" val="4259863104"/>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CA8A46-BD24-4BA6-A08A-150145084385}"/>
              </a:ext>
            </a:extLst>
          </p:cNvPr>
          <p:cNvSpPr>
            <a:spLocks noGrp="1"/>
          </p:cNvSpPr>
          <p:nvPr>
            <p:ph type="title"/>
          </p:nvPr>
        </p:nvSpPr>
        <p:spPr/>
        <p:txBody>
          <a:bodyPr/>
          <a:lstStyle/>
          <a:p>
            <a:r>
              <a:rPr lang="en-US" noProof="0" dirty="0"/>
              <a:t>Electronic Consent Management, 1</a:t>
            </a:r>
          </a:p>
        </p:txBody>
      </p:sp>
      <p:sp>
        <p:nvSpPr>
          <p:cNvPr id="3" name="Content Placeholder 2">
            <a:extLst>
              <a:ext uri="{FF2B5EF4-FFF2-40B4-BE49-F238E27FC236}">
                <a16:creationId xmlns:a16="http://schemas.microsoft.com/office/drawing/2014/main" id="{4C949934-96CC-41AA-A4C6-618332C62DC4}"/>
              </a:ext>
            </a:extLst>
          </p:cNvPr>
          <p:cNvSpPr>
            <a:spLocks noGrp="1"/>
          </p:cNvSpPr>
          <p:nvPr>
            <p:ph idx="1"/>
          </p:nvPr>
        </p:nvSpPr>
        <p:spPr>
          <a:xfrm>
            <a:off x="539264" y="1750675"/>
            <a:ext cx="11024771" cy="4351338"/>
          </a:xfrm>
        </p:spPr>
        <p:txBody>
          <a:bodyPr>
            <a:noAutofit/>
          </a:bodyPr>
          <a:lstStyle/>
          <a:p>
            <a:pPr marL="0" indent="0">
              <a:buNone/>
            </a:pPr>
            <a:r>
              <a:rPr lang="en-US" noProof="0" dirty="0"/>
              <a:t>Components for obtaining approval or consent to transmit health information:</a:t>
            </a:r>
          </a:p>
          <a:p>
            <a:pPr marL="0" indent="0">
              <a:buNone/>
            </a:pPr>
            <a:endParaRPr lang="en-US" sz="1600" noProof="0" dirty="0"/>
          </a:p>
          <a:p>
            <a:r>
              <a:rPr lang="en-US" sz="2400" noProof="0" dirty="0"/>
              <a:t>Obtain consent from an authorized HCO or provider to electronically request or transmit any patient’s health information to or from other authorized healthcare entities</a:t>
            </a:r>
          </a:p>
          <a:p>
            <a:r>
              <a:rPr lang="en-US" sz="2400" noProof="0" dirty="0"/>
              <a:t>Obtain patient consent to have the health information accessed and released</a:t>
            </a:r>
          </a:p>
          <a:p>
            <a:pPr marL="539750" lvl="1" indent="-269875"/>
            <a:r>
              <a:rPr lang="en-US" sz="2000" noProof="0" dirty="0"/>
              <a:t>Typically done when a patient registers to receive healthcare services </a:t>
            </a:r>
          </a:p>
        </p:txBody>
      </p:sp>
    </p:spTree>
    <p:extLst>
      <p:ext uri="{BB962C8B-B14F-4D97-AF65-F5344CB8AC3E}">
        <p14:creationId xmlns:p14="http://schemas.microsoft.com/office/powerpoint/2010/main" val="1270262985"/>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CA8A46-BD24-4BA6-A08A-150145084385}"/>
              </a:ext>
            </a:extLst>
          </p:cNvPr>
          <p:cNvSpPr>
            <a:spLocks noGrp="1"/>
          </p:cNvSpPr>
          <p:nvPr>
            <p:ph type="title"/>
          </p:nvPr>
        </p:nvSpPr>
        <p:spPr/>
        <p:txBody>
          <a:bodyPr/>
          <a:lstStyle/>
          <a:p>
            <a:r>
              <a:rPr lang="en-US" noProof="0" dirty="0"/>
              <a:t>Electronic Consent Management, 2</a:t>
            </a:r>
          </a:p>
        </p:txBody>
      </p:sp>
      <p:sp>
        <p:nvSpPr>
          <p:cNvPr id="3" name="Content Placeholder 2">
            <a:extLst>
              <a:ext uri="{FF2B5EF4-FFF2-40B4-BE49-F238E27FC236}">
                <a16:creationId xmlns:a16="http://schemas.microsoft.com/office/drawing/2014/main" id="{4C949934-96CC-41AA-A4C6-618332C62DC4}"/>
              </a:ext>
            </a:extLst>
          </p:cNvPr>
          <p:cNvSpPr>
            <a:spLocks noGrp="1"/>
          </p:cNvSpPr>
          <p:nvPr>
            <p:ph idx="1"/>
          </p:nvPr>
        </p:nvSpPr>
        <p:spPr>
          <a:xfrm>
            <a:off x="539264" y="1705705"/>
            <a:ext cx="11024771" cy="4351338"/>
          </a:xfrm>
        </p:spPr>
        <p:txBody>
          <a:bodyPr>
            <a:noAutofit/>
          </a:bodyPr>
          <a:lstStyle/>
          <a:p>
            <a:pPr marL="0" indent="0">
              <a:buNone/>
            </a:pPr>
            <a:r>
              <a:rPr lang="en-US" noProof="0" dirty="0"/>
              <a:t>Opt-in or opt-out consent sets the default for health information of patients to be included in the H I O automatically (opt-in)</a:t>
            </a:r>
          </a:p>
          <a:p>
            <a:pPr marL="0" indent="0">
              <a:buNone/>
            </a:pPr>
            <a:endParaRPr lang="en-US" noProof="0" dirty="0"/>
          </a:p>
          <a:p>
            <a:pPr marL="0" indent="0">
              <a:buNone/>
            </a:pPr>
            <a:r>
              <a:rPr lang="en-US" noProof="0" dirty="0"/>
              <a:t>The patient can choose not to be included (opt-out) completely</a:t>
            </a:r>
          </a:p>
          <a:p>
            <a:pPr marL="0" indent="0">
              <a:buNone/>
            </a:pPr>
            <a:endParaRPr lang="en-US" noProof="0" dirty="0"/>
          </a:p>
          <a:p>
            <a:pPr marL="0" indent="0">
              <a:buNone/>
            </a:pPr>
            <a:r>
              <a:rPr lang="en-US" noProof="0" dirty="0"/>
              <a:t>Opt-in consent means that the patient must specifically agree to have personal health information accessible in the H I E</a:t>
            </a:r>
          </a:p>
        </p:txBody>
      </p:sp>
    </p:spTree>
    <p:extLst>
      <p:ext uri="{BB962C8B-B14F-4D97-AF65-F5344CB8AC3E}">
        <p14:creationId xmlns:p14="http://schemas.microsoft.com/office/powerpoint/2010/main" val="4205088226"/>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CA8A46-BD24-4BA6-A08A-150145084385}"/>
              </a:ext>
            </a:extLst>
          </p:cNvPr>
          <p:cNvSpPr>
            <a:spLocks noGrp="1"/>
          </p:cNvSpPr>
          <p:nvPr>
            <p:ph type="title"/>
          </p:nvPr>
        </p:nvSpPr>
        <p:spPr/>
        <p:txBody>
          <a:bodyPr/>
          <a:lstStyle/>
          <a:p>
            <a:r>
              <a:rPr lang="en-US" noProof="0" dirty="0"/>
              <a:t>Electronic Consent Management, 3</a:t>
            </a:r>
          </a:p>
        </p:txBody>
      </p:sp>
      <p:sp>
        <p:nvSpPr>
          <p:cNvPr id="3" name="Content Placeholder 2">
            <a:extLst>
              <a:ext uri="{FF2B5EF4-FFF2-40B4-BE49-F238E27FC236}">
                <a16:creationId xmlns:a16="http://schemas.microsoft.com/office/drawing/2014/main" id="{4C949934-96CC-41AA-A4C6-618332C62DC4}"/>
              </a:ext>
            </a:extLst>
          </p:cNvPr>
          <p:cNvSpPr>
            <a:spLocks noGrp="1"/>
          </p:cNvSpPr>
          <p:nvPr>
            <p:ph idx="1"/>
          </p:nvPr>
        </p:nvSpPr>
        <p:spPr>
          <a:xfrm>
            <a:off x="539264" y="1630755"/>
            <a:ext cx="11024771" cy="4351338"/>
          </a:xfrm>
        </p:spPr>
        <p:txBody>
          <a:bodyPr>
            <a:noAutofit/>
          </a:bodyPr>
          <a:lstStyle/>
          <a:p>
            <a:pPr marL="0" indent="0">
              <a:buNone/>
            </a:pPr>
            <a:r>
              <a:rPr lang="en-US" noProof="0" dirty="0"/>
              <a:t>Variation of consent is </a:t>
            </a:r>
            <a:r>
              <a:rPr lang="en-US" i="1" noProof="0" dirty="0"/>
              <a:t>opt-in with restrictions:</a:t>
            </a:r>
            <a:r>
              <a:rPr lang="en-US" noProof="0" dirty="0"/>
              <a:t> </a:t>
            </a:r>
          </a:p>
          <a:p>
            <a:pPr marL="0" indent="0">
              <a:buNone/>
            </a:pPr>
            <a:endParaRPr lang="en-US" sz="1050" noProof="0" dirty="0"/>
          </a:p>
          <a:p>
            <a:r>
              <a:rPr lang="en-US" sz="2400" noProof="0" dirty="0"/>
              <a:t>The default is “no patient health information” is automatically made available, and the patient must define what information is to be sent, who it is sent to, and for what purposes the information may be used</a:t>
            </a:r>
          </a:p>
          <a:p>
            <a:pPr marL="0" indent="0">
              <a:buNone/>
            </a:pPr>
            <a:endParaRPr lang="en-US" sz="1400" noProof="0" dirty="0"/>
          </a:p>
          <a:p>
            <a:pPr marL="0" indent="0">
              <a:buNone/>
            </a:pPr>
            <a:r>
              <a:rPr lang="en-US" b="1" noProof="0" dirty="0"/>
              <a:t>Opt-out consent: </a:t>
            </a:r>
            <a:r>
              <a:rPr lang="en-US" noProof="0" dirty="0"/>
              <a:t>The patient data can automatically be exchanged within the H I O by default</a:t>
            </a:r>
          </a:p>
          <a:p>
            <a:pPr marL="0" indent="0">
              <a:buNone/>
            </a:pPr>
            <a:endParaRPr lang="en-US" sz="1400" noProof="0" dirty="0"/>
          </a:p>
          <a:p>
            <a:pPr marL="0" indent="0">
              <a:buNone/>
            </a:pPr>
            <a:r>
              <a:rPr lang="en-US" noProof="0" dirty="0"/>
              <a:t>Variation on this consent is the </a:t>
            </a:r>
            <a:r>
              <a:rPr lang="en-US" b="1" i="1" noProof="0" dirty="0"/>
              <a:t>opt-out with exceptions</a:t>
            </a:r>
            <a:r>
              <a:rPr lang="en-US" b="1" noProof="0" dirty="0"/>
              <a:t> </a:t>
            </a:r>
            <a:r>
              <a:rPr lang="en-US" noProof="0" dirty="0"/>
              <a:t>model that sets the default for health information for patients to be included, but the patient can opt-out completely or allow only select data to be included</a:t>
            </a:r>
          </a:p>
        </p:txBody>
      </p:sp>
    </p:spTree>
    <p:extLst>
      <p:ext uri="{BB962C8B-B14F-4D97-AF65-F5344CB8AC3E}">
        <p14:creationId xmlns:p14="http://schemas.microsoft.com/office/powerpoint/2010/main" val="2499672185"/>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CA8A46-BD24-4BA6-A08A-150145084385}"/>
              </a:ext>
            </a:extLst>
          </p:cNvPr>
          <p:cNvSpPr>
            <a:spLocks noGrp="1"/>
          </p:cNvSpPr>
          <p:nvPr>
            <p:ph type="title"/>
          </p:nvPr>
        </p:nvSpPr>
        <p:spPr/>
        <p:txBody>
          <a:bodyPr/>
          <a:lstStyle/>
          <a:p>
            <a:r>
              <a:rPr lang="en-US" noProof="0" dirty="0"/>
              <a:t>Electronic Consent Management, 4</a:t>
            </a:r>
          </a:p>
        </p:txBody>
      </p:sp>
      <p:sp>
        <p:nvSpPr>
          <p:cNvPr id="3" name="Content Placeholder 2">
            <a:extLst>
              <a:ext uri="{FF2B5EF4-FFF2-40B4-BE49-F238E27FC236}">
                <a16:creationId xmlns:a16="http://schemas.microsoft.com/office/drawing/2014/main" id="{4C949934-96CC-41AA-A4C6-618332C62DC4}"/>
              </a:ext>
            </a:extLst>
          </p:cNvPr>
          <p:cNvSpPr>
            <a:spLocks noGrp="1"/>
          </p:cNvSpPr>
          <p:nvPr>
            <p:ph idx="1"/>
          </p:nvPr>
        </p:nvSpPr>
        <p:spPr>
          <a:xfrm>
            <a:off x="627964" y="1660682"/>
            <a:ext cx="11024771" cy="932565"/>
          </a:xfrm>
        </p:spPr>
        <p:txBody>
          <a:bodyPr>
            <a:noAutofit/>
          </a:bodyPr>
          <a:lstStyle/>
          <a:p>
            <a:pPr marL="0" indent="0">
              <a:buNone/>
            </a:pPr>
            <a:r>
              <a:rPr lang="en-US" noProof="0" dirty="0"/>
              <a:t>Recommended specific data elements to help with patient identification issues:</a:t>
            </a:r>
          </a:p>
        </p:txBody>
      </p:sp>
      <p:sp>
        <p:nvSpPr>
          <p:cNvPr id="4" name="Content Placeholder 3">
            <a:extLst>
              <a:ext uri="{FF2B5EF4-FFF2-40B4-BE49-F238E27FC236}">
                <a16:creationId xmlns:a16="http://schemas.microsoft.com/office/drawing/2014/main" id="{E8753E55-24AB-4938-B705-7370FABA884F}"/>
              </a:ext>
            </a:extLst>
          </p:cNvPr>
          <p:cNvSpPr>
            <a:spLocks noGrp="1"/>
          </p:cNvSpPr>
          <p:nvPr>
            <p:ph sz="quarter" idx="10"/>
          </p:nvPr>
        </p:nvSpPr>
        <p:spPr>
          <a:xfrm>
            <a:off x="718443" y="2593247"/>
            <a:ext cx="4987925" cy="2854325"/>
          </a:xfrm>
        </p:spPr>
        <p:txBody>
          <a:bodyPr/>
          <a:lstStyle/>
          <a:p>
            <a:pPr marL="0" indent="0">
              <a:buNone/>
            </a:pPr>
            <a:r>
              <a:rPr lang="en-US" noProof="0" dirty="0"/>
              <a:t>Primary data elements</a:t>
            </a:r>
          </a:p>
          <a:p>
            <a:r>
              <a:rPr lang="en-US" sz="2400" noProof="0" dirty="0"/>
              <a:t>Legal name (first, middle, last, maiden) </a:t>
            </a:r>
          </a:p>
          <a:p>
            <a:r>
              <a:rPr lang="en-US" sz="2400" noProof="0" dirty="0"/>
              <a:t>D O B</a:t>
            </a:r>
          </a:p>
          <a:p>
            <a:r>
              <a:rPr lang="en-US" sz="2400" noProof="0" dirty="0"/>
              <a:t>Gender</a:t>
            </a:r>
          </a:p>
          <a:p>
            <a:r>
              <a:rPr lang="en-US" sz="2400" noProof="0" dirty="0"/>
              <a:t>Race</a:t>
            </a:r>
          </a:p>
          <a:p>
            <a:r>
              <a:rPr lang="en-US" sz="2400" noProof="0" dirty="0"/>
              <a:t>Mother’s maiden name</a:t>
            </a:r>
          </a:p>
          <a:p>
            <a:r>
              <a:rPr lang="en-US" sz="2400" noProof="0" dirty="0"/>
              <a:t>Primary phone number</a:t>
            </a:r>
          </a:p>
          <a:p>
            <a:pPr marL="0" indent="0">
              <a:buNone/>
            </a:pPr>
            <a:endParaRPr lang="en-US" noProof="0" dirty="0"/>
          </a:p>
        </p:txBody>
      </p:sp>
      <p:sp>
        <p:nvSpPr>
          <p:cNvPr id="5" name="Content Placeholder 4">
            <a:extLst>
              <a:ext uri="{FF2B5EF4-FFF2-40B4-BE49-F238E27FC236}">
                <a16:creationId xmlns:a16="http://schemas.microsoft.com/office/drawing/2014/main" id="{0C31782A-698C-46B6-B026-651C353956B4}"/>
              </a:ext>
            </a:extLst>
          </p:cNvPr>
          <p:cNvSpPr>
            <a:spLocks noGrp="1"/>
          </p:cNvSpPr>
          <p:nvPr>
            <p:ph sz="quarter" idx="11"/>
          </p:nvPr>
        </p:nvSpPr>
        <p:spPr>
          <a:xfrm>
            <a:off x="5706368" y="2593247"/>
            <a:ext cx="5678487" cy="3387777"/>
          </a:xfrm>
        </p:spPr>
        <p:txBody>
          <a:bodyPr/>
          <a:lstStyle/>
          <a:p>
            <a:pPr marL="0" indent="0">
              <a:buNone/>
            </a:pPr>
            <a:r>
              <a:rPr lang="en-US" noProof="0" dirty="0"/>
              <a:t>Secondary data elements </a:t>
            </a:r>
          </a:p>
          <a:p>
            <a:pPr lvl="1"/>
            <a:r>
              <a:rPr lang="en-US" noProof="0" dirty="0"/>
              <a:t>Birth place</a:t>
            </a:r>
          </a:p>
          <a:p>
            <a:pPr lvl="1"/>
            <a:r>
              <a:rPr lang="en-US" noProof="0" dirty="0"/>
              <a:t>Marital status</a:t>
            </a:r>
          </a:p>
          <a:p>
            <a:pPr lvl="1"/>
            <a:r>
              <a:rPr lang="en-US" noProof="0" dirty="0"/>
              <a:t>Social security number</a:t>
            </a:r>
          </a:p>
          <a:p>
            <a:pPr lvl="1"/>
            <a:r>
              <a:rPr lang="en-US" noProof="0" dirty="0"/>
              <a:t>Driver’s license number</a:t>
            </a:r>
          </a:p>
          <a:p>
            <a:pPr lvl="1"/>
            <a:r>
              <a:rPr lang="en-US" noProof="0" dirty="0"/>
              <a:t>E-mail address</a:t>
            </a:r>
          </a:p>
          <a:p>
            <a:pPr lvl="1"/>
            <a:r>
              <a:rPr lang="en-US" noProof="0" dirty="0"/>
              <a:t>Some type of biometric</a:t>
            </a:r>
          </a:p>
        </p:txBody>
      </p:sp>
    </p:spTree>
    <p:extLst>
      <p:ext uri="{BB962C8B-B14F-4D97-AF65-F5344CB8AC3E}">
        <p14:creationId xmlns:p14="http://schemas.microsoft.com/office/powerpoint/2010/main" val="3118810841"/>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CA8A46-BD24-4BA6-A08A-150145084385}"/>
              </a:ext>
            </a:extLst>
          </p:cNvPr>
          <p:cNvSpPr>
            <a:spLocks noGrp="1"/>
          </p:cNvSpPr>
          <p:nvPr>
            <p:ph type="title"/>
          </p:nvPr>
        </p:nvSpPr>
        <p:spPr/>
        <p:txBody>
          <a:bodyPr/>
          <a:lstStyle/>
          <a:p>
            <a:r>
              <a:rPr lang="en-US" noProof="0" dirty="0"/>
              <a:t>Electronic Consent Management, 5</a:t>
            </a:r>
          </a:p>
        </p:txBody>
      </p:sp>
      <p:sp>
        <p:nvSpPr>
          <p:cNvPr id="3" name="Content Placeholder 2">
            <a:extLst>
              <a:ext uri="{FF2B5EF4-FFF2-40B4-BE49-F238E27FC236}">
                <a16:creationId xmlns:a16="http://schemas.microsoft.com/office/drawing/2014/main" id="{4C949934-96CC-41AA-A4C6-618332C62DC4}"/>
              </a:ext>
            </a:extLst>
          </p:cNvPr>
          <p:cNvSpPr>
            <a:spLocks noGrp="1"/>
          </p:cNvSpPr>
          <p:nvPr>
            <p:ph idx="1"/>
          </p:nvPr>
        </p:nvSpPr>
        <p:spPr>
          <a:xfrm>
            <a:off x="539264" y="1750675"/>
            <a:ext cx="11024771" cy="4351338"/>
          </a:xfrm>
        </p:spPr>
        <p:txBody>
          <a:bodyPr>
            <a:noAutofit/>
          </a:bodyPr>
          <a:lstStyle/>
          <a:p>
            <a:pPr marL="0" indent="0">
              <a:buNone/>
            </a:pPr>
            <a:r>
              <a:rPr lang="en-US" b="1" noProof="0" dirty="0"/>
              <a:t>Biometric:</a:t>
            </a:r>
            <a:r>
              <a:rPr lang="en-US" noProof="0" dirty="0"/>
              <a:t> A physical characteristic of the patient or users (such as fingerprints, voiceprints, retinal scans, iris traits) that systems store and use to authenticate identity of the patient or before allowing the user access to a system </a:t>
            </a:r>
          </a:p>
        </p:txBody>
      </p:sp>
    </p:spTree>
    <p:extLst>
      <p:ext uri="{BB962C8B-B14F-4D97-AF65-F5344CB8AC3E}">
        <p14:creationId xmlns:p14="http://schemas.microsoft.com/office/powerpoint/2010/main" val="152126859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7FECC7-FA19-4AC4-941D-574047887659}"/>
              </a:ext>
            </a:extLst>
          </p:cNvPr>
          <p:cNvSpPr>
            <a:spLocks noGrp="1"/>
          </p:cNvSpPr>
          <p:nvPr>
            <p:ph type="title"/>
          </p:nvPr>
        </p:nvSpPr>
        <p:spPr/>
        <p:txBody>
          <a:bodyPr/>
          <a:lstStyle/>
          <a:p>
            <a:r>
              <a:rPr lang="en-US" noProof="0" dirty="0"/>
              <a:t>Value-based Healthcare</a:t>
            </a:r>
          </a:p>
        </p:txBody>
      </p:sp>
      <p:sp>
        <p:nvSpPr>
          <p:cNvPr id="3" name="Content Placeholder 2">
            <a:extLst>
              <a:ext uri="{FF2B5EF4-FFF2-40B4-BE49-F238E27FC236}">
                <a16:creationId xmlns:a16="http://schemas.microsoft.com/office/drawing/2014/main" id="{6BE18BA5-B0A0-413B-9F86-4C52C7408B31}"/>
              </a:ext>
            </a:extLst>
          </p:cNvPr>
          <p:cNvSpPr>
            <a:spLocks noGrp="1"/>
          </p:cNvSpPr>
          <p:nvPr>
            <p:ph idx="1"/>
          </p:nvPr>
        </p:nvSpPr>
        <p:spPr/>
        <p:txBody>
          <a:bodyPr/>
          <a:lstStyle/>
          <a:p>
            <a:pPr marL="0" indent="0">
              <a:buNone/>
            </a:pPr>
            <a:r>
              <a:rPr lang="en-US" noProof="0" dirty="0"/>
              <a:t>Evolving concept focused on:</a:t>
            </a:r>
          </a:p>
          <a:p>
            <a:pPr marL="0" indent="0">
              <a:buNone/>
            </a:pPr>
            <a:endParaRPr lang="en-US" sz="1800" noProof="0" dirty="0"/>
          </a:p>
          <a:p>
            <a:r>
              <a:rPr lang="en-US" sz="2400" noProof="0" dirty="0"/>
              <a:t>Better care for the individual</a:t>
            </a:r>
          </a:p>
          <a:p>
            <a:r>
              <a:rPr lang="en-US" sz="2400" noProof="0" dirty="0"/>
              <a:t>Better health for the community</a:t>
            </a:r>
          </a:p>
          <a:p>
            <a:r>
              <a:rPr lang="en-US" sz="2400" noProof="0" dirty="0"/>
              <a:t>Lower cost of healthcare through improvement of services and delivery methods</a:t>
            </a:r>
          </a:p>
        </p:txBody>
      </p:sp>
    </p:spTree>
    <p:extLst>
      <p:ext uri="{BB962C8B-B14F-4D97-AF65-F5344CB8AC3E}">
        <p14:creationId xmlns:p14="http://schemas.microsoft.com/office/powerpoint/2010/main" val="3583690708"/>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CA8A46-BD24-4BA6-A08A-150145084385}"/>
              </a:ext>
            </a:extLst>
          </p:cNvPr>
          <p:cNvSpPr>
            <a:spLocks noGrp="1"/>
          </p:cNvSpPr>
          <p:nvPr>
            <p:ph type="title"/>
          </p:nvPr>
        </p:nvSpPr>
        <p:spPr/>
        <p:txBody>
          <a:bodyPr/>
          <a:lstStyle/>
          <a:p>
            <a:r>
              <a:rPr lang="en-US" noProof="0" dirty="0"/>
              <a:t>H I E Privacy Concerns, 1</a:t>
            </a:r>
          </a:p>
        </p:txBody>
      </p:sp>
      <p:sp>
        <p:nvSpPr>
          <p:cNvPr id="3" name="Content Placeholder 2">
            <a:extLst>
              <a:ext uri="{FF2B5EF4-FFF2-40B4-BE49-F238E27FC236}">
                <a16:creationId xmlns:a16="http://schemas.microsoft.com/office/drawing/2014/main" id="{4C949934-96CC-41AA-A4C6-618332C62DC4}"/>
              </a:ext>
            </a:extLst>
          </p:cNvPr>
          <p:cNvSpPr>
            <a:spLocks noGrp="1"/>
          </p:cNvSpPr>
          <p:nvPr>
            <p:ph idx="1"/>
          </p:nvPr>
        </p:nvSpPr>
        <p:spPr>
          <a:xfrm>
            <a:off x="539264" y="1750675"/>
            <a:ext cx="11024771" cy="4351338"/>
          </a:xfrm>
        </p:spPr>
        <p:txBody>
          <a:bodyPr>
            <a:noAutofit/>
          </a:bodyPr>
          <a:lstStyle/>
          <a:p>
            <a:pPr marL="0" indent="0">
              <a:buNone/>
            </a:pPr>
            <a:r>
              <a:rPr lang="en-US" noProof="0" dirty="0"/>
              <a:t>All health information is private, but mental health diagnoses, drug and alcohol treatment, and sexually transmitted disease identification are considered particularly sensitive</a:t>
            </a:r>
          </a:p>
          <a:p>
            <a:pPr marL="0" indent="0">
              <a:buNone/>
            </a:pPr>
            <a:endParaRPr lang="en-US" noProof="0" dirty="0"/>
          </a:p>
          <a:p>
            <a:pPr marL="0" indent="0">
              <a:buNone/>
            </a:pPr>
            <a:r>
              <a:rPr lang="en-US" noProof="0" dirty="0"/>
              <a:t>HCO must determine what additional privacy and security protections are in place because some H I Es may not be able to adequately protect that sensitive information</a:t>
            </a:r>
          </a:p>
        </p:txBody>
      </p:sp>
    </p:spTree>
    <p:extLst>
      <p:ext uri="{BB962C8B-B14F-4D97-AF65-F5344CB8AC3E}">
        <p14:creationId xmlns:p14="http://schemas.microsoft.com/office/powerpoint/2010/main" val="1536302174"/>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CA8A46-BD24-4BA6-A08A-150145084385}"/>
              </a:ext>
            </a:extLst>
          </p:cNvPr>
          <p:cNvSpPr>
            <a:spLocks noGrp="1"/>
          </p:cNvSpPr>
          <p:nvPr>
            <p:ph type="title"/>
          </p:nvPr>
        </p:nvSpPr>
        <p:spPr/>
        <p:txBody>
          <a:bodyPr/>
          <a:lstStyle/>
          <a:p>
            <a:r>
              <a:rPr lang="en-US" noProof="0" dirty="0"/>
              <a:t>H I E Privacy Concerns, 2</a:t>
            </a:r>
          </a:p>
        </p:txBody>
      </p:sp>
      <p:sp>
        <p:nvSpPr>
          <p:cNvPr id="3" name="Content Placeholder 2">
            <a:extLst>
              <a:ext uri="{FF2B5EF4-FFF2-40B4-BE49-F238E27FC236}">
                <a16:creationId xmlns:a16="http://schemas.microsoft.com/office/drawing/2014/main" id="{4C949934-96CC-41AA-A4C6-618332C62DC4}"/>
              </a:ext>
            </a:extLst>
          </p:cNvPr>
          <p:cNvSpPr>
            <a:spLocks noGrp="1"/>
          </p:cNvSpPr>
          <p:nvPr>
            <p:ph idx="1"/>
          </p:nvPr>
        </p:nvSpPr>
        <p:spPr>
          <a:xfrm>
            <a:off x="539264" y="1750675"/>
            <a:ext cx="11024771" cy="4351338"/>
          </a:xfrm>
        </p:spPr>
        <p:txBody>
          <a:bodyPr>
            <a:noAutofit/>
          </a:bodyPr>
          <a:lstStyle/>
          <a:p>
            <a:pPr marL="0" indent="0">
              <a:buNone/>
            </a:pPr>
            <a:r>
              <a:rPr lang="en-US" noProof="0" dirty="0"/>
              <a:t>Best practices addressing privacy issues with the H I E include:</a:t>
            </a:r>
          </a:p>
          <a:p>
            <a:pPr marL="0" indent="0">
              <a:buNone/>
            </a:pPr>
            <a:endParaRPr lang="en-US" sz="1800" noProof="0" dirty="0"/>
          </a:p>
          <a:p>
            <a:r>
              <a:rPr lang="en-US" sz="2400" noProof="0" dirty="0"/>
              <a:t>Workforce education programs:</a:t>
            </a:r>
          </a:p>
          <a:p>
            <a:pPr marL="0" indent="0">
              <a:buNone/>
            </a:pPr>
            <a:endParaRPr lang="en-US" sz="1000" noProof="0" dirty="0"/>
          </a:p>
          <a:p>
            <a:pPr lvl="1"/>
            <a:r>
              <a:rPr lang="en-US" sz="2000" noProof="0" dirty="0"/>
              <a:t>Robust and timely, including the right of the patient to request restrictions</a:t>
            </a:r>
          </a:p>
          <a:p>
            <a:pPr lvl="1"/>
            <a:r>
              <a:rPr lang="en-US" sz="2000" noProof="0" dirty="0"/>
              <a:t>All employees involved in any patient data or information transaction, access to eP H I, P H I, or H I E operations must receive regular and documented training regarding HIPAA and HCO rules, regulations, policies, and procedures</a:t>
            </a:r>
          </a:p>
          <a:p>
            <a:r>
              <a:rPr lang="en-US" sz="2400" noProof="0" dirty="0"/>
              <a:t>Up-to-date breach notifications policies and procedures for all HIPAA-covered entities </a:t>
            </a:r>
          </a:p>
          <a:p>
            <a:pPr lvl="1"/>
            <a:r>
              <a:rPr lang="en-US" sz="2000" noProof="0" dirty="0"/>
              <a:t>As recent news of data breaches and identity-theft events have shown, the public’s trust has decreased regarding the ability of an organization to safeguard their information</a:t>
            </a:r>
          </a:p>
        </p:txBody>
      </p:sp>
    </p:spTree>
    <p:extLst>
      <p:ext uri="{BB962C8B-B14F-4D97-AF65-F5344CB8AC3E}">
        <p14:creationId xmlns:p14="http://schemas.microsoft.com/office/powerpoint/2010/main" val="299422671"/>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CA8A46-BD24-4BA6-A08A-150145084385}"/>
              </a:ext>
            </a:extLst>
          </p:cNvPr>
          <p:cNvSpPr>
            <a:spLocks noGrp="1"/>
          </p:cNvSpPr>
          <p:nvPr>
            <p:ph type="title"/>
          </p:nvPr>
        </p:nvSpPr>
        <p:spPr/>
        <p:txBody>
          <a:bodyPr/>
          <a:lstStyle/>
          <a:p>
            <a:r>
              <a:rPr lang="en-US" noProof="0" dirty="0"/>
              <a:t>H I E Privacy Concerns, 3</a:t>
            </a:r>
          </a:p>
        </p:txBody>
      </p:sp>
      <p:sp>
        <p:nvSpPr>
          <p:cNvPr id="3" name="Content Placeholder 2">
            <a:extLst>
              <a:ext uri="{FF2B5EF4-FFF2-40B4-BE49-F238E27FC236}">
                <a16:creationId xmlns:a16="http://schemas.microsoft.com/office/drawing/2014/main" id="{4C949934-96CC-41AA-A4C6-618332C62DC4}"/>
              </a:ext>
            </a:extLst>
          </p:cNvPr>
          <p:cNvSpPr>
            <a:spLocks noGrp="1"/>
          </p:cNvSpPr>
          <p:nvPr>
            <p:ph idx="1"/>
          </p:nvPr>
        </p:nvSpPr>
        <p:spPr>
          <a:xfrm>
            <a:off x="539264" y="1750675"/>
            <a:ext cx="11024771" cy="4351338"/>
          </a:xfrm>
        </p:spPr>
        <p:txBody>
          <a:bodyPr>
            <a:noAutofit/>
          </a:bodyPr>
          <a:lstStyle/>
          <a:p>
            <a:pPr marL="0" lvl="0" indent="0">
              <a:buNone/>
            </a:pPr>
            <a:r>
              <a:rPr lang="en-US" noProof="0" dirty="0"/>
              <a:t>All mobile devices have effective and strong encryption protection</a:t>
            </a:r>
          </a:p>
          <a:p>
            <a:pPr marL="0" lvl="0" indent="0">
              <a:buNone/>
            </a:pPr>
            <a:endParaRPr lang="en-US" noProof="0" dirty="0"/>
          </a:p>
          <a:p>
            <a:pPr marL="0" lvl="0" indent="0">
              <a:buNone/>
            </a:pPr>
            <a:r>
              <a:rPr lang="en-US" noProof="0" dirty="0"/>
              <a:t>Application of breach sanctions are as written in policy and procedures:</a:t>
            </a:r>
          </a:p>
          <a:p>
            <a:pPr marL="0" lvl="0" indent="0">
              <a:buNone/>
            </a:pPr>
            <a:endParaRPr lang="en-US" sz="1100" noProof="0" dirty="0"/>
          </a:p>
          <a:p>
            <a:r>
              <a:rPr lang="en-US" sz="2400" noProof="0" dirty="0"/>
              <a:t>Depending on level of breach, sanctions must have commensurate severity of consequences and be established prior to event following HIPAA guidelines</a:t>
            </a:r>
          </a:p>
        </p:txBody>
      </p:sp>
    </p:spTree>
    <p:extLst>
      <p:ext uri="{BB962C8B-B14F-4D97-AF65-F5344CB8AC3E}">
        <p14:creationId xmlns:p14="http://schemas.microsoft.com/office/powerpoint/2010/main" val="898372055"/>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CA8A46-BD24-4BA6-A08A-150145084385}"/>
              </a:ext>
            </a:extLst>
          </p:cNvPr>
          <p:cNvSpPr>
            <a:spLocks noGrp="1"/>
          </p:cNvSpPr>
          <p:nvPr>
            <p:ph type="title"/>
          </p:nvPr>
        </p:nvSpPr>
        <p:spPr/>
        <p:txBody>
          <a:bodyPr/>
          <a:lstStyle/>
          <a:p>
            <a:r>
              <a:rPr lang="en-US" noProof="0" dirty="0"/>
              <a:t>H I E Privacy Concerns, 4</a:t>
            </a:r>
          </a:p>
        </p:txBody>
      </p:sp>
      <p:sp>
        <p:nvSpPr>
          <p:cNvPr id="3" name="Content Placeholder 2">
            <a:extLst>
              <a:ext uri="{FF2B5EF4-FFF2-40B4-BE49-F238E27FC236}">
                <a16:creationId xmlns:a16="http://schemas.microsoft.com/office/drawing/2014/main" id="{4C949934-96CC-41AA-A4C6-618332C62DC4}"/>
              </a:ext>
            </a:extLst>
          </p:cNvPr>
          <p:cNvSpPr>
            <a:spLocks noGrp="1"/>
          </p:cNvSpPr>
          <p:nvPr>
            <p:ph idx="1"/>
          </p:nvPr>
        </p:nvSpPr>
        <p:spPr>
          <a:xfrm>
            <a:off x="539264" y="1750675"/>
            <a:ext cx="11024771" cy="4351338"/>
          </a:xfrm>
        </p:spPr>
        <p:txBody>
          <a:bodyPr>
            <a:noAutofit/>
          </a:bodyPr>
          <a:lstStyle/>
          <a:p>
            <a:pPr marL="0" lvl="0" indent="0">
              <a:buNone/>
            </a:pPr>
            <a:r>
              <a:rPr lang="en-US" noProof="0" dirty="0"/>
              <a:t>Business associate agreements are analyzed, evaluated, and updated on a regular basis</a:t>
            </a:r>
          </a:p>
          <a:p>
            <a:r>
              <a:rPr lang="en-US" sz="2400" noProof="0" dirty="0"/>
              <a:t>Rules are continually expanded and updated and the HCO must make certain it follows suit</a:t>
            </a:r>
          </a:p>
        </p:txBody>
      </p:sp>
    </p:spTree>
    <p:extLst>
      <p:ext uri="{BB962C8B-B14F-4D97-AF65-F5344CB8AC3E}">
        <p14:creationId xmlns:p14="http://schemas.microsoft.com/office/powerpoint/2010/main" val="2051515317"/>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CA8A46-BD24-4BA6-A08A-150145084385}"/>
              </a:ext>
            </a:extLst>
          </p:cNvPr>
          <p:cNvSpPr>
            <a:spLocks noGrp="1"/>
          </p:cNvSpPr>
          <p:nvPr>
            <p:ph type="title"/>
          </p:nvPr>
        </p:nvSpPr>
        <p:spPr/>
        <p:txBody>
          <a:bodyPr/>
          <a:lstStyle/>
          <a:p>
            <a:r>
              <a:rPr lang="en-US" noProof="0" dirty="0"/>
              <a:t>H I E Privacy Concerns, 5</a:t>
            </a:r>
          </a:p>
        </p:txBody>
      </p:sp>
      <p:sp>
        <p:nvSpPr>
          <p:cNvPr id="3" name="Content Placeholder 2">
            <a:extLst>
              <a:ext uri="{FF2B5EF4-FFF2-40B4-BE49-F238E27FC236}">
                <a16:creationId xmlns:a16="http://schemas.microsoft.com/office/drawing/2014/main" id="{4C949934-96CC-41AA-A4C6-618332C62DC4}"/>
              </a:ext>
            </a:extLst>
          </p:cNvPr>
          <p:cNvSpPr>
            <a:spLocks noGrp="1"/>
          </p:cNvSpPr>
          <p:nvPr>
            <p:ph idx="1"/>
          </p:nvPr>
        </p:nvSpPr>
        <p:spPr>
          <a:xfrm>
            <a:off x="539264" y="1750675"/>
            <a:ext cx="11024771" cy="4351338"/>
          </a:xfrm>
        </p:spPr>
        <p:txBody>
          <a:bodyPr>
            <a:noAutofit/>
          </a:bodyPr>
          <a:lstStyle/>
          <a:p>
            <a:pPr marL="0" lvl="0" indent="0">
              <a:buNone/>
            </a:pPr>
            <a:r>
              <a:rPr lang="en-US" noProof="0" dirty="0"/>
              <a:t>Current risk analysis implemented and revised on a regular basis:</a:t>
            </a:r>
          </a:p>
          <a:p>
            <a:pPr marL="0" lvl="0" indent="0">
              <a:buNone/>
            </a:pPr>
            <a:endParaRPr lang="en-US" sz="1400" noProof="0" dirty="0"/>
          </a:p>
          <a:p>
            <a:r>
              <a:rPr lang="en-US" sz="2400" noProof="0" dirty="0"/>
              <a:t>Follow-up with business associates, covered entities and any others must be verified by the HCO to be in compliance</a:t>
            </a:r>
          </a:p>
          <a:p>
            <a:pPr marL="0" indent="0">
              <a:buNone/>
            </a:pPr>
            <a:endParaRPr lang="en-US" sz="2400" noProof="0" dirty="0"/>
          </a:p>
          <a:p>
            <a:pPr marL="0" indent="0">
              <a:buNone/>
            </a:pPr>
            <a:r>
              <a:rPr lang="en-US" noProof="0" dirty="0"/>
              <a:t>Request for restrictions on release of information by patients is implemented and on the Notice of Privacy Practices:</a:t>
            </a:r>
          </a:p>
          <a:p>
            <a:pPr marL="0" indent="0">
              <a:buNone/>
            </a:pPr>
            <a:endParaRPr lang="en-US" sz="1400" noProof="0" dirty="0"/>
          </a:p>
          <a:p>
            <a:r>
              <a:rPr lang="en-US" sz="2400" noProof="0" dirty="0"/>
              <a:t>Enhanced privacy rule requires the HCO to have method to note that the information has been restricted </a:t>
            </a:r>
          </a:p>
        </p:txBody>
      </p:sp>
    </p:spTree>
    <p:extLst>
      <p:ext uri="{BB962C8B-B14F-4D97-AF65-F5344CB8AC3E}">
        <p14:creationId xmlns:p14="http://schemas.microsoft.com/office/powerpoint/2010/main" val="320671017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7FECC7-FA19-4AC4-941D-574047887659}"/>
              </a:ext>
            </a:extLst>
          </p:cNvPr>
          <p:cNvSpPr>
            <a:spLocks noGrp="1"/>
          </p:cNvSpPr>
          <p:nvPr>
            <p:ph type="title"/>
          </p:nvPr>
        </p:nvSpPr>
        <p:spPr/>
        <p:txBody>
          <a:bodyPr/>
          <a:lstStyle/>
          <a:p>
            <a:r>
              <a:rPr lang="en-US" noProof="0" dirty="0"/>
              <a:t>Health Information Exchange (H I E), 3</a:t>
            </a:r>
          </a:p>
        </p:txBody>
      </p:sp>
      <p:sp>
        <p:nvSpPr>
          <p:cNvPr id="3" name="Content Placeholder 2">
            <a:extLst>
              <a:ext uri="{FF2B5EF4-FFF2-40B4-BE49-F238E27FC236}">
                <a16:creationId xmlns:a16="http://schemas.microsoft.com/office/drawing/2014/main" id="{6BE18BA5-B0A0-413B-9F86-4C52C7408B31}"/>
              </a:ext>
            </a:extLst>
          </p:cNvPr>
          <p:cNvSpPr>
            <a:spLocks noGrp="1"/>
          </p:cNvSpPr>
          <p:nvPr>
            <p:ph idx="1"/>
          </p:nvPr>
        </p:nvSpPr>
        <p:spPr/>
        <p:txBody>
          <a:bodyPr/>
          <a:lstStyle/>
          <a:p>
            <a:pPr marL="0" indent="0">
              <a:buNone/>
            </a:pPr>
            <a:r>
              <a:rPr lang="en-US" b="1" noProof="0" dirty="0"/>
              <a:t>Interoperability:</a:t>
            </a:r>
            <a:r>
              <a:rPr lang="en-US" noProof="0" dirty="0"/>
              <a:t> Capability of different information systems and software applications to communicate and exchange data</a:t>
            </a:r>
          </a:p>
          <a:p>
            <a:pPr marL="0" indent="0">
              <a:buNone/>
            </a:pPr>
            <a:endParaRPr lang="en-US" noProof="0" dirty="0"/>
          </a:p>
          <a:p>
            <a:pPr marL="0" indent="0">
              <a:buNone/>
            </a:pPr>
            <a:r>
              <a:rPr lang="en-US" noProof="0" dirty="0"/>
              <a:t>Must be both an internal and external application and can be difficult to achieve</a:t>
            </a:r>
          </a:p>
        </p:txBody>
      </p:sp>
    </p:spTree>
    <p:extLst>
      <p:ext uri="{BB962C8B-B14F-4D97-AF65-F5344CB8AC3E}">
        <p14:creationId xmlns:p14="http://schemas.microsoft.com/office/powerpoint/2010/main" val="420968277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7FECC7-FA19-4AC4-941D-574047887659}"/>
              </a:ext>
            </a:extLst>
          </p:cNvPr>
          <p:cNvSpPr>
            <a:spLocks noGrp="1"/>
          </p:cNvSpPr>
          <p:nvPr>
            <p:ph type="title"/>
          </p:nvPr>
        </p:nvSpPr>
        <p:spPr/>
        <p:txBody>
          <a:bodyPr/>
          <a:lstStyle/>
          <a:p>
            <a:r>
              <a:rPr lang="en-US" noProof="0" dirty="0"/>
              <a:t>Four Types of Interoperability, 1</a:t>
            </a:r>
          </a:p>
        </p:txBody>
      </p:sp>
      <p:sp>
        <p:nvSpPr>
          <p:cNvPr id="3" name="Content Placeholder 2">
            <a:extLst>
              <a:ext uri="{FF2B5EF4-FFF2-40B4-BE49-F238E27FC236}">
                <a16:creationId xmlns:a16="http://schemas.microsoft.com/office/drawing/2014/main" id="{6BE18BA5-B0A0-413B-9F86-4C52C7408B31}"/>
              </a:ext>
            </a:extLst>
          </p:cNvPr>
          <p:cNvSpPr>
            <a:spLocks noGrp="1"/>
          </p:cNvSpPr>
          <p:nvPr>
            <p:ph idx="1"/>
          </p:nvPr>
        </p:nvSpPr>
        <p:spPr/>
        <p:txBody>
          <a:bodyPr/>
          <a:lstStyle/>
          <a:p>
            <a:pPr marL="0" indent="0">
              <a:buNone/>
            </a:pPr>
            <a:r>
              <a:rPr lang="en-US" noProof="0" dirty="0"/>
              <a:t>Technical </a:t>
            </a:r>
          </a:p>
          <a:p>
            <a:r>
              <a:rPr lang="en-US" sz="2400" noProof="0" dirty="0"/>
              <a:t>Based on the hardware and equipment connectivity used in the exchange</a:t>
            </a:r>
          </a:p>
          <a:p>
            <a:r>
              <a:rPr lang="en-US" sz="2400" noProof="0" dirty="0"/>
              <a:t>Allows any computer or device to exchange data with another computer or device without corrupting the data or creating errors</a:t>
            </a:r>
          </a:p>
        </p:txBody>
      </p:sp>
    </p:spTree>
    <p:extLst>
      <p:ext uri="{BB962C8B-B14F-4D97-AF65-F5344CB8AC3E}">
        <p14:creationId xmlns:p14="http://schemas.microsoft.com/office/powerpoint/2010/main" val="269627804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7FECC7-FA19-4AC4-941D-574047887659}"/>
              </a:ext>
            </a:extLst>
          </p:cNvPr>
          <p:cNvSpPr>
            <a:spLocks noGrp="1"/>
          </p:cNvSpPr>
          <p:nvPr>
            <p:ph type="title"/>
          </p:nvPr>
        </p:nvSpPr>
        <p:spPr/>
        <p:txBody>
          <a:bodyPr/>
          <a:lstStyle/>
          <a:p>
            <a:r>
              <a:rPr lang="en-US" noProof="0" dirty="0"/>
              <a:t>Four Types of Interoperability, 2</a:t>
            </a:r>
          </a:p>
        </p:txBody>
      </p:sp>
      <p:sp>
        <p:nvSpPr>
          <p:cNvPr id="3" name="Content Placeholder 2">
            <a:extLst>
              <a:ext uri="{FF2B5EF4-FFF2-40B4-BE49-F238E27FC236}">
                <a16:creationId xmlns:a16="http://schemas.microsoft.com/office/drawing/2014/main" id="{6BE18BA5-B0A0-413B-9F86-4C52C7408B31}"/>
              </a:ext>
            </a:extLst>
          </p:cNvPr>
          <p:cNvSpPr>
            <a:spLocks noGrp="1"/>
          </p:cNvSpPr>
          <p:nvPr>
            <p:ph idx="1"/>
          </p:nvPr>
        </p:nvSpPr>
        <p:spPr/>
        <p:txBody>
          <a:bodyPr/>
          <a:lstStyle/>
          <a:p>
            <a:pPr marL="0" indent="0">
              <a:buNone/>
            </a:pPr>
            <a:r>
              <a:rPr lang="en-US" noProof="0" dirty="0"/>
              <a:t>Syntactic</a:t>
            </a:r>
          </a:p>
          <a:p>
            <a:r>
              <a:rPr lang="en-US" sz="2400" noProof="0" dirty="0"/>
              <a:t>Message format standards identify how data is formatted or structured to allow exchange</a:t>
            </a:r>
          </a:p>
          <a:p>
            <a:r>
              <a:rPr lang="en-US" sz="2400" noProof="0" dirty="0"/>
              <a:t>Interface software must be employed for compatibility to enable exchange</a:t>
            </a:r>
          </a:p>
          <a:p>
            <a:r>
              <a:rPr lang="en-US" sz="2400" noProof="0" dirty="0"/>
              <a:t>These interoperability standards are not specific to healthcare, as they are applied to any electronic transmission between two entities</a:t>
            </a:r>
          </a:p>
        </p:txBody>
      </p:sp>
    </p:spTree>
    <p:extLst>
      <p:ext uri="{BB962C8B-B14F-4D97-AF65-F5344CB8AC3E}">
        <p14:creationId xmlns:p14="http://schemas.microsoft.com/office/powerpoint/2010/main" val="376748606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2" id="{B9570A60-6BFD-9A40-8AEC-E1A489B8FDEF}" vid="{BFC27592-EED7-0248-993B-6065F04F2275}"/>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6E87C6F25A504842A0C1E9AB174C5943" ma:contentTypeVersion="" ma:contentTypeDescription="Create a new document." ma:contentTypeScope="" ma:versionID="0a6ba912cf1e0e3fed7efc8868ba97d4">
  <xsd:schema xmlns:xsd="http://www.w3.org/2001/XMLSchema" xmlns:xs="http://www.w3.org/2001/XMLSchema" xmlns:p="http://schemas.microsoft.com/office/2006/metadata/properties" xmlns:ns2="b780e977-4250-4e22-987e-5a8c2348323c" xmlns:ns3="a1a409e0-1700-457e-9605-34172a0b079f" targetNamespace="http://schemas.microsoft.com/office/2006/metadata/properties" ma:root="true" ma:fieldsID="6492b6626650ff29e12d5a2c04f97d14" ns2:_="" ns3:_="">
    <xsd:import namespace="b780e977-4250-4e22-987e-5a8c2348323c"/>
    <xsd:import namespace="a1a409e0-1700-457e-9605-34172a0b079f"/>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780e977-4250-4e22-987e-5a8c2348323c"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a1a409e0-1700-457e-9605-34172a0b079f"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ma:index="12" ma:displayName="Comments"/>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84E2A7A7-C2AC-4229-A2F1-7A9C3E36CFE1}">
  <ds:schemaRefs>
    <ds:schemaRef ds:uri="http://schemas.microsoft.com/sharepoint/v3/contenttype/forms"/>
  </ds:schemaRefs>
</ds:datastoreItem>
</file>

<file path=customXml/itemProps2.xml><?xml version="1.0" encoding="utf-8"?>
<ds:datastoreItem xmlns:ds="http://schemas.openxmlformats.org/officeDocument/2006/customXml" ds:itemID="{330608A3-D994-4873-BEAA-EFC918742757}">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8DB0077E-0212-4AB7-BFA0-17C0E35004A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780e977-4250-4e22-987e-5a8c2348323c"/>
    <ds:schemaRef ds:uri="a1a409e0-1700-457e-9605-34172a0b079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2019_AHIMA_PPT_16-9</Template>
  <TotalTime>1063</TotalTime>
  <Words>3451</Words>
  <Application>Microsoft Office PowerPoint</Application>
  <PresentationFormat>Widescreen</PresentationFormat>
  <Paragraphs>407</Paragraphs>
  <Slides>64</Slides>
  <Notes>2</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64</vt:i4>
      </vt:variant>
    </vt:vector>
  </HeadingPairs>
  <TitlesOfParts>
    <vt:vector size="67" baseType="lpstr">
      <vt:lpstr>Arial</vt:lpstr>
      <vt:lpstr>Calibri (Body)</vt:lpstr>
      <vt:lpstr>Office Theme</vt:lpstr>
      <vt:lpstr>Introduction to Information Systems for Health Information Technology</vt:lpstr>
      <vt:lpstr>Learning Objectives, 1</vt:lpstr>
      <vt:lpstr>Learning Objectives, 2</vt:lpstr>
      <vt:lpstr>Health Information Exchange (H I E), 1</vt:lpstr>
      <vt:lpstr>Health Information Exchange (H I E), 2</vt:lpstr>
      <vt:lpstr>Value-based Healthcare</vt:lpstr>
      <vt:lpstr>Health Information Exchange (H I E), 3</vt:lpstr>
      <vt:lpstr>Four Types of Interoperability, 1</vt:lpstr>
      <vt:lpstr>Four Types of Interoperability, 2</vt:lpstr>
      <vt:lpstr>Four Types of Interoperability, 3</vt:lpstr>
      <vt:lpstr>Four Types of Interoperability, 4</vt:lpstr>
      <vt:lpstr>Health Information Exchange (H I E), 4</vt:lpstr>
      <vt:lpstr>Health Information Exchange (H I E), 5</vt:lpstr>
      <vt:lpstr>HITECH Act, 1</vt:lpstr>
      <vt:lpstr>HITECH Act, 2</vt:lpstr>
      <vt:lpstr>History of Health Information Exchange</vt:lpstr>
      <vt:lpstr>Local/Regional Health Information Organization (L H I O and R H I O)</vt:lpstr>
      <vt:lpstr>Sequoia Project eHealth Exchange, 1</vt:lpstr>
      <vt:lpstr>Sequoia Project eHealth Exchange, 2</vt:lpstr>
      <vt:lpstr>Benefits to Implementing/Using Health I T and H I E, 1</vt:lpstr>
      <vt:lpstr>Benefits to Implementing/Using Health I T and H I E, 2</vt:lpstr>
      <vt:lpstr>Benefits to Implementing/Using Health I T and H I E, 3</vt:lpstr>
      <vt:lpstr>H I E Benefits for Patients, 1</vt:lpstr>
      <vt:lpstr>H I E Benefits for Patients, 2</vt:lpstr>
      <vt:lpstr>H I E Benefits to Society, 1</vt:lpstr>
      <vt:lpstr>H I E Benefits to Society, 2</vt:lpstr>
      <vt:lpstr>Barriers to Implementing Health I T, 1</vt:lpstr>
      <vt:lpstr>Barriers to Implementing Health I T, 2</vt:lpstr>
      <vt:lpstr>Meaningful Use, 1</vt:lpstr>
      <vt:lpstr>Meaningful Use, 2</vt:lpstr>
      <vt:lpstr>Meaningful Use, 3</vt:lpstr>
      <vt:lpstr>Meaningful Use, 4</vt:lpstr>
      <vt:lpstr>Meaningful Use, 5</vt:lpstr>
      <vt:lpstr>Meaningful Use, 6</vt:lpstr>
      <vt:lpstr>Meaningful Use, 7</vt:lpstr>
      <vt:lpstr>Meaningful Use, 8</vt:lpstr>
      <vt:lpstr>Models of H I E Architecture—Consolidated, 1</vt:lpstr>
      <vt:lpstr>Models of H I E Architecture—Consolidated, 2</vt:lpstr>
      <vt:lpstr>Models of H I E Architecture—Federated, 1</vt:lpstr>
      <vt:lpstr>Models of H I E Architecture—Federated, 2</vt:lpstr>
      <vt:lpstr>Models of H I E Architecture—Federated, 3</vt:lpstr>
      <vt:lpstr>Models of H I E Architecture—Federated, 4</vt:lpstr>
      <vt:lpstr>Models of H I E Architecture—Hybrid</vt:lpstr>
      <vt:lpstr>Methods of H I E, 1</vt:lpstr>
      <vt:lpstr>Methods of H I E, 2</vt:lpstr>
      <vt:lpstr>Methods of H I E, 3</vt:lpstr>
      <vt:lpstr>Methods of H I E, 4</vt:lpstr>
      <vt:lpstr>Methods of H I E, 5</vt:lpstr>
      <vt:lpstr>Patient Identification, 1</vt:lpstr>
      <vt:lpstr>Patient Identification, 2</vt:lpstr>
      <vt:lpstr>Patient Identification, 3</vt:lpstr>
      <vt:lpstr>Patient Identification, 4</vt:lpstr>
      <vt:lpstr>Patient Identification, 5</vt:lpstr>
      <vt:lpstr>Patient Identification, 6</vt:lpstr>
      <vt:lpstr>Electronic Consent Management, 1</vt:lpstr>
      <vt:lpstr>Electronic Consent Management, 2</vt:lpstr>
      <vt:lpstr>Electronic Consent Management, 3</vt:lpstr>
      <vt:lpstr>Electronic Consent Management, 4</vt:lpstr>
      <vt:lpstr>Electronic Consent Management, 5</vt:lpstr>
      <vt:lpstr>H I E Privacy Concerns, 1</vt:lpstr>
      <vt:lpstr>H I E Privacy Concerns, 2</vt:lpstr>
      <vt:lpstr>H I E Privacy Concerns, 3</vt:lpstr>
      <vt:lpstr>H I E Privacy Concerns, 4</vt:lpstr>
      <vt:lpstr>H I E Privacy Concerns, 5</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Introduction to Information Systems for Health Information Technology</dc:title>
  <dc:creator>Diya Bhojnagarwala</dc:creator>
  <cp:lastModifiedBy>Joyce Shannon</cp:lastModifiedBy>
  <cp:revision>81</cp:revision>
  <dcterms:created xsi:type="dcterms:W3CDTF">2019-11-12T08:03:43Z</dcterms:created>
  <dcterms:modified xsi:type="dcterms:W3CDTF">2020-12-12T08:26:10Z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0x0101006E87C6F25A504842A0C1E9AB174C5943</vt:lpwstr>
  </property>
</Properties>
</file>