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38"/>
  </p:notesMasterIdLst>
  <p:sldIdLst>
    <p:sldId id="256" r:id="rId5"/>
    <p:sldId id="257" r:id="rId6"/>
    <p:sldId id="258" r:id="rId7"/>
    <p:sldId id="281" r:id="rId8"/>
    <p:sldId id="341" r:id="rId9"/>
    <p:sldId id="350" r:id="rId10"/>
    <p:sldId id="347" r:id="rId11"/>
    <p:sldId id="351" r:id="rId12"/>
    <p:sldId id="329" r:id="rId13"/>
    <p:sldId id="352" r:id="rId14"/>
    <p:sldId id="336" r:id="rId15"/>
    <p:sldId id="300" r:id="rId16"/>
    <p:sldId id="260" r:id="rId17"/>
    <p:sldId id="348" r:id="rId18"/>
    <p:sldId id="261" r:id="rId19"/>
    <p:sldId id="330" r:id="rId20"/>
    <p:sldId id="331" r:id="rId21"/>
    <p:sldId id="342" r:id="rId22"/>
    <p:sldId id="353" r:id="rId23"/>
    <p:sldId id="262" r:id="rId24"/>
    <p:sldId id="263" r:id="rId25"/>
    <p:sldId id="332" r:id="rId26"/>
    <p:sldId id="343" r:id="rId27"/>
    <p:sldId id="264" r:id="rId28"/>
    <p:sldId id="265" r:id="rId29"/>
    <p:sldId id="349" r:id="rId30"/>
    <p:sldId id="344" r:id="rId31"/>
    <p:sldId id="337" r:id="rId32"/>
    <p:sldId id="266" r:id="rId33"/>
    <p:sldId id="267" r:id="rId34"/>
    <p:sldId id="269" r:id="rId35"/>
    <p:sldId id="270" r:id="rId36"/>
    <p:sldId id="271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E4FF"/>
    <a:srgbClr val="0054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1" autoAdjust="0"/>
    <p:restoredTop sz="86481" autoAdjust="0"/>
  </p:normalViewPr>
  <p:slideViewPr>
    <p:cSldViewPr snapToGrid="0" snapToObjects="1">
      <p:cViewPr varScale="1">
        <p:scale>
          <a:sx n="62" d="100"/>
          <a:sy n="62" d="100"/>
        </p:scale>
        <p:origin x="258" y="72"/>
      </p:cViewPr>
      <p:guideLst/>
    </p:cSldViewPr>
  </p:slideViewPr>
  <p:outlineViewPr>
    <p:cViewPr>
      <p:scale>
        <a:sx n="33" d="100"/>
        <a:sy n="33" d="100"/>
      </p:scale>
      <p:origin x="0" y="-2752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 (Body)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 (Body)"/>
              </a:defRPr>
            </a:lvl1pPr>
          </a:lstStyle>
          <a:p>
            <a:fld id="{19000218-547A-8943-B7D7-03A273CD8F18}" type="datetimeFigureOut">
              <a:rPr lang="en-US" smtClean="0"/>
              <a:pPr/>
              <a:t>12/3/2020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 (Body)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 (Body)"/>
              </a:defRPr>
            </a:lvl1pPr>
          </a:lstStyle>
          <a:p>
            <a:fld id="{EC9919CD-3B8A-C54C-A7DD-6A2A28A2B1D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7665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alibri (Body)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alibri (Body)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alibri (Body)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alibri (Body)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alibri (Body)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9919CD-3B8A-C54C-A7DD-6A2A28A2B1D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91902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BDDDFA6-A30A-2B4D-815C-79D9C3FA54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022730-C47B-764D-AB71-93D79A64C9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3520" y="1718503"/>
            <a:ext cx="9144000" cy="2680070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22AF52-CA6B-5542-AC94-164A72E283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3520" y="4683210"/>
            <a:ext cx="9144000" cy="1170729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59E4FF"/>
                </a:solidFill>
                <a:latin typeface="Calibri (Body)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BD0F5A-6B66-FE4C-828D-EAC3C360B412}"/>
              </a:ext>
            </a:extLst>
          </p:cNvPr>
          <p:cNvSpPr txBox="1"/>
          <p:nvPr userDrawn="1"/>
        </p:nvSpPr>
        <p:spPr>
          <a:xfrm>
            <a:off x="520861" y="6204031"/>
            <a:ext cx="1944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800" b="0" dirty="0">
                <a:solidFill>
                  <a:schemeClr val="bg1"/>
                </a:solidFill>
                <a:latin typeface="Calibri (Body)"/>
              </a:rPr>
              <a:t>ahima.org</a:t>
            </a:r>
          </a:p>
        </p:txBody>
      </p:sp>
      <p:pic>
        <p:nvPicPr>
          <p:cNvPr id="11" name="Picture 10" descr="AHIMA_White.png">
            <a:extLst>
              <a:ext uri="{FF2B5EF4-FFF2-40B4-BE49-F238E27FC236}">
                <a16:creationId xmlns:a16="http://schemas.microsoft.com/office/drawing/2014/main" id="{56B69201-54D0-6C43-AAE0-F81A0FC63A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520" y="5698017"/>
            <a:ext cx="1806908" cy="875347"/>
          </a:xfrm>
          <a:prstGeom prst="rect">
            <a:avLst/>
          </a:prstGeom>
        </p:spPr>
      </p:pic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64C062DF-9D48-41B3-8F7C-2D057C94B00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56510" y="6155051"/>
            <a:ext cx="7357828" cy="369332"/>
          </a:xfrm>
        </p:spPr>
        <p:txBody>
          <a:bodyPr>
            <a:noAutofit/>
          </a:bodyPr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877733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F52E85E-8804-214F-8797-F2CD76403F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39264" y="6293042"/>
            <a:ext cx="11024771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Calibri (Body)"/>
              </a:defRPr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349347-97FA-C843-A003-5B9ECCD6D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 (Body)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B76D1F-1E43-5249-B170-73823D6336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825625"/>
            <a:ext cx="11024771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489350E-275D-4B40-8E2B-FC697999C6A3}"/>
              </a:ext>
            </a:extLst>
          </p:cNvPr>
          <p:cNvSpPr txBox="1">
            <a:spLocks/>
          </p:cNvSpPr>
          <p:nvPr userDrawn="1"/>
        </p:nvSpPr>
        <p:spPr>
          <a:xfrm>
            <a:off x="5751811" y="6320579"/>
            <a:ext cx="943086" cy="230996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lang="en-US" sz="1000" kern="1200" smtClean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Calibri (Body)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D225FC6-47BD-41EC-A9A9-F450F860ABF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647899" y="6246775"/>
            <a:ext cx="457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CC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>
              <a:lnSpc>
                <a:spcPct val="75000"/>
              </a:lnSpc>
            </a:pPr>
            <a:fld id="{B2B86243-762B-4653-A1EB-4B6E25172358}" type="slidenum">
              <a:rPr lang="en-US" altLang="en-US" sz="1400" b="0" smtClean="0">
                <a:solidFill>
                  <a:schemeClr val="tx1"/>
                </a:solidFill>
                <a:latin typeface="Calibri (Body)"/>
              </a:rPr>
              <a:pPr algn="r">
                <a:lnSpc>
                  <a:spcPct val="75000"/>
                </a:lnSpc>
              </a:pPr>
              <a:t>‹#›</a:t>
            </a:fld>
            <a:endParaRPr lang="en-US" altLang="en-US" sz="1400" b="0" dirty="0">
              <a:solidFill>
                <a:schemeClr val="tx1"/>
              </a:solidFill>
              <a:latin typeface="Calibri (Body)"/>
            </a:endParaRPr>
          </a:p>
        </p:txBody>
      </p:sp>
    </p:spTree>
    <p:extLst>
      <p:ext uri="{BB962C8B-B14F-4D97-AF65-F5344CB8AC3E}">
        <p14:creationId xmlns:p14="http://schemas.microsoft.com/office/powerpoint/2010/main" val="764570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EE5283C-ADB3-564B-BAB8-B4748A5E0C5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10959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8410417-AC94-FC4C-9C71-DF00FDE91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265" y="515815"/>
            <a:ext cx="11024770" cy="11748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E06515-FDB7-144C-B62C-4C5A48217A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264" y="1825625"/>
            <a:ext cx="1102477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E5959D2-4B35-2E4F-A0A0-C55CF7E6C47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071792" y="6310741"/>
            <a:ext cx="1562582" cy="413483"/>
          </a:xfrm>
          <a:prstGeom prst="rect">
            <a:avLst/>
          </a:prstGeom>
        </p:spPr>
      </p:pic>
      <p:sp>
        <p:nvSpPr>
          <p:cNvPr id="12" name="Text Box 15">
            <a:extLst>
              <a:ext uri="{FF2B5EF4-FFF2-40B4-BE49-F238E27FC236}">
                <a16:creationId xmlns:a16="http://schemas.microsoft.com/office/drawing/2014/main" id="{5072698D-C197-9E4C-8C4D-15DE0B8696A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78358" y="6524171"/>
            <a:ext cx="4683846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7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(Body)"/>
                <a:ea typeface="+mn-ea"/>
                <a:cs typeface="+mn-cs"/>
              </a:rPr>
              <a:t>© 2019 AHIMA</a:t>
            </a:r>
            <a:endParaRPr lang="en-US" sz="700" dirty="0">
              <a:solidFill>
                <a:schemeClr val="tx1">
                  <a:lumMod val="75000"/>
                  <a:lumOff val="25000"/>
                </a:schemeClr>
              </a:solidFill>
              <a:latin typeface="Calibri (Body)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DBCCD1C-0E8A-1B41-93EF-6061EF4D510A}"/>
              </a:ext>
            </a:extLst>
          </p:cNvPr>
          <p:cNvSpPr txBox="1"/>
          <p:nvPr userDrawn="1"/>
        </p:nvSpPr>
        <p:spPr>
          <a:xfrm>
            <a:off x="469480" y="6232362"/>
            <a:ext cx="16940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rgbClr val="00548B"/>
                </a:solidFill>
                <a:latin typeface="Calibri (Body)"/>
              </a:rPr>
              <a:t>ahima.org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1080097-40B7-0D49-9037-5409C07B1D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39264" y="6293042"/>
            <a:ext cx="11024771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Calibri (Body)"/>
              </a:defRPr>
            </a:lvl1pPr>
          </a:lstStyle>
          <a:p>
            <a:fld id="{162F203F-2323-374D-9094-79CF27369A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0078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i="0" kern="1200">
          <a:solidFill>
            <a:srgbClr val="00548B"/>
          </a:solidFill>
          <a:latin typeface="Calibri (Body)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 (Body)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 (Body)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 (Body)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 (Body)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 (Body)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0371B5-8007-154B-8530-2300474531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noProof="0" dirty="0"/>
              <a:t>Introduction to Information Systems for Health Information Technology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B82CF4-E5FC-8744-85DD-4A4C7D1D57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noProof="0" dirty="0"/>
              <a:t>Chapter 10: Consumer Informatics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E1B87DA-773A-4CCA-B98A-DCCE4B86568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359447" y="6370820"/>
            <a:ext cx="3473105" cy="215769"/>
          </a:xfrm>
        </p:spPr>
        <p:txBody>
          <a:bodyPr/>
          <a:lstStyle/>
          <a:p>
            <a:r>
              <a:rPr lang="en-US" dirty="0"/>
              <a:t>© 2020 American Health Information Management Association</a:t>
            </a:r>
          </a:p>
        </p:txBody>
      </p:sp>
    </p:spTree>
    <p:extLst>
      <p:ext uri="{BB962C8B-B14F-4D97-AF65-F5344CB8AC3E}">
        <p14:creationId xmlns:p14="http://schemas.microsoft.com/office/powerpoint/2010/main" val="10343538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Health Literacy—Contributing Factors,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780655"/>
            <a:ext cx="11024771" cy="4351338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Nonwhite ethnicity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Recent immigrant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Poverty level or below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English as second language</a:t>
            </a:r>
          </a:p>
        </p:txBody>
      </p:sp>
    </p:spTree>
    <p:extLst>
      <p:ext uri="{BB962C8B-B14F-4D97-AF65-F5344CB8AC3E}">
        <p14:creationId xmlns:p14="http://schemas.microsoft.com/office/powerpoint/2010/main" val="28892549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Health Literacy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780655"/>
            <a:ext cx="11024771" cy="4351338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Resources</a:t>
            </a:r>
          </a:p>
          <a:p>
            <a:r>
              <a:rPr lang="en-US" sz="2400" noProof="0" dirty="0"/>
              <a:t>Magazines and other news sources</a:t>
            </a:r>
          </a:p>
          <a:p>
            <a:r>
              <a:rPr lang="en-US" sz="2400" noProof="0" dirty="0"/>
              <a:t>Marketing</a:t>
            </a:r>
          </a:p>
          <a:p>
            <a:r>
              <a:rPr lang="en-US" sz="2400" noProof="0" dirty="0"/>
              <a:t>Family/friends</a:t>
            </a:r>
          </a:p>
          <a:p>
            <a:r>
              <a:rPr lang="en-US" sz="2400" noProof="0" dirty="0"/>
              <a:t>Websites</a:t>
            </a:r>
          </a:p>
          <a:p>
            <a:r>
              <a:rPr lang="en-US" sz="2400" noProof="0" dirty="0"/>
              <a:t>Commercials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dirty="0"/>
              <a:t>Varying degrees of quality</a:t>
            </a:r>
          </a:p>
        </p:txBody>
      </p:sp>
    </p:spTree>
    <p:extLst>
      <p:ext uri="{BB962C8B-B14F-4D97-AF65-F5344CB8AC3E}">
        <p14:creationId xmlns:p14="http://schemas.microsoft.com/office/powerpoint/2010/main" val="40461110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Health Literacy Issues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Jargon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Ensuring understanding</a:t>
            </a:r>
          </a:p>
        </p:txBody>
      </p:sp>
    </p:spTree>
    <p:extLst>
      <p:ext uri="{BB962C8B-B14F-4D97-AF65-F5344CB8AC3E}">
        <p14:creationId xmlns:p14="http://schemas.microsoft.com/office/powerpoint/2010/main" val="30518118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Health Literacy Tools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825625"/>
            <a:ext cx="11024771" cy="4351338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Using pictures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Teach Back communication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Ask Me 3 initiative</a:t>
            </a:r>
          </a:p>
        </p:txBody>
      </p:sp>
    </p:spTree>
    <p:extLst>
      <p:ext uri="{BB962C8B-B14F-4D97-AF65-F5344CB8AC3E}">
        <p14:creationId xmlns:p14="http://schemas.microsoft.com/office/powerpoint/2010/main" val="29316524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Consumer Health Applications,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825625"/>
            <a:ext cx="11024771" cy="4351338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Healthcare technology used by patients or providers on smart phones, tablets, or other computers</a:t>
            </a:r>
          </a:p>
          <a:p>
            <a:r>
              <a:rPr lang="en-US" sz="2400" noProof="0" dirty="0"/>
              <a:t>Used to</a:t>
            </a:r>
          </a:p>
          <a:p>
            <a:pPr lvl="1"/>
            <a:r>
              <a:rPr lang="en-US" sz="2000" noProof="0" dirty="0"/>
              <a:t>Access health information</a:t>
            </a:r>
          </a:p>
          <a:p>
            <a:pPr lvl="1"/>
            <a:r>
              <a:rPr lang="en-US" sz="2000" noProof="0" dirty="0"/>
              <a:t>Encourage healthy lifestyle</a:t>
            </a:r>
          </a:p>
          <a:p>
            <a:pPr lvl="1"/>
            <a:r>
              <a:rPr lang="en-US" sz="2000" noProof="0" dirty="0"/>
              <a:t>Track (calories, steps, and more)</a:t>
            </a:r>
          </a:p>
          <a:p>
            <a:pPr lvl="1"/>
            <a:r>
              <a:rPr lang="en-US" sz="2000" noProof="0" dirty="0"/>
              <a:t>Manage conditions</a:t>
            </a:r>
          </a:p>
          <a:p>
            <a:pPr lvl="1"/>
            <a:r>
              <a:rPr lang="en-US" sz="2000" noProof="0" dirty="0"/>
              <a:t>Access PHR</a:t>
            </a:r>
          </a:p>
        </p:txBody>
      </p:sp>
    </p:spTree>
    <p:extLst>
      <p:ext uri="{BB962C8B-B14F-4D97-AF65-F5344CB8AC3E}">
        <p14:creationId xmlns:p14="http://schemas.microsoft.com/office/powerpoint/2010/main" val="16681613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Consumer Health Applications,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Healthcare provider uses:</a:t>
            </a:r>
          </a:p>
          <a:p>
            <a:pPr marL="0" indent="0">
              <a:buNone/>
            </a:pPr>
            <a:endParaRPr lang="en-US" sz="1800" noProof="0" dirty="0"/>
          </a:p>
          <a:p>
            <a:r>
              <a:rPr lang="en-US" sz="2400" noProof="0" dirty="0"/>
              <a:t>Access patient information</a:t>
            </a:r>
          </a:p>
          <a:p>
            <a:r>
              <a:rPr lang="en-US" sz="2400" noProof="0" dirty="0"/>
              <a:t>Communication</a:t>
            </a:r>
          </a:p>
          <a:p>
            <a:r>
              <a:rPr lang="en-US" sz="2400" noProof="0" dirty="0"/>
              <a:t>Monitor patients</a:t>
            </a:r>
          </a:p>
          <a:p>
            <a:r>
              <a:rPr lang="en-US" sz="2400" noProof="0" dirty="0"/>
              <a:t>Telemedicine (Athenahealth 2017)</a:t>
            </a:r>
          </a:p>
        </p:txBody>
      </p:sp>
    </p:spTree>
    <p:extLst>
      <p:ext uri="{BB962C8B-B14F-4D97-AF65-F5344CB8AC3E}">
        <p14:creationId xmlns:p14="http://schemas.microsoft.com/office/powerpoint/2010/main" val="5393170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Telehealth,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Technology used for remote patient care/monitoring</a:t>
            </a:r>
          </a:p>
          <a:p>
            <a:r>
              <a:rPr lang="en-US" sz="2400" noProof="0" dirty="0"/>
              <a:t>Video conferencing</a:t>
            </a:r>
          </a:p>
          <a:p>
            <a:r>
              <a:rPr lang="en-US" sz="2400" noProof="0" dirty="0"/>
              <a:t>Internet</a:t>
            </a:r>
          </a:p>
          <a:p>
            <a:r>
              <a:rPr lang="en-US" sz="2400" noProof="0" dirty="0"/>
              <a:t>Store-and-forward imaging</a:t>
            </a:r>
          </a:p>
          <a:p>
            <a:r>
              <a:rPr lang="en-US" sz="2400" noProof="0" dirty="0"/>
              <a:t>Streaming media</a:t>
            </a:r>
          </a:p>
          <a:p>
            <a:r>
              <a:rPr lang="en-US" sz="2400" noProof="0" dirty="0"/>
              <a:t>Communications</a:t>
            </a:r>
          </a:p>
        </p:txBody>
      </p:sp>
    </p:spTree>
    <p:extLst>
      <p:ext uri="{BB962C8B-B14F-4D97-AF65-F5344CB8AC3E}">
        <p14:creationId xmlns:p14="http://schemas.microsoft.com/office/powerpoint/2010/main" val="1218796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264" y="515815"/>
            <a:ext cx="11211457" cy="1174873"/>
          </a:xfrm>
        </p:spPr>
        <p:txBody>
          <a:bodyPr>
            <a:normAutofit/>
          </a:bodyPr>
          <a:lstStyle/>
          <a:p>
            <a:r>
              <a:rPr lang="en-US" noProof="0" dirty="0"/>
              <a:t>Telehealth versus Telemedicine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795645"/>
            <a:ext cx="11024771" cy="4351338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Telemedicine</a:t>
            </a:r>
          </a:p>
          <a:p>
            <a:r>
              <a:rPr lang="en-US" sz="2400" noProof="0" dirty="0"/>
              <a:t>Subset of telehealth</a:t>
            </a:r>
          </a:p>
          <a:p>
            <a:r>
              <a:rPr lang="en-US" sz="2400" noProof="0" dirty="0"/>
              <a:t>Focus is patient care</a:t>
            </a:r>
          </a:p>
          <a:p>
            <a:pPr marL="0" indent="0">
              <a:buNone/>
            </a:pPr>
            <a:endParaRPr lang="en-US" sz="2400" noProof="0" dirty="0"/>
          </a:p>
          <a:p>
            <a:pPr marL="0" indent="0">
              <a:buNone/>
            </a:pPr>
            <a:r>
              <a:rPr lang="en-US" noProof="0" dirty="0"/>
              <a:t>Telehealth</a:t>
            </a:r>
          </a:p>
          <a:p>
            <a:r>
              <a:rPr lang="en-US" sz="2400" noProof="0" dirty="0"/>
              <a:t>Broader term</a:t>
            </a:r>
          </a:p>
          <a:p>
            <a:r>
              <a:rPr lang="en-US" sz="2400" noProof="0" dirty="0"/>
              <a:t>Includes administrative purposes and education</a:t>
            </a:r>
          </a:p>
        </p:txBody>
      </p:sp>
    </p:spTree>
    <p:extLst>
      <p:ext uri="{BB962C8B-B14F-4D97-AF65-F5344CB8AC3E}">
        <p14:creationId xmlns:p14="http://schemas.microsoft.com/office/powerpoint/2010/main" val="16992037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264" y="515815"/>
            <a:ext cx="11211457" cy="1174873"/>
          </a:xfrm>
        </p:spPr>
        <p:txBody>
          <a:bodyPr>
            <a:normAutofit/>
          </a:bodyPr>
          <a:lstStyle/>
          <a:p>
            <a:r>
              <a:rPr lang="en-US" noProof="0" dirty="0"/>
              <a:t>Telehealth—Benefits of e-Visits,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795645"/>
            <a:ext cx="11024771" cy="4351338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Improved access to care</a:t>
            </a:r>
          </a:p>
          <a:p>
            <a:pPr marL="0" indent="0">
              <a:buNone/>
            </a:pPr>
            <a:endParaRPr lang="en-US" sz="1800" noProof="0" dirty="0"/>
          </a:p>
          <a:p>
            <a:pPr marL="0" indent="0">
              <a:buNone/>
            </a:pPr>
            <a:r>
              <a:rPr lang="en-US" noProof="0" dirty="0"/>
              <a:t>Flexibility in care provided</a:t>
            </a:r>
          </a:p>
          <a:p>
            <a:pPr marL="0" indent="0">
              <a:buNone/>
            </a:pPr>
            <a:endParaRPr lang="en-US" sz="1800" noProof="0" dirty="0"/>
          </a:p>
          <a:p>
            <a:pPr marL="0" indent="0">
              <a:buNone/>
            </a:pPr>
            <a:r>
              <a:rPr lang="en-US" noProof="0" dirty="0"/>
              <a:t>Quality of care</a:t>
            </a:r>
          </a:p>
          <a:p>
            <a:pPr marL="0" indent="0">
              <a:buNone/>
            </a:pPr>
            <a:endParaRPr lang="en-US" sz="1800" noProof="0" dirty="0"/>
          </a:p>
          <a:p>
            <a:pPr marL="0" indent="0">
              <a:buNone/>
            </a:pPr>
            <a:r>
              <a:rPr lang="en-US" noProof="0" dirty="0"/>
              <a:t>Improved efficiency</a:t>
            </a:r>
          </a:p>
          <a:p>
            <a:pPr marL="0" indent="0">
              <a:buNone/>
            </a:pPr>
            <a:endParaRPr lang="en-US" sz="1800" noProof="0" dirty="0"/>
          </a:p>
          <a:p>
            <a:pPr marL="0" indent="0">
              <a:buNone/>
            </a:pPr>
            <a:r>
              <a:rPr lang="en-US" noProof="0" dirty="0"/>
              <a:t>Decrease in costs</a:t>
            </a:r>
          </a:p>
        </p:txBody>
      </p:sp>
    </p:spTree>
    <p:extLst>
      <p:ext uri="{BB962C8B-B14F-4D97-AF65-F5344CB8AC3E}">
        <p14:creationId xmlns:p14="http://schemas.microsoft.com/office/powerpoint/2010/main" val="26824248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264" y="515815"/>
            <a:ext cx="11211457" cy="1174873"/>
          </a:xfrm>
        </p:spPr>
        <p:txBody>
          <a:bodyPr>
            <a:normAutofit/>
          </a:bodyPr>
          <a:lstStyle/>
          <a:p>
            <a:r>
              <a:rPr lang="en-US" noProof="0" dirty="0"/>
              <a:t>Telehealth—Benefits of e-Visits,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795645"/>
            <a:ext cx="11024771" cy="4351338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Reduced travel</a:t>
            </a:r>
          </a:p>
          <a:p>
            <a:pPr marL="0" indent="0">
              <a:buNone/>
            </a:pPr>
            <a:endParaRPr lang="en-US" sz="2400" noProof="0" dirty="0"/>
          </a:p>
          <a:p>
            <a:pPr marL="0" indent="0">
              <a:buNone/>
            </a:pPr>
            <a:r>
              <a:rPr lang="en-US" noProof="0" dirty="0"/>
              <a:t>Monitoring</a:t>
            </a:r>
          </a:p>
          <a:p>
            <a:pPr marL="0" indent="0">
              <a:buNone/>
            </a:pPr>
            <a:endParaRPr lang="en-US" sz="2400" noProof="0" dirty="0"/>
          </a:p>
          <a:p>
            <a:pPr marL="0" indent="0">
              <a:buNone/>
            </a:pPr>
            <a:r>
              <a:rPr lang="en-US" noProof="0" dirty="0"/>
              <a:t>Reduced hospitalization</a:t>
            </a:r>
          </a:p>
          <a:p>
            <a:pPr marL="0" indent="0">
              <a:buNone/>
            </a:pPr>
            <a:endParaRPr lang="en-US" sz="2400" noProof="0" dirty="0"/>
          </a:p>
          <a:p>
            <a:pPr marL="0" indent="0">
              <a:buNone/>
            </a:pPr>
            <a:r>
              <a:rPr lang="en-US" noProof="0" dirty="0"/>
              <a:t>Reduced time away from work</a:t>
            </a:r>
          </a:p>
          <a:p>
            <a:pPr marL="0" indent="0">
              <a:buNone/>
            </a:pPr>
            <a:endParaRPr lang="en-US" sz="2400" noProof="0" dirty="0"/>
          </a:p>
          <a:p>
            <a:pPr marL="0" indent="0">
              <a:buNone/>
            </a:pPr>
            <a:r>
              <a:rPr lang="en-US" noProof="0" dirty="0"/>
              <a:t>Patient reporting results to physician</a:t>
            </a:r>
          </a:p>
        </p:txBody>
      </p:sp>
    </p:spTree>
    <p:extLst>
      <p:ext uri="{BB962C8B-B14F-4D97-AF65-F5344CB8AC3E}">
        <p14:creationId xmlns:p14="http://schemas.microsoft.com/office/powerpoint/2010/main" val="27800398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873A55-F285-9E4B-897C-E07FC600CA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Learning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FB47C9-E7D3-3449-8CD5-88B034FEB5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Explain consumer informatics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Differentiate between the patient portal and a personal health record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Explain impact of health literacy on patients</a:t>
            </a:r>
          </a:p>
        </p:txBody>
      </p:sp>
    </p:spTree>
    <p:extLst>
      <p:ext uri="{BB962C8B-B14F-4D97-AF65-F5344CB8AC3E}">
        <p14:creationId xmlns:p14="http://schemas.microsoft.com/office/powerpoint/2010/main" val="37555669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264" y="515815"/>
            <a:ext cx="11211457" cy="1174873"/>
          </a:xfrm>
        </p:spPr>
        <p:txBody>
          <a:bodyPr>
            <a:normAutofit/>
          </a:bodyPr>
          <a:lstStyle/>
          <a:p>
            <a:r>
              <a:rPr lang="en-US" noProof="0" dirty="0"/>
              <a:t>Telehealth,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795645"/>
            <a:ext cx="11024771" cy="4351338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Disadvantages</a:t>
            </a:r>
          </a:p>
          <a:p>
            <a:r>
              <a:rPr lang="en-US" sz="2400" noProof="0" dirty="0"/>
              <a:t>Lack of provider funds</a:t>
            </a:r>
          </a:p>
          <a:p>
            <a:r>
              <a:rPr lang="en-US" sz="2400" noProof="0" dirty="0"/>
              <a:t>No face-to-face interaction</a:t>
            </a:r>
          </a:p>
          <a:p>
            <a:r>
              <a:rPr lang="en-US" sz="2400" noProof="0" dirty="0"/>
              <a:t>Issues with patient’s technology</a:t>
            </a:r>
          </a:p>
          <a:p>
            <a:r>
              <a:rPr lang="en-US" sz="2400" noProof="0" dirty="0"/>
              <a:t>Reimbursement</a:t>
            </a:r>
          </a:p>
        </p:txBody>
      </p:sp>
    </p:spTree>
    <p:extLst>
      <p:ext uri="{BB962C8B-B14F-4D97-AF65-F5344CB8AC3E}">
        <p14:creationId xmlns:p14="http://schemas.microsoft.com/office/powerpoint/2010/main" val="5314032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264" y="515815"/>
            <a:ext cx="11361583" cy="1174873"/>
          </a:xfrm>
        </p:spPr>
        <p:txBody>
          <a:bodyPr>
            <a:normAutofit/>
          </a:bodyPr>
          <a:lstStyle/>
          <a:p>
            <a:r>
              <a:rPr lang="en-US" noProof="0" dirty="0"/>
              <a:t>Consumer Informatics Applications,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810635"/>
            <a:ext cx="11024771" cy="4351338"/>
          </a:xfrm>
        </p:spPr>
        <p:txBody>
          <a:bodyPr/>
          <a:lstStyle/>
          <a:p>
            <a:pPr marL="0" indent="0">
              <a:buNone/>
            </a:pPr>
            <a:r>
              <a:rPr lang="en-US" b="1" noProof="0" dirty="0"/>
              <a:t>Consumer engagement: </a:t>
            </a:r>
            <a:r>
              <a:rPr lang="en-US" noProof="0" dirty="0"/>
              <a:t>“A diverse set of activities that can include interacting with healthcare providers, seeking health information, maintaining a PHR, and playing an active role in making decisions in regard to personal healthcare” (</a:t>
            </a:r>
            <a:r>
              <a:rPr lang="en-US" noProof="0" dirty="0" err="1"/>
              <a:t>Aschettino</a:t>
            </a:r>
            <a:r>
              <a:rPr lang="en-US" noProof="0" dirty="0"/>
              <a:t> et al. 2016). </a:t>
            </a:r>
          </a:p>
        </p:txBody>
      </p:sp>
    </p:spTree>
    <p:extLst>
      <p:ext uri="{BB962C8B-B14F-4D97-AF65-F5344CB8AC3E}">
        <p14:creationId xmlns:p14="http://schemas.microsoft.com/office/powerpoint/2010/main" val="37023765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264" y="515815"/>
            <a:ext cx="11361583" cy="1174873"/>
          </a:xfrm>
        </p:spPr>
        <p:txBody>
          <a:bodyPr>
            <a:normAutofit/>
          </a:bodyPr>
          <a:lstStyle/>
          <a:p>
            <a:r>
              <a:rPr lang="en-US" noProof="0" dirty="0"/>
              <a:t>Consumer Informatics Applications,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810635"/>
            <a:ext cx="11024771" cy="4351338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Consumer engagement</a:t>
            </a:r>
          </a:p>
          <a:p>
            <a:r>
              <a:rPr lang="en-US" sz="2400" noProof="0" dirty="0"/>
              <a:t>Benefits</a:t>
            </a:r>
          </a:p>
          <a:p>
            <a:pPr lvl="1"/>
            <a:r>
              <a:rPr lang="en-US" sz="2000" noProof="0" dirty="0"/>
              <a:t>Reduced costs</a:t>
            </a:r>
          </a:p>
          <a:p>
            <a:pPr lvl="1"/>
            <a:r>
              <a:rPr lang="en-US" sz="2000" noProof="0" dirty="0"/>
              <a:t>Increased communications</a:t>
            </a:r>
          </a:p>
          <a:p>
            <a:pPr lvl="1"/>
            <a:r>
              <a:rPr lang="en-US" sz="2000" noProof="0" dirty="0"/>
              <a:t>Improved patient satisfaction</a:t>
            </a:r>
          </a:p>
          <a:p>
            <a:pPr lvl="1"/>
            <a:r>
              <a:rPr lang="en-US" sz="2000" noProof="0" dirty="0"/>
              <a:t>Population health</a:t>
            </a:r>
          </a:p>
          <a:p>
            <a:pPr marL="457200" lvl="1" indent="0">
              <a:buNone/>
            </a:pPr>
            <a:endParaRPr lang="en-US" sz="2000" noProof="0" dirty="0"/>
          </a:p>
          <a:p>
            <a:pPr marL="0" indent="0">
              <a:buNone/>
            </a:pPr>
            <a:r>
              <a:rPr lang="en-US" noProof="0" dirty="0"/>
              <a:t>Blue Button campaign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Population health</a:t>
            </a:r>
          </a:p>
        </p:txBody>
      </p:sp>
    </p:spTree>
    <p:extLst>
      <p:ext uri="{BB962C8B-B14F-4D97-AF65-F5344CB8AC3E}">
        <p14:creationId xmlns:p14="http://schemas.microsoft.com/office/powerpoint/2010/main" val="18066671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264" y="515815"/>
            <a:ext cx="11361583" cy="1174873"/>
          </a:xfrm>
        </p:spPr>
        <p:txBody>
          <a:bodyPr>
            <a:normAutofit/>
          </a:bodyPr>
          <a:lstStyle/>
          <a:p>
            <a:r>
              <a:rPr lang="en-US" noProof="0" dirty="0"/>
              <a:t>Patient Portals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810635"/>
            <a:ext cx="11024771" cy="4351338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Patient portal is an information system established and maintained by the healthcare facility that allows patients to:</a:t>
            </a:r>
          </a:p>
          <a:p>
            <a:pPr marL="0" indent="0">
              <a:buNone/>
            </a:pPr>
            <a:endParaRPr lang="en-US" sz="1800" noProof="0" dirty="0"/>
          </a:p>
          <a:p>
            <a:r>
              <a:rPr lang="en-US" sz="2400" noProof="0" dirty="0"/>
              <a:t>Obtain health information</a:t>
            </a:r>
          </a:p>
          <a:p>
            <a:r>
              <a:rPr lang="en-US" sz="2400" noProof="0" dirty="0"/>
              <a:t>Schedule/register for appointments</a:t>
            </a:r>
          </a:p>
          <a:p>
            <a:r>
              <a:rPr lang="en-US" sz="2400" noProof="0" dirty="0"/>
              <a:t>Email</a:t>
            </a:r>
          </a:p>
          <a:p>
            <a:r>
              <a:rPr lang="en-US" sz="2400" noProof="0" dirty="0"/>
              <a:t>Access forms</a:t>
            </a:r>
          </a:p>
          <a:p>
            <a:r>
              <a:rPr lang="en-US" sz="2400" noProof="0" dirty="0"/>
              <a:t>Update demographics</a:t>
            </a:r>
          </a:p>
          <a:p>
            <a:r>
              <a:rPr lang="en-US" sz="2400" noProof="0" dirty="0"/>
              <a:t>Request prescription refill</a:t>
            </a:r>
          </a:p>
        </p:txBody>
      </p:sp>
    </p:spTree>
    <p:extLst>
      <p:ext uri="{BB962C8B-B14F-4D97-AF65-F5344CB8AC3E}">
        <p14:creationId xmlns:p14="http://schemas.microsoft.com/office/powerpoint/2010/main" val="14897795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264" y="515815"/>
            <a:ext cx="11443469" cy="1174873"/>
          </a:xfrm>
        </p:spPr>
        <p:txBody>
          <a:bodyPr>
            <a:normAutofit/>
          </a:bodyPr>
          <a:lstStyle/>
          <a:p>
            <a:r>
              <a:rPr lang="en-US" noProof="0" dirty="0"/>
              <a:t>Patient Portals—Benefits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Improve communications</a:t>
            </a:r>
          </a:p>
          <a:p>
            <a:pPr marL="0" indent="0">
              <a:buNone/>
            </a:pPr>
            <a:endParaRPr lang="en-US" sz="2400" noProof="0" dirty="0"/>
          </a:p>
          <a:p>
            <a:pPr marL="0" indent="0">
              <a:buNone/>
            </a:pPr>
            <a:r>
              <a:rPr lang="en-US" noProof="0" dirty="0"/>
              <a:t>Provide health information</a:t>
            </a:r>
          </a:p>
          <a:p>
            <a:pPr marL="0" indent="0">
              <a:buNone/>
            </a:pPr>
            <a:endParaRPr lang="en-US" sz="2400" noProof="0" dirty="0"/>
          </a:p>
          <a:p>
            <a:pPr marL="0" indent="0">
              <a:buNone/>
            </a:pPr>
            <a:r>
              <a:rPr lang="en-US" noProof="0" dirty="0"/>
              <a:t>Provide resources</a:t>
            </a:r>
          </a:p>
          <a:p>
            <a:pPr marL="0" indent="0">
              <a:buNone/>
            </a:pPr>
            <a:endParaRPr lang="en-US" sz="2400" noProof="0" dirty="0"/>
          </a:p>
          <a:p>
            <a:pPr marL="0" indent="0">
              <a:buNone/>
            </a:pPr>
            <a:r>
              <a:rPr lang="en-US" noProof="0" dirty="0"/>
              <a:t>Encourage patient engagement</a:t>
            </a:r>
          </a:p>
          <a:p>
            <a:pPr marL="0" indent="0">
              <a:buNone/>
            </a:pPr>
            <a:endParaRPr lang="en-US" sz="2400" noProof="0" dirty="0"/>
          </a:p>
          <a:p>
            <a:pPr marL="0" indent="0">
              <a:buNone/>
            </a:pPr>
            <a:r>
              <a:rPr lang="en-US" noProof="0" dirty="0"/>
              <a:t>Improve efficiency of healthcare staff</a:t>
            </a:r>
          </a:p>
        </p:txBody>
      </p:sp>
    </p:spTree>
    <p:extLst>
      <p:ext uri="{BB962C8B-B14F-4D97-AF65-F5344CB8AC3E}">
        <p14:creationId xmlns:p14="http://schemas.microsoft.com/office/powerpoint/2010/main" val="25998823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Patient Portals—Types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noProof="0" dirty="0"/>
              <a:t>Standalone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System integrated</a:t>
            </a:r>
          </a:p>
        </p:txBody>
      </p:sp>
    </p:spTree>
    <p:extLst>
      <p:ext uri="{BB962C8B-B14F-4D97-AF65-F5344CB8AC3E}">
        <p14:creationId xmlns:p14="http://schemas.microsoft.com/office/powerpoint/2010/main" val="13565572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Personal Health Record,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noProof="0" dirty="0"/>
              <a:t>Electronic or paper health record maintained and updated by an individual for him- or herself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A tool that individuals can use to collect, track, and share past and current information about their health or the health of someone in their care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Controlled by patient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Shared data record</a:t>
            </a:r>
          </a:p>
        </p:txBody>
      </p:sp>
    </p:spTree>
    <p:extLst>
      <p:ext uri="{BB962C8B-B14F-4D97-AF65-F5344CB8AC3E}">
        <p14:creationId xmlns:p14="http://schemas.microsoft.com/office/powerpoint/2010/main" val="6837206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Personal Health Record,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noProof="0" dirty="0"/>
              <a:t>Includes</a:t>
            </a:r>
          </a:p>
          <a:p>
            <a:r>
              <a:rPr lang="en-US" sz="2400" noProof="0" dirty="0"/>
              <a:t>Patient demographics</a:t>
            </a:r>
          </a:p>
          <a:p>
            <a:r>
              <a:rPr lang="en-US" sz="2400" noProof="0" dirty="0"/>
              <a:t>Emergency contact</a:t>
            </a:r>
          </a:p>
          <a:p>
            <a:r>
              <a:rPr lang="en-US" sz="2400" noProof="0" dirty="0"/>
              <a:t>Physician contact information</a:t>
            </a:r>
          </a:p>
          <a:p>
            <a:r>
              <a:rPr lang="en-US" sz="2400" noProof="0" dirty="0"/>
              <a:t>Insurance information</a:t>
            </a:r>
          </a:p>
          <a:p>
            <a:r>
              <a:rPr lang="en-US" sz="2400" noProof="0" dirty="0"/>
              <a:t>Advanced directives</a:t>
            </a:r>
          </a:p>
          <a:p>
            <a:r>
              <a:rPr lang="en-US" sz="2400" noProof="0" dirty="0"/>
              <a:t>Organ donation information</a:t>
            </a:r>
          </a:p>
          <a:p>
            <a:r>
              <a:rPr lang="en-US" sz="2400" noProof="0" dirty="0"/>
              <a:t>Significant illnesses and surgical procedures</a:t>
            </a:r>
          </a:p>
        </p:txBody>
      </p:sp>
    </p:spTree>
    <p:extLst>
      <p:ext uri="{BB962C8B-B14F-4D97-AF65-F5344CB8AC3E}">
        <p14:creationId xmlns:p14="http://schemas.microsoft.com/office/powerpoint/2010/main" val="25980673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Consumer Informatics Applications – Personal Health Record Includes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noProof="0" dirty="0"/>
              <a:t>Current medications and dosages</a:t>
            </a:r>
          </a:p>
          <a:p>
            <a:pPr marL="0" indent="0">
              <a:buNone/>
            </a:pPr>
            <a:endParaRPr lang="en-US" sz="2400" noProof="0" dirty="0"/>
          </a:p>
          <a:p>
            <a:pPr marL="0" indent="0">
              <a:buNone/>
            </a:pPr>
            <a:r>
              <a:rPr lang="en-US" noProof="0" dirty="0"/>
              <a:t>Immunizations and their dates</a:t>
            </a:r>
          </a:p>
          <a:p>
            <a:pPr marL="0" indent="0">
              <a:buNone/>
            </a:pPr>
            <a:endParaRPr lang="en-US" sz="2400" noProof="0" dirty="0"/>
          </a:p>
          <a:p>
            <a:pPr marL="0" indent="0">
              <a:buNone/>
            </a:pPr>
            <a:r>
              <a:rPr lang="en-US" noProof="0" dirty="0"/>
              <a:t>Allergies</a:t>
            </a:r>
          </a:p>
          <a:p>
            <a:pPr marL="0" indent="0">
              <a:buNone/>
            </a:pPr>
            <a:endParaRPr lang="en-US" sz="2400" noProof="0" dirty="0"/>
          </a:p>
          <a:p>
            <a:pPr marL="0" indent="0">
              <a:buNone/>
            </a:pPr>
            <a:r>
              <a:rPr lang="en-US" noProof="0" dirty="0"/>
              <a:t>Family history</a:t>
            </a:r>
          </a:p>
          <a:p>
            <a:pPr marL="0" indent="0">
              <a:buNone/>
            </a:pPr>
            <a:endParaRPr lang="en-US" sz="2400" noProof="0" dirty="0"/>
          </a:p>
          <a:p>
            <a:pPr marL="0" indent="0">
              <a:buNone/>
            </a:pPr>
            <a:r>
              <a:rPr lang="en-US" noProof="0" dirty="0"/>
              <a:t>Key test results</a:t>
            </a:r>
          </a:p>
        </p:txBody>
      </p:sp>
    </p:spTree>
    <p:extLst>
      <p:ext uri="{BB962C8B-B14F-4D97-AF65-F5344CB8AC3E}">
        <p14:creationId xmlns:p14="http://schemas.microsoft.com/office/powerpoint/2010/main" val="25262724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Personal Health Record Formats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825625"/>
            <a:ext cx="11024771" cy="4351338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Paper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Personal computer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Internet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Portable devices</a:t>
            </a:r>
          </a:p>
        </p:txBody>
      </p:sp>
    </p:spTree>
    <p:extLst>
      <p:ext uri="{BB962C8B-B14F-4D97-AF65-F5344CB8AC3E}">
        <p14:creationId xmlns:p14="http://schemas.microsoft.com/office/powerpoint/2010/main" val="30640273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Patients use technology for their health</a:t>
            </a:r>
          </a:p>
          <a:p>
            <a:r>
              <a:rPr lang="en-US" sz="2400" noProof="0" dirty="0"/>
              <a:t>Keep in touch with their healthcare providers </a:t>
            </a:r>
          </a:p>
          <a:p>
            <a:r>
              <a:rPr lang="en-US" sz="2400" noProof="0" dirty="0"/>
              <a:t>Access health information</a:t>
            </a:r>
          </a:p>
        </p:txBody>
      </p:sp>
    </p:spTree>
    <p:extLst>
      <p:ext uri="{BB962C8B-B14F-4D97-AF65-F5344CB8AC3E}">
        <p14:creationId xmlns:p14="http://schemas.microsoft.com/office/powerpoint/2010/main" val="374583002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Social Media,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735685"/>
            <a:ext cx="11024771" cy="4351338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Online communication tools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Used by healthcare to:</a:t>
            </a:r>
          </a:p>
          <a:p>
            <a:pPr marL="0" indent="0">
              <a:buNone/>
            </a:pPr>
            <a:endParaRPr lang="en-US" sz="1800" noProof="0" dirty="0"/>
          </a:p>
          <a:p>
            <a:r>
              <a:rPr lang="en-US" sz="2400" noProof="0" dirty="0"/>
              <a:t>Advertise</a:t>
            </a:r>
          </a:p>
          <a:p>
            <a:r>
              <a:rPr lang="en-US" sz="2400" noProof="0" dirty="0"/>
              <a:t>Promote wellness</a:t>
            </a:r>
          </a:p>
          <a:p>
            <a:r>
              <a:rPr lang="en-US" sz="2400" noProof="0" dirty="0"/>
              <a:t>Provide health education</a:t>
            </a:r>
          </a:p>
          <a:p>
            <a:r>
              <a:rPr lang="en-US" sz="2400" noProof="0" dirty="0"/>
              <a:t>Manage support forums</a:t>
            </a:r>
          </a:p>
          <a:p>
            <a:r>
              <a:rPr lang="en-US" sz="2400" noProof="0" dirty="0"/>
              <a:t>Communication</a:t>
            </a:r>
          </a:p>
        </p:txBody>
      </p:sp>
    </p:spTree>
    <p:extLst>
      <p:ext uri="{BB962C8B-B14F-4D97-AF65-F5344CB8AC3E}">
        <p14:creationId xmlns:p14="http://schemas.microsoft.com/office/powerpoint/2010/main" val="39771684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Social Media—Benefits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Community for patients with chronic diseases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Patients are better informed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Search for clinical trials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Builds awareness of conditions</a:t>
            </a:r>
          </a:p>
        </p:txBody>
      </p:sp>
    </p:spTree>
    <p:extLst>
      <p:ext uri="{BB962C8B-B14F-4D97-AF65-F5344CB8AC3E}">
        <p14:creationId xmlns:p14="http://schemas.microsoft.com/office/powerpoint/2010/main" val="36474742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1BCED-8CA4-4CCA-B5F2-85A20C766B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Social Media,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260CDA-DDA8-45FB-ABF5-3462499C77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825625"/>
            <a:ext cx="11024771" cy="4351338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E-patients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Cannot share patient information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Policies and procedures required</a:t>
            </a:r>
          </a:p>
        </p:txBody>
      </p:sp>
    </p:spTree>
    <p:extLst>
      <p:ext uri="{BB962C8B-B14F-4D97-AF65-F5344CB8AC3E}">
        <p14:creationId xmlns:p14="http://schemas.microsoft.com/office/powerpoint/2010/main" val="12814552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CA8A46-BD24-4BA6-A08A-150145084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949934-96CC-41AA-A4C6-618332C62D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750675"/>
            <a:ext cx="11024771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noProof="0" dirty="0"/>
              <a:t>Athenahealth. 2017. What is mobile health technology? https://www.athenahealth.com/knowledge-hub /mobile-health-technology/what-is-mobile-health-technology </a:t>
            </a:r>
          </a:p>
          <a:p>
            <a:pPr marL="0" indent="0">
              <a:buNone/>
            </a:pPr>
            <a:endParaRPr lang="en-US" sz="800" noProof="0" dirty="0"/>
          </a:p>
          <a:p>
            <a:pPr marL="0" indent="0">
              <a:buNone/>
            </a:pPr>
            <a:r>
              <a:rPr lang="en-US" sz="2400" noProof="0" dirty="0" err="1"/>
              <a:t>Aschettino</a:t>
            </a:r>
            <a:r>
              <a:rPr lang="en-US" sz="2400" noProof="0" dirty="0"/>
              <a:t>, L., K. M. Baldwin, L. Bouma, B. Burton, D. Collier, M. Davis, M. Dolan, K. Fahy, C. Gardner, E. Gorton, L. </a:t>
            </a:r>
            <a:r>
              <a:rPr lang="en-US" sz="2400" noProof="0" dirty="0" err="1"/>
              <a:t>Grebner</a:t>
            </a:r>
            <a:r>
              <a:rPr lang="en-US" sz="2400" noProof="0" dirty="0"/>
              <a:t>, M. </a:t>
            </a:r>
            <a:r>
              <a:rPr lang="en-US" sz="2400" noProof="0" dirty="0" err="1"/>
              <a:t>Hennings</a:t>
            </a:r>
            <a:r>
              <a:rPr lang="en-US" sz="2400" noProof="0" dirty="0"/>
              <a:t>, L. Kadlec, A. Kirby, N. </a:t>
            </a:r>
            <a:r>
              <a:rPr lang="en-US" sz="2400" noProof="0" dirty="0" err="1"/>
              <a:t>LaFianzo</a:t>
            </a:r>
            <a:r>
              <a:rPr lang="en-US" sz="2400" noProof="0" dirty="0"/>
              <a:t>, M. Nelson., P. </a:t>
            </a:r>
            <a:r>
              <a:rPr lang="en-US" sz="2400" noProof="0" dirty="0" err="1"/>
              <a:t>Reinger</a:t>
            </a:r>
            <a:r>
              <a:rPr lang="en-US" sz="2400" noProof="0" dirty="0"/>
              <a:t>, and A.R. Smith. 2016a. Consumer Engagement Toolkit. http://bok.ahima.org/PdfView?oid=301404. </a:t>
            </a:r>
          </a:p>
          <a:p>
            <a:pPr marL="0" indent="0">
              <a:buNone/>
            </a:pPr>
            <a:endParaRPr lang="en-US" sz="1100" noProof="0" dirty="0"/>
          </a:p>
          <a:p>
            <a:pPr marL="0" indent="0">
              <a:buNone/>
            </a:pPr>
            <a:r>
              <a:rPr lang="en-US" sz="2400" noProof="0" dirty="0"/>
              <a:t>Selden, C.R., M. Zorn, S. </a:t>
            </a:r>
            <a:r>
              <a:rPr lang="en-US" sz="2400" noProof="0" dirty="0" err="1"/>
              <a:t>Ratzan</a:t>
            </a:r>
            <a:r>
              <a:rPr lang="en-US" sz="2400" noProof="0" dirty="0"/>
              <a:t>, and R. M. Parker. 2000. Health Literacy. https://www.researchgate </a:t>
            </a:r>
            <a:r>
              <a:rPr lang="en-US" sz="2400" noProof="0" dirty="0" err="1"/>
              <a:t>.net</a:t>
            </a:r>
            <a:r>
              <a:rPr lang="en-US" sz="2400" noProof="0" dirty="0"/>
              <a:t>/publication/230877250_National_Library_of_Medicine_Current_Bibliographies_in_Medicine _</a:t>
            </a:r>
            <a:r>
              <a:rPr lang="en-US" sz="2400" noProof="0" dirty="0" err="1"/>
              <a:t>Health_Literacy</a:t>
            </a:r>
            <a:r>
              <a:rPr lang="en-US" sz="2400" noProof="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2560581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Health Literacy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795645"/>
            <a:ext cx="11024771" cy="4351338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“The degree to which individuals have the capacity to obtain, process, and understand basic health information and services needed to make appropriate health decisions” (Selden et al.)</a:t>
            </a:r>
          </a:p>
        </p:txBody>
      </p:sp>
    </p:spTree>
    <p:extLst>
      <p:ext uri="{BB962C8B-B14F-4D97-AF65-F5344CB8AC3E}">
        <p14:creationId xmlns:p14="http://schemas.microsoft.com/office/powerpoint/2010/main" val="812813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Health Literacy—National Action Plan,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Access</a:t>
            </a:r>
          </a:p>
          <a:p>
            <a:pPr marL="0" indent="0">
              <a:buNone/>
            </a:pPr>
            <a:endParaRPr lang="en-US" sz="2000" noProof="0" dirty="0"/>
          </a:p>
          <a:p>
            <a:pPr marL="0" indent="0">
              <a:buNone/>
            </a:pPr>
            <a:r>
              <a:rPr lang="en-US" noProof="0" dirty="0"/>
              <a:t>Improve health information and communication</a:t>
            </a:r>
          </a:p>
          <a:p>
            <a:pPr marL="0" indent="0">
              <a:buNone/>
            </a:pPr>
            <a:endParaRPr lang="en-US" sz="2000" noProof="0" dirty="0"/>
          </a:p>
          <a:p>
            <a:pPr marL="0" indent="0">
              <a:buNone/>
            </a:pPr>
            <a:r>
              <a:rPr lang="en-US" noProof="0" dirty="0"/>
              <a:t>Incorporate health information in schools</a:t>
            </a:r>
          </a:p>
          <a:p>
            <a:pPr marL="0" indent="0">
              <a:buNone/>
            </a:pPr>
            <a:endParaRPr lang="en-US" sz="2000" noProof="0" dirty="0"/>
          </a:p>
          <a:p>
            <a:pPr marL="0" indent="0">
              <a:buNone/>
            </a:pPr>
            <a:r>
              <a:rPr lang="en-US" noProof="0" dirty="0"/>
              <a:t>Support adult education programs</a:t>
            </a:r>
          </a:p>
        </p:txBody>
      </p:sp>
    </p:spTree>
    <p:extLst>
      <p:ext uri="{BB962C8B-B14F-4D97-AF65-F5344CB8AC3E}">
        <p14:creationId xmlns:p14="http://schemas.microsoft.com/office/powerpoint/2010/main" val="35836907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Health Literacy—National Action Plan,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Conduct research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Use evidence-based practices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Goals</a:t>
            </a:r>
          </a:p>
        </p:txBody>
      </p:sp>
    </p:spTree>
    <p:extLst>
      <p:ext uri="{BB962C8B-B14F-4D97-AF65-F5344CB8AC3E}">
        <p14:creationId xmlns:p14="http://schemas.microsoft.com/office/powerpoint/2010/main" val="42096827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Health Literacy—Includes,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Prescriptions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Discharge instructions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Consent forms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Appointment scheduling</a:t>
            </a:r>
          </a:p>
        </p:txBody>
      </p:sp>
    </p:spTree>
    <p:extLst>
      <p:ext uri="{BB962C8B-B14F-4D97-AF65-F5344CB8AC3E}">
        <p14:creationId xmlns:p14="http://schemas.microsoft.com/office/powerpoint/2010/main" val="26962780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Health Literacy—Includes,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Requests for information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Navigating healthcare</a:t>
            </a:r>
          </a:p>
          <a:p>
            <a:pPr marL="0" indent="0">
              <a:buNone/>
            </a:pPr>
            <a:endParaRPr lang="en-US" noProof="0" dirty="0"/>
          </a:p>
          <a:p>
            <a:pPr marL="0" indent="0">
              <a:buNone/>
            </a:pPr>
            <a:r>
              <a:rPr lang="en-US" noProof="0" dirty="0"/>
              <a:t>Ability to understand</a:t>
            </a:r>
          </a:p>
        </p:txBody>
      </p:sp>
    </p:spTree>
    <p:extLst>
      <p:ext uri="{BB962C8B-B14F-4D97-AF65-F5344CB8AC3E}">
        <p14:creationId xmlns:p14="http://schemas.microsoft.com/office/powerpoint/2010/main" val="37674860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ECC7-FA19-4AC4-941D-57404788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Health Literacy—Contributing Factors,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8BA5-B0A0-413B-9F86-4C52C7408B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4" y="1780655"/>
            <a:ext cx="11024771" cy="4351338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Communication skills</a:t>
            </a:r>
          </a:p>
          <a:p>
            <a:pPr marL="0" indent="0">
              <a:buNone/>
            </a:pPr>
            <a:endParaRPr lang="en-US" sz="1800" noProof="0" dirty="0"/>
          </a:p>
          <a:p>
            <a:pPr marL="0" indent="0">
              <a:buNone/>
            </a:pPr>
            <a:r>
              <a:rPr lang="en-US" noProof="0" dirty="0"/>
              <a:t>Knowledge of healthcare</a:t>
            </a:r>
          </a:p>
          <a:p>
            <a:pPr marL="0" indent="0">
              <a:buNone/>
            </a:pPr>
            <a:endParaRPr lang="en-US" sz="1800" noProof="0" dirty="0"/>
          </a:p>
          <a:p>
            <a:pPr marL="0" indent="0">
              <a:buNone/>
            </a:pPr>
            <a:r>
              <a:rPr lang="en-US" noProof="0" dirty="0"/>
              <a:t>Culture</a:t>
            </a:r>
          </a:p>
          <a:p>
            <a:pPr marL="0" indent="0">
              <a:buNone/>
            </a:pPr>
            <a:endParaRPr lang="en-US" sz="1800" noProof="0" dirty="0"/>
          </a:p>
          <a:p>
            <a:pPr marL="0" indent="0">
              <a:buNone/>
            </a:pPr>
            <a:r>
              <a:rPr lang="en-US" noProof="0" dirty="0"/>
              <a:t>Demands on healthcare facility</a:t>
            </a:r>
          </a:p>
          <a:p>
            <a:pPr marL="0" indent="0">
              <a:buNone/>
            </a:pPr>
            <a:endParaRPr lang="en-US" sz="1800" noProof="0" dirty="0"/>
          </a:p>
          <a:p>
            <a:pPr marL="0" indent="0">
              <a:buNone/>
            </a:pPr>
            <a:r>
              <a:rPr lang="en-US" noProof="0" dirty="0"/>
              <a:t>Age greater than 65</a:t>
            </a:r>
          </a:p>
        </p:txBody>
      </p:sp>
    </p:spTree>
    <p:extLst>
      <p:ext uri="{BB962C8B-B14F-4D97-AF65-F5344CB8AC3E}">
        <p14:creationId xmlns:p14="http://schemas.microsoft.com/office/powerpoint/2010/main" val="2907535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B9570A60-6BFD-9A40-8AEC-E1A489B8FDEF}" vid="{BFC27592-EED7-0248-993B-6065F04F227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E87C6F25A504842A0C1E9AB174C5943" ma:contentTypeVersion="" ma:contentTypeDescription="Create a new document." ma:contentTypeScope="" ma:versionID="0a6ba912cf1e0e3fed7efc8868ba97d4">
  <xsd:schema xmlns:xsd="http://www.w3.org/2001/XMLSchema" xmlns:xs="http://www.w3.org/2001/XMLSchema" xmlns:p="http://schemas.microsoft.com/office/2006/metadata/properties" xmlns:ns2="b780e977-4250-4e22-987e-5a8c2348323c" xmlns:ns3="a1a409e0-1700-457e-9605-34172a0b079f" targetNamespace="http://schemas.microsoft.com/office/2006/metadata/properties" ma:root="true" ma:fieldsID="6492b6626650ff29e12d5a2c04f97d14" ns2:_="" ns3:_="">
    <xsd:import namespace="b780e977-4250-4e22-987e-5a8c2348323c"/>
    <xsd:import namespace="a1a409e0-1700-457e-9605-34172a0b079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80e977-4250-4e22-987e-5a8c234832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a409e0-1700-457e-9605-34172a0b079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 ma:index="12" ma:displayName="Comments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4E2A7A7-C2AC-4229-A2F1-7A9C3E36CFE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30608A3-D994-4873-BEAA-EFC918742757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8DB0077E-0212-4AB7-BFA0-17C0E35004A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780e977-4250-4e22-987e-5a8c2348323c"/>
    <ds:schemaRef ds:uri="a1a409e0-1700-457e-9605-34172a0b079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2019_AHIMA_PPT_16-9</Template>
  <TotalTime>825</TotalTime>
  <Words>879</Words>
  <Application>Microsoft Office PowerPoint</Application>
  <PresentationFormat>Widescreen</PresentationFormat>
  <Paragraphs>238</Paragraphs>
  <Slides>33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6" baseType="lpstr">
      <vt:lpstr>Arial</vt:lpstr>
      <vt:lpstr>Calibri (Body)</vt:lpstr>
      <vt:lpstr>Office Theme</vt:lpstr>
      <vt:lpstr>Introduction to Information Systems for Health Information Technology</vt:lpstr>
      <vt:lpstr>Learning Objectives</vt:lpstr>
      <vt:lpstr>Introduction</vt:lpstr>
      <vt:lpstr>Health Literacy</vt:lpstr>
      <vt:lpstr>Health Literacy—National Action Plan, 1</vt:lpstr>
      <vt:lpstr>Health Literacy—National Action Plan, 2</vt:lpstr>
      <vt:lpstr>Health Literacy—Includes, 1</vt:lpstr>
      <vt:lpstr>Health Literacy—Includes, 2</vt:lpstr>
      <vt:lpstr>Health Literacy—Contributing Factors, 1</vt:lpstr>
      <vt:lpstr>Health Literacy—Contributing Factors, 2</vt:lpstr>
      <vt:lpstr>Health Literacy Resources</vt:lpstr>
      <vt:lpstr>Health Literacy Issues</vt:lpstr>
      <vt:lpstr>Health Literacy Tools</vt:lpstr>
      <vt:lpstr>Consumer Health Applications, 1</vt:lpstr>
      <vt:lpstr>Consumer Health Applications, 2</vt:lpstr>
      <vt:lpstr>Telehealth, 1</vt:lpstr>
      <vt:lpstr>Telehealth versus Telemedicine</vt:lpstr>
      <vt:lpstr>Telehealth—Benefits of e-Visits, 1</vt:lpstr>
      <vt:lpstr>Telehealth—Benefits of e-Visits, 2</vt:lpstr>
      <vt:lpstr>Telehealth, 2</vt:lpstr>
      <vt:lpstr>Consumer Informatics Applications, 1</vt:lpstr>
      <vt:lpstr>Consumer Informatics Applications, 2</vt:lpstr>
      <vt:lpstr>Patient Portals</vt:lpstr>
      <vt:lpstr>Patient Portals—Benefits</vt:lpstr>
      <vt:lpstr>Patient Portals—Types</vt:lpstr>
      <vt:lpstr>Personal Health Record, 1</vt:lpstr>
      <vt:lpstr>Personal Health Record, 2</vt:lpstr>
      <vt:lpstr>Consumer Informatics Applications – Personal Health Record Includes</vt:lpstr>
      <vt:lpstr>Personal Health Record Formats</vt:lpstr>
      <vt:lpstr>Social Media, 1</vt:lpstr>
      <vt:lpstr>Social Media—Benefits</vt:lpstr>
      <vt:lpstr>Social Media, 2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Information Systems for Health Information Technology</dc:title>
  <dc:creator>Diya Bhojnagarwala</dc:creator>
  <cp:lastModifiedBy>Shannon, Joyce</cp:lastModifiedBy>
  <cp:revision>72</cp:revision>
  <dcterms:created xsi:type="dcterms:W3CDTF">2019-11-12T08:03:43Z</dcterms:created>
  <dcterms:modified xsi:type="dcterms:W3CDTF">2020-12-03T06:12:19Z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0x0101006E87C6F25A504842A0C1E9AB174C5943</vt:lpwstr>
  </property>
</Properties>
</file>