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70"/>
  </p:notesMasterIdLst>
  <p:sldIdLst>
    <p:sldId id="256" r:id="rId5"/>
    <p:sldId id="257" r:id="rId6"/>
    <p:sldId id="258" r:id="rId7"/>
    <p:sldId id="281" r:id="rId8"/>
    <p:sldId id="329" r:id="rId9"/>
    <p:sldId id="300" r:id="rId10"/>
    <p:sldId id="260" r:id="rId11"/>
    <p:sldId id="261" r:id="rId12"/>
    <p:sldId id="330" r:id="rId13"/>
    <p:sldId id="331" r:id="rId14"/>
    <p:sldId id="262" r:id="rId15"/>
    <p:sldId id="263" r:id="rId16"/>
    <p:sldId id="332" r:id="rId17"/>
    <p:sldId id="264" r:id="rId18"/>
    <p:sldId id="265" r:id="rId19"/>
    <p:sldId id="266" r:id="rId20"/>
    <p:sldId id="267" r:id="rId21"/>
    <p:sldId id="269" r:id="rId22"/>
    <p:sldId id="270" r:id="rId23"/>
    <p:sldId id="271" r:id="rId24"/>
    <p:sldId id="272" r:id="rId25"/>
    <p:sldId id="299" r:id="rId26"/>
    <p:sldId id="301" r:id="rId27"/>
    <p:sldId id="333" r:id="rId28"/>
    <p:sldId id="273" r:id="rId29"/>
    <p:sldId id="276" r:id="rId30"/>
    <p:sldId id="279" r:id="rId31"/>
    <p:sldId id="282" r:id="rId32"/>
    <p:sldId id="283" r:id="rId33"/>
    <p:sldId id="334" r:id="rId34"/>
    <p:sldId id="284" r:id="rId35"/>
    <p:sldId id="285" r:id="rId36"/>
    <p:sldId id="286" r:id="rId37"/>
    <p:sldId id="287" r:id="rId38"/>
    <p:sldId id="335" r:id="rId39"/>
    <p:sldId id="288" r:id="rId40"/>
    <p:sldId id="302" r:id="rId41"/>
    <p:sldId id="303" r:id="rId42"/>
    <p:sldId id="304" r:id="rId43"/>
    <p:sldId id="336" r:id="rId44"/>
    <p:sldId id="305" r:id="rId45"/>
    <p:sldId id="306" r:id="rId46"/>
    <p:sldId id="307" r:id="rId47"/>
    <p:sldId id="308" r:id="rId48"/>
    <p:sldId id="337" r:id="rId49"/>
    <p:sldId id="309" r:id="rId50"/>
    <p:sldId id="310" r:id="rId51"/>
    <p:sldId id="338" r:id="rId52"/>
    <p:sldId id="311" r:id="rId53"/>
    <p:sldId id="312" r:id="rId54"/>
    <p:sldId id="313" r:id="rId55"/>
    <p:sldId id="314" r:id="rId56"/>
    <p:sldId id="339" r:id="rId57"/>
    <p:sldId id="316" r:id="rId58"/>
    <p:sldId id="317" r:id="rId59"/>
    <p:sldId id="318" r:id="rId60"/>
    <p:sldId id="319" r:id="rId61"/>
    <p:sldId id="320" r:id="rId62"/>
    <p:sldId id="321" r:id="rId63"/>
    <p:sldId id="323" r:id="rId64"/>
    <p:sldId id="324" r:id="rId65"/>
    <p:sldId id="325" r:id="rId66"/>
    <p:sldId id="326" r:id="rId67"/>
    <p:sldId id="327" r:id="rId68"/>
    <p:sldId id="328" r:id="rId6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E4FF"/>
    <a:srgbClr val="005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249" autoAdjust="0"/>
  </p:normalViewPr>
  <p:slideViewPr>
    <p:cSldViewPr snapToGrid="0" snapToObjects="1">
      <p:cViewPr varScale="1">
        <p:scale>
          <a:sx n="64" d="100"/>
          <a:sy n="64" d="100"/>
        </p:scale>
        <p:origin x="876" y="72"/>
      </p:cViewPr>
      <p:guideLst/>
    </p:cSldViewPr>
  </p:slideViewPr>
  <p:outlineViewPr>
    <p:cViewPr>
      <p:scale>
        <a:sx n="33" d="100"/>
        <a:sy n="33" d="100"/>
      </p:scale>
      <p:origin x="0" y="-6271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" Type="http://schemas.openxmlformats.org/officeDocument/2006/relationships/slide" Target="slides/slide3.xml"/><Relationship Id="rId71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(Body)"/>
              </a:defRPr>
            </a:lvl1pPr>
          </a:lstStyle>
          <a:p>
            <a:fld id="{19000218-547A-8943-B7D7-03A273CD8F18}" type="datetimeFigureOut">
              <a:rPr lang="en-US" smtClean="0"/>
              <a:pPr/>
              <a:t>11/28/2019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(Body)"/>
              </a:defRPr>
            </a:lvl1pPr>
          </a:lstStyle>
          <a:p>
            <a:fld id="{EC9919CD-3B8A-C54C-A7DD-6A2A28A2B1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665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919CD-3B8A-C54C-A7DD-6A2A28A2B1D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190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BDDDFA6-A30A-2B4D-815C-79D9C3FA54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022730-C47B-764D-AB71-93D79A64C9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3520" y="1718503"/>
            <a:ext cx="9144000" cy="268007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22AF52-CA6B-5542-AC94-164A72E283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3520" y="4683210"/>
            <a:ext cx="9144000" cy="1170729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59E4FF"/>
                </a:solidFill>
                <a:latin typeface="Calibri (Body)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BD0F5A-6B66-FE4C-828D-EAC3C360B412}"/>
              </a:ext>
            </a:extLst>
          </p:cNvPr>
          <p:cNvSpPr txBox="1"/>
          <p:nvPr userDrawn="1"/>
        </p:nvSpPr>
        <p:spPr>
          <a:xfrm>
            <a:off x="520861" y="6204031"/>
            <a:ext cx="1944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b="0" dirty="0">
                <a:solidFill>
                  <a:schemeClr val="bg1"/>
                </a:solidFill>
                <a:latin typeface="Calibri (Body)"/>
              </a:rPr>
              <a:t>ahima.org</a:t>
            </a:r>
          </a:p>
        </p:txBody>
      </p:sp>
      <p:pic>
        <p:nvPicPr>
          <p:cNvPr id="11" name="Picture 10" descr="AHIMA_White.png">
            <a:extLst>
              <a:ext uri="{FF2B5EF4-FFF2-40B4-BE49-F238E27FC236}">
                <a16:creationId xmlns:a16="http://schemas.microsoft.com/office/drawing/2014/main" id="{56B69201-54D0-6C43-AAE0-F81A0FC63A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520" y="5698017"/>
            <a:ext cx="1806908" cy="875347"/>
          </a:xfrm>
          <a:prstGeom prst="rect">
            <a:avLst/>
          </a:prstGeom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2F89C226-486B-48E1-BC4C-2C8A6DEE3D2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56510" y="6155051"/>
            <a:ext cx="7357828" cy="369332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77733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F52E85E-8804-214F-8797-F2CD76403F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9264" y="6293042"/>
            <a:ext cx="11024771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349347-97FA-C843-A003-5B9ECCD6D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 (Body)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76D1F-1E43-5249-B170-73823D633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489350E-275D-4B40-8E2B-FC697999C6A3}"/>
              </a:ext>
            </a:extLst>
          </p:cNvPr>
          <p:cNvSpPr txBox="1">
            <a:spLocks/>
          </p:cNvSpPr>
          <p:nvPr userDrawn="1"/>
        </p:nvSpPr>
        <p:spPr>
          <a:xfrm>
            <a:off x="5751811" y="6320579"/>
            <a:ext cx="943086" cy="2309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lang="en-US" sz="1000" kern="1200" smtClean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Calibri (Body)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225FC6-47BD-41EC-A9A9-F450F860ABF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647899" y="6246775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CC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lnSpc>
                <a:spcPct val="75000"/>
              </a:lnSpc>
            </a:pPr>
            <a:fld id="{B2B86243-762B-4653-A1EB-4B6E25172358}" type="slidenum">
              <a:rPr lang="en-US" altLang="en-US" sz="1400" b="0" smtClean="0">
                <a:solidFill>
                  <a:schemeClr val="tx1"/>
                </a:solidFill>
                <a:latin typeface="Calibri (Body)"/>
              </a:rPr>
              <a:pPr algn="r">
                <a:lnSpc>
                  <a:spcPct val="75000"/>
                </a:lnSpc>
              </a:pPr>
              <a:t>‹#›</a:t>
            </a:fld>
            <a:endParaRPr lang="en-US" altLang="en-US" sz="1400" b="0" dirty="0">
              <a:solidFill>
                <a:schemeClr val="tx1"/>
              </a:solidFill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764570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EE5283C-ADB3-564B-BAB8-B4748A5E0C5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0959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410417-AC94-FC4C-9C71-DF00FDE91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5" y="515815"/>
            <a:ext cx="11024770" cy="117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E06515-FDB7-144C-B62C-4C5A48217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264" y="1825625"/>
            <a:ext cx="1102477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E5959D2-4B35-2E4F-A0A0-C55CF7E6C47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071792" y="6310741"/>
            <a:ext cx="1562582" cy="413483"/>
          </a:xfrm>
          <a:prstGeom prst="rect">
            <a:avLst/>
          </a:prstGeom>
        </p:spPr>
      </p:pic>
      <p:sp>
        <p:nvSpPr>
          <p:cNvPr id="12" name="Text Box 15">
            <a:extLst>
              <a:ext uri="{FF2B5EF4-FFF2-40B4-BE49-F238E27FC236}">
                <a16:creationId xmlns:a16="http://schemas.microsoft.com/office/drawing/2014/main" id="{5072698D-C197-9E4C-8C4D-15DE0B8696A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78358" y="6524171"/>
            <a:ext cx="468384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7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(Body)"/>
                <a:ea typeface="+mn-ea"/>
                <a:cs typeface="+mn-cs"/>
              </a:rPr>
              <a:t>© 2019 AHIMA</a:t>
            </a:r>
            <a:endParaRPr lang="en-US" sz="700" dirty="0">
              <a:solidFill>
                <a:schemeClr val="tx1">
                  <a:lumMod val="75000"/>
                  <a:lumOff val="25000"/>
                </a:schemeClr>
              </a:solidFill>
              <a:latin typeface="Calibri (Body)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BCCD1C-0E8A-1B41-93EF-6061EF4D510A}"/>
              </a:ext>
            </a:extLst>
          </p:cNvPr>
          <p:cNvSpPr txBox="1"/>
          <p:nvPr userDrawn="1"/>
        </p:nvSpPr>
        <p:spPr>
          <a:xfrm>
            <a:off x="469480" y="6232362"/>
            <a:ext cx="16940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00548B"/>
                </a:solidFill>
                <a:latin typeface="Calibri (Body)"/>
              </a:rPr>
              <a:t>ahima.org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1080097-40B7-0D49-9037-5409C07B1D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9264" y="6293042"/>
            <a:ext cx="11024771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Calibri (Body)"/>
              </a:defRPr>
            </a:lvl1pPr>
          </a:lstStyle>
          <a:p>
            <a:fld id="{162F203F-2323-374D-9094-79CF27369A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07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rgbClr val="00548B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 (Body)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 (Body)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 (Body)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(Body)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(Body)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371B5-8007-154B-8530-2300474531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Introduction to Information Systems for Health Information Technology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B82CF4-E5FC-8744-85DD-4A4C7D1D57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Chapter 6: Computers in Health Information Management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7213F6-B3E7-4DC9-80BE-E124966B744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36962" y="6339717"/>
            <a:ext cx="3518076" cy="369332"/>
          </a:xfrm>
        </p:spPr>
        <p:txBody>
          <a:bodyPr/>
          <a:lstStyle/>
          <a:p>
            <a:r>
              <a:rPr lang="en-US" dirty="0"/>
              <a:t>© 2020 American Health Information Management Association</a:t>
            </a:r>
          </a:p>
        </p:txBody>
      </p:sp>
    </p:spTree>
    <p:extLst>
      <p:ext uri="{BB962C8B-B14F-4D97-AF65-F5344CB8AC3E}">
        <p14:creationId xmlns:p14="http://schemas.microsoft.com/office/powerpoint/2010/main" val="1034353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211457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R O I Data Elements,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95645"/>
            <a:ext cx="11024771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Assigned to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Action taken (request completed, type of letter sent, records requested, valid authorization needed, etc.)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Date action taken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Date request completed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Information sent (specific documents and dates of reports)</a:t>
            </a:r>
          </a:p>
        </p:txBody>
      </p:sp>
    </p:spTree>
    <p:extLst>
      <p:ext uri="{BB962C8B-B14F-4D97-AF65-F5344CB8AC3E}">
        <p14:creationId xmlns:p14="http://schemas.microsoft.com/office/powerpoint/2010/main" val="16992037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211457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R O I Data Elements,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95645"/>
            <a:ext cx="11024771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Charges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Amount paid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Amount due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Comments</a:t>
            </a:r>
          </a:p>
        </p:txBody>
      </p:sp>
    </p:spTree>
    <p:extLst>
      <p:ext uri="{BB962C8B-B14F-4D97-AF65-F5344CB8AC3E}">
        <p14:creationId xmlns:p14="http://schemas.microsoft.com/office/powerpoint/2010/main" val="531403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361583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R O I Reports,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10635"/>
            <a:ext cx="11024771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Requests that have not been processed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Requests that have been processed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Turnaround time of requests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Revenue collected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Accounts receivable</a:t>
            </a:r>
          </a:p>
        </p:txBody>
      </p:sp>
    </p:spTree>
    <p:extLst>
      <p:ext uri="{BB962C8B-B14F-4D97-AF65-F5344CB8AC3E}">
        <p14:creationId xmlns:p14="http://schemas.microsoft.com/office/powerpoint/2010/main" val="37023765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361583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R O I Reports,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10635"/>
            <a:ext cx="11024771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Productivity by individual staff members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Overall productivity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List of frequent requesters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Multiple customized letters</a:t>
            </a:r>
          </a:p>
        </p:txBody>
      </p:sp>
    </p:spTree>
    <p:extLst>
      <p:ext uri="{BB962C8B-B14F-4D97-AF65-F5344CB8AC3E}">
        <p14:creationId xmlns:p14="http://schemas.microsoft.com/office/powerpoint/2010/main" val="18066671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443469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Customized Letters/Forms,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Notify requester that healthcare facility does not have record of the patient being treated at the healthcare facility or on that date</a:t>
            </a:r>
          </a:p>
          <a:p>
            <a:pPr marL="0" indent="0">
              <a:lnSpc>
                <a:spcPct val="100000"/>
              </a:lnSpc>
              <a:buNone/>
            </a:pPr>
            <a:endParaRPr lang="en-US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Remind requesters they have an outstanding balance for copies of health records</a:t>
            </a:r>
          </a:p>
          <a:p>
            <a:pPr marL="0" indent="0">
              <a:lnSpc>
                <a:spcPct val="100000"/>
              </a:lnSpc>
              <a:buNone/>
            </a:pPr>
            <a:endParaRPr lang="en-US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Request that copies of health records be paid prior to their release</a:t>
            </a:r>
          </a:p>
        </p:txBody>
      </p:sp>
    </p:spTree>
    <p:extLst>
      <p:ext uri="{BB962C8B-B14F-4D97-AF65-F5344CB8AC3E}">
        <p14:creationId xmlns:p14="http://schemas.microsoft.com/office/powerpoint/2010/main" val="25998823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Customized Letters/Forms,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Provide cover letter for health records being sent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noProof="0" dirty="0"/>
              <a:t>Notify requester that the authorization is invalid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Notify requester that an authorization is needed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Notify requester that there will be a delay in the release of the information</a:t>
            </a:r>
          </a:p>
        </p:txBody>
      </p:sp>
    </p:spTree>
    <p:extLst>
      <p:ext uri="{BB962C8B-B14F-4D97-AF65-F5344CB8AC3E}">
        <p14:creationId xmlns:p14="http://schemas.microsoft.com/office/powerpoint/2010/main" val="13565572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Customized Letters/Forms,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Notify requester the health records will be released as soon as healthcare facility has received prepayment for copies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Generate invoices for copies of health record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Generate reminder invoices when payment is not received in a timely manner</a:t>
            </a:r>
          </a:p>
        </p:txBody>
      </p:sp>
    </p:spTree>
    <p:extLst>
      <p:ext uri="{BB962C8B-B14F-4D97-AF65-F5344CB8AC3E}">
        <p14:creationId xmlns:p14="http://schemas.microsoft.com/office/powerpoint/2010/main" val="30640273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R O I System Functionality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Monitor efficiency of R O I staff through multitude of management reports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Information on various functions: turnaround times, productivity, backlogs, revenue, and accounts receivable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Report include requests by employee, by requester type, by specific requester, or all requests</a:t>
            </a:r>
          </a:p>
        </p:txBody>
      </p:sp>
    </p:spTree>
    <p:extLst>
      <p:ext uri="{BB962C8B-B14F-4D97-AF65-F5344CB8AC3E}">
        <p14:creationId xmlns:p14="http://schemas.microsoft.com/office/powerpoint/2010/main" val="39771684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Encoder and Grouper,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Encoder: </a:t>
            </a:r>
            <a:r>
              <a:rPr lang="en-US" noProof="0" dirty="0"/>
              <a:t>Specialty software used by coders to select the appropriate code for the diagnosis(es) and procedure(s) supported by the health record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b="1" noProof="0" dirty="0"/>
              <a:t>Grouper: </a:t>
            </a:r>
            <a:r>
              <a:rPr lang="en-US" noProof="0" dirty="0"/>
              <a:t>Software that uses specific data elements to assign the diagnostic and procedural codes entered into the encoder into the appropriate Medicare severity diagnosis-related group (MS-DRG) or other diagnosis-related group (DRG)</a:t>
            </a:r>
          </a:p>
        </p:txBody>
      </p:sp>
    </p:spTree>
    <p:extLst>
      <p:ext uri="{BB962C8B-B14F-4D97-AF65-F5344CB8AC3E}">
        <p14:creationId xmlns:p14="http://schemas.microsoft.com/office/powerpoint/2010/main" val="36474742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1BCED-8CA4-4CCA-B5F2-85A20C766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Types of Encoders,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60CDA-DDA8-45FB-ABF5-3462499C77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Rules-based encoder</a:t>
            </a:r>
          </a:p>
          <a:p>
            <a:r>
              <a:rPr lang="en-US" sz="2400" noProof="0" dirty="0"/>
              <a:t>Requires coder to type in name or portion of name of diagnosis or procedure</a:t>
            </a:r>
          </a:p>
          <a:p>
            <a:r>
              <a:rPr lang="en-US" sz="2400" noProof="0" dirty="0"/>
              <a:t>Entry into the encoder generates a list of suggestions from which the coder selects</a:t>
            </a:r>
          </a:p>
        </p:txBody>
      </p:sp>
    </p:spTree>
    <p:extLst>
      <p:ext uri="{BB962C8B-B14F-4D97-AF65-F5344CB8AC3E}">
        <p14:creationId xmlns:p14="http://schemas.microsoft.com/office/powerpoint/2010/main" val="1281455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73A55-F285-9E4B-897C-E07FC600C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FB47C9-E7D3-3449-8CD5-88B034FEB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Identify the information systems needed to support efficient operations in the health information management (H I M) department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Differentiate between the various software products used in the H I M department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Improve the quality of the data within the H I M systems</a:t>
            </a:r>
          </a:p>
        </p:txBody>
      </p:sp>
    </p:spTree>
    <p:extLst>
      <p:ext uri="{BB962C8B-B14F-4D97-AF65-F5344CB8AC3E}">
        <p14:creationId xmlns:p14="http://schemas.microsoft.com/office/powerpoint/2010/main" val="37555669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A8A46-BD24-4BA6-A08A-150145084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Types of Encoders,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949934-96CC-41AA-A4C6-618332C62D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Automated codebook encoder</a:t>
            </a:r>
            <a:endParaRPr lang="en-US" noProof="0" dirty="0"/>
          </a:p>
          <a:p>
            <a:r>
              <a:rPr lang="en-US" sz="2400" noProof="0" dirty="0"/>
              <a:t>Lists diagnoses and procedures in alphabetic order much like the alphabetic index located in</a:t>
            </a:r>
          </a:p>
          <a:p>
            <a:pPr lvl="1"/>
            <a:r>
              <a:rPr lang="en-US" sz="2000" i="1" noProof="0" dirty="0"/>
              <a:t>International Classification of Diseases, Tenth Revision, Clinical Modification </a:t>
            </a:r>
            <a:r>
              <a:rPr lang="en-US" sz="2000" noProof="0" dirty="0"/>
              <a:t>(ICD-10-CM)</a:t>
            </a:r>
            <a:endParaRPr lang="en-US" sz="2000" i="1" noProof="0" dirty="0"/>
          </a:p>
          <a:p>
            <a:pPr lvl="1"/>
            <a:r>
              <a:rPr lang="en-US" sz="2000" i="1" noProof="0" dirty="0"/>
              <a:t>Current Procedural Terminology</a:t>
            </a:r>
            <a:r>
              <a:rPr lang="en-US" sz="2000" noProof="0" dirty="0"/>
              <a:t> (CPT) code books</a:t>
            </a:r>
          </a:p>
        </p:txBody>
      </p:sp>
    </p:spTree>
    <p:extLst>
      <p:ext uri="{BB962C8B-B14F-4D97-AF65-F5344CB8AC3E}">
        <p14:creationId xmlns:p14="http://schemas.microsoft.com/office/powerpoint/2010/main" val="22560581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645FE-2370-40A6-A622-AA329419F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Encoder and Grouper,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B38CB-36C3-4281-8145-FA68A2392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Most common groupers are the MS-DRG grouper and ambulatory payment classification (APC) grouper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Other insurers, including some Medicaid programs, have developed their own groupers for use in determining payment to the healthcare facility</a:t>
            </a:r>
          </a:p>
        </p:txBody>
      </p:sp>
    </p:spTree>
    <p:extLst>
      <p:ext uri="{BB962C8B-B14F-4D97-AF65-F5344CB8AC3E}">
        <p14:creationId xmlns:p14="http://schemas.microsoft.com/office/powerpoint/2010/main" val="4689938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645FE-2370-40A6-A622-AA329419F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5" y="515815"/>
            <a:ext cx="11024770" cy="1174873"/>
          </a:xfrm>
        </p:spPr>
        <p:txBody>
          <a:bodyPr/>
          <a:lstStyle/>
          <a:p>
            <a:r>
              <a:rPr lang="en-US" noProof="0" dirty="0"/>
              <a:t>Encoder and Grouper Functionality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B38CB-36C3-4281-8145-FA68A2392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Coding quality and MS-DRG assignment are </a:t>
            </a:r>
            <a:r>
              <a:rPr lang="en-US" i="1" noProof="0" dirty="0"/>
              <a:t>not</a:t>
            </a:r>
            <a:r>
              <a:rPr lang="en-US" noProof="0" dirty="0"/>
              <a:t> ensured using an encoder</a:t>
            </a:r>
          </a:p>
          <a:p>
            <a:r>
              <a:rPr lang="en-US" sz="2400" noProof="0" dirty="0"/>
              <a:t>Code selected is only as good as the data entered into the information system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One of the biggest advantages in the use of an encoder or grouper is prompts</a:t>
            </a:r>
          </a:p>
        </p:txBody>
      </p:sp>
    </p:spTree>
    <p:extLst>
      <p:ext uri="{BB962C8B-B14F-4D97-AF65-F5344CB8AC3E}">
        <p14:creationId xmlns:p14="http://schemas.microsoft.com/office/powerpoint/2010/main" val="33396343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645FE-2370-40A6-A622-AA329419F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Elements Needed,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B38CB-36C3-4281-8145-FA68A2392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Admitting diagnosis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7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Principal diagnosis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7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Secondary diagnoses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7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Principal procedure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7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Secondary procedure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7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Age of patient (or date of birth)</a:t>
            </a:r>
          </a:p>
        </p:txBody>
      </p:sp>
    </p:spTree>
    <p:extLst>
      <p:ext uri="{BB962C8B-B14F-4D97-AF65-F5344CB8AC3E}">
        <p14:creationId xmlns:p14="http://schemas.microsoft.com/office/powerpoint/2010/main" val="18300051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645FE-2370-40A6-A622-AA329419F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Elements Needed,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B38CB-36C3-4281-8145-FA68A2392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Discharge disposition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Gender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Patient name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Health record number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Account number</a:t>
            </a:r>
          </a:p>
        </p:txBody>
      </p:sp>
    </p:spTree>
    <p:extLst>
      <p:ext uri="{BB962C8B-B14F-4D97-AF65-F5344CB8AC3E}">
        <p14:creationId xmlns:p14="http://schemas.microsoft.com/office/powerpoint/2010/main" val="2739115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DBDF9-84DA-4FF1-96F4-D895CBFCE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Encoder and Grouper System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A9CCC-5E2A-46DA-B292-AC8ED08E3B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Does not contribute heavily to reporting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Encoder used to assign codes and MS-DRGs using edits to assist the coder in proper assignment of codes and other information transferred to the hospital financial system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The information system may be used to generate a report listing all of the codes and respective MS-DRGs or APCs assigned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MS-DRG and APC analysis</a:t>
            </a:r>
          </a:p>
        </p:txBody>
      </p:sp>
    </p:spTree>
    <p:extLst>
      <p:ext uri="{BB962C8B-B14F-4D97-AF65-F5344CB8AC3E}">
        <p14:creationId xmlns:p14="http://schemas.microsoft.com/office/powerpoint/2010/main" val="9214038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ACA7D-846B-455A-97E0-EB3AB24AD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Cancer and Other Registries,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AB042-36B9-4E47-8D83-5682982F2A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A registry is a collection of care information related to a specific disease, condition, or procedure that makes health record information available for analysis and comparison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Registries track conditions such as cancer, diabetes, trauma, and transplants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Generally require basic demographic information, reporting, treatment, description of condition, and frequently long-term patient tracking</a:t>
            </a:r>
          </a:p>
        </p:txBody>
      </p:sp>
    </p:spTree>
    <p:extLst>
      <p:ext uri="{BB962C8B-B14F-4D97-AF65-F5344CB8AC3E}">
        <p14:creationId xmlns:p14="http://schemas.microsoft.com/office/powerpoint/2010/main" val="36567457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Cancer and Other Registries,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Commonly found data elements across registries include</a:t>
            </a:r>
          </a:p>
          <a:p>
            <a:r>
              <a:rPr lang="en-US" sz="2400" noProof="0" dirty="0"/>
              <a:t>Patient name</a:t>
            </a:r>
          </a:p>
          <a:p>
            <a:r>
              <a:rPr lang="en-US" sz="2400" noProof="0" dirty="0"/>
              <a:t>Health record number</a:t>
            </a:r>
          </a:p>
          <a:p>
            <a:r>
              <a:rPr lang="en-US" sz="2400" noProof="0" dirty="0"/>
              <a:t>Dates of service</a:t>
            </a:r>
          </a:p>
          <a:p>
            <a:r>
              <a:rPr lang="en-US" sz="2400" noProof="0" dirty="0"/>
              <a:t>Physician</a:t>
            </a:r>
          </a:p>
          <a:p>
            <a:r>
              <a:rPr lang="en-US" sz="2400" noProof="0" dirty="0"/>
              <a:t>Date of birth</a:t>
            </a:r>
          </a:p>
          <a:p>
            <a:r>
              <a:rPr lang="en-US" sz="2400" noProof="0" dirty="0"/>
              <a:t>Date of diagnosis</a:t>
            </a:r>
          </a:p>
        </p:txBody>
      </p:sp>
    </p:spTree>
    <p:extLst>
      <p:ext uri="{BB962C8B-B14F-4D97-AF65-F5344CB8AC3E}">
        <p14:creationId xmlns:p14="http://schemas.microsoft.com/office/powerpoint/2010/main" val="25557607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Cancer (Tumor) Registry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Cancer registry information system: </a:t>
            </a:r>
            <a:r>
              <a:rPr lang="en-US" noProof="0" dirty="0"/>
              <a:t>Tracks information about the patient’s cancer from the time of diagnosis to the patient’s death</a:t>
            </a:r>
          </a:p>
        </p:txBody>
      </p:sp>
    </p:spTree>
    <p:extLst>
      <p:ext uri="{BB962C8B-B14F-4D97-AF65-F5344CB8AC3E}">
        <p14:creationId xmlns:p14="http://schemas.microsoft.com/office/powerpoint/2010/main" val="27979461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Elements,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6566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Site of cancer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Type of cancer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Treatment received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Date of last contact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TNM (tumor, node, metastasis) stage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Number of lymph nodes involved</a:t>
            </a:r>
          </a:p>
        </p:txBody>
      </p:sp>
    </p:spTree>
    <p:extLst>
      <p:ext uri="{BB962C8B-B14F-4D97-AF65-F5344CB8AC3E}">
        <p14:creationId xmlns:p14="http://schemas.microsoft.com/office/powerpoint/2010/main" val="2270974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Health informatics: </a:t>
            </a:r>
            <a:r>
              <a:rPr lang="en-US" noProof="0" dirty="0"/>
              <a:t>The scientific discipline concerned with cognitive, information-processing, and communication tasks of healthcare practice, education, and research, including information science and technology to support these tasks</a:t>
            </a:r>
          </a:p>
        </p:txBody>
      </p:sp>
    </p:spTree>
    <p:extLst>
      <p:ext uri="{BB962C8B-B14F-4D97-AF65-F5344CB8AC3E}">
        <p14:creationId xmlns:p14="http://schemas.microsoft.com/office/powerpoint/2010/main" val="37458300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 Elements,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Behavior type</a:t>
            </a:r>
          </a:p>
          <a:p>
            <a:pPr marL="0" indent="0">
              <a:buNone/>
            </a:pPr>
            <a:endParaRPr lang="en-US" sz="800" noProof="0" dirty="0"/>
          </a:p>
          <a:p>
            <a:pPr marL="0" indent="0">
              <a:buNone/>
            </a:pPr>
            <a:r>
              <a:rPr lang="en-US" noProof="0" dirty="0"/>
              <a:t>Date of death</a:t>
            </a:r>
          </a:p>
          <a:p>
            <a:pPr marL="0" indent="0">
              <a:buNone/>
            </a:pPr>
            <a:endParaRPr lang="en-US" sz="800" noProof="0" dirty="0"/>
          </a:p>
          <a:p>
            <a:pPr marL="0" indent="0">
              <a:buNone/>
            </a:pPr>
            <a:r>
              <a:rPr lang="en-US" noProof="0" dirty="0"/>
              <a:t>Grade of neoplasm</a:t>
            </a:r>
          </a:p>
          <a:p>
            <a:pPr marL="0" indent="0">
              <a:buNone/>
            </a:pPr>
            <a:endParaRPr lang="en-US" sz="800" noProof="0" dirty="0"/>
          </a:p>
          <a:p>
            <a:pPr marL="0" indent="0">
              <a:buNone/>
            </a:pPr>
            <a:r>
              <a:rPr lang="en-US" noProof="0" dirty="0"/>
              <a:t>Size of mass</a:t>
            </a:r>
          </a:p>
          <a:p>
            <a:pPr marL="0" indent="0">
              <a:buNone/>
            </a:pPr>
            <a:endParaRPr lang="en-US" sz="800" noProof="0" dirty="0"/>
          </a:p>
          <a:p>
            <a:pPr marL="0" indent="0">
              <a:buNone/>
            </a:pPr>
            <a:r>
              <a:rPr lang="en-US" noProof="0" dirty="0"/>
              <a:t>Physician name</a:t>
            </a:r>
          </a:p>
          <a:p>
            <a:pPr marL="0" indent="0">
              <a:buNone/>
            </a:pPr>
            <a:endParaRPr lang="en-US" sz="800" noProof="0" dirty="0"/>
          </a:p>
          <a:p>
            <a:pPr marL="0" indent="0">
              <a:buNone/>
            </a:pPr>
            <a:r>
              <a:rPr lang="en-US" noProof="0" dirty="0"/>
              <a:t>Accession number</a:t>
            </a:r>
          </a:p>
        </p:txBody>
      </p:sp>
    </p:spTree>
    <p:extLst>
      <p:ext uri="{BB962C8B-B14F-4D97-AF65-F5344CB8AC3E}">
        <p14:creationId xmlns:p14="http://schemas.microsoft.com/office/powerpoint/2010/main" val="34662586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Cancer Registry Functionality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Once data on all identified cancer cases for an identified time period (usually monthly) are verified by the cancer registrar (or designee) of the HCO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Programmed report is automatically generated and transmitted to respective state-wide cancer registry normally housed in the state’s Department of Health</a:t>
            </a:r>
          </a:p>
        </p:txBody>
      </p:sp>
    </p:spTree>
    <p:extLst>
      <p:ext uri="{BB962C8B-B14F-4D97-AF65-F5344CB8AC3E}">
        <p14:creationId xmlns:p14="http://schemas.microsoft.com/office/powerpoint/2010/main" val="39151825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Cancer Registry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5067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Management reports </a:t>
            </a:r>
          </a:p>
          <a:p>
            <a:r>
              <a:rPr lang="en-US" sz="2400" noProof="0" dirty="0"/>
              <a:t>Productivity</a:t>
            </a:r>
          </a:p>
          <a:p>
            <a:r>
              <a:rPr lang="en-US" sz="2400" noProof="0" dirty="0"/>
              <a:t>Reports on the content of the registry </a:t>
            </a:r>
          </a:p>
          <a:p>
            <a:pPr marL="0" indent="0">
              <a:buNone/>
            </a:pPr>
            <a:endParaRPr lang="en-US" sz="1100" noProof="0" dirty="0"/>
          </a:p>
          <a:p>
            <a:pPr marL="0" indent="0">
              <a:buNone/>
            </a:pPr>
            <a:r>
              <a:rPr lang="en-US" noProof="0" dirty="0"/>
              <a:t>Common reports include </a:t>
            </a:r>
          </a:p>
          <a:p>
            <a:r>
              <a:rPr lang="en-US" sz="2400" noProof="0" dirty="0"/>
              <a:t>Life expectancy </a:t>
            </a:r>
          </a:p>
          <a:p>
            <a:r>
              <a:rPr lang="en-US" sz="2400" noProof="0" dirty="0"/>
              <a:t>Follow-up rate</a:t>
            </a:r>
          </a:p>
          <a:p>
            <a:r>
              <a:rPr lang="en-US" sz="2400" noProof="0" dirty="0"/>
              <a:t>List of patients due for follow-up</a:t>
            </a:r>
          </a:p>
          <a:p>
            <a:r>
              <a:rPr lang="en-US" sz="2400" noProof="0" dirty="0"/>
              <a:t>Patients lost to follow-up</a:t>
            </a:r>
          </a:p>
          <a:p>
            <a:r>
              <a:rPr lang="en-US" sz="2400" noProof="0" dirty="0"/>
              <a:t>Follow-up letters to patients and physicians</a:t>
            </a:r>
          </a:p>
        </p:txBody>
      </p:sp>
    </p:spTree>
    <p:extLst>
      <p:ext uri="{BB962C8B-B14F-4D97-AF65-F5344CB8AC3E}">
        <p14:creationId xmlns:p14="http://schemas.microsoft.com/office/powerpoint/2010/main" val="41959650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Trauma Registry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9564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Tracks patients with traumatic injuries from initial trauma treatment to death</a:t>
            </a:r>
          </a:p>
        </p:txBody>
      </p:sp>
    </p:spTree>
    <p:extLst>
      <p:ext uri="{BB962C8B-B14F-4D97-AF65-F5344CB8AC3E}">
        <p14:creationId xmlns:p14="http://schemas.microsoft.com/office/powerpoint/2010/main" val="36663846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Trauma Registry Functionality and Reporting,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Site of injury</a:t>
            </a:r>
          </a:p>
          <a:p>
            <a:pPr marL="0" indent="0">
              <a:buNone/>
            </a:pPr>
            <a:endParaRPr lang="en-US" sz="1000" noProof="0" dirty="0"/>
          </a:p>
          <a:p>
            <a:pPr marL="0" indent="0">
              <a:buNone/>
            </a:pPr>
            <a:r>
              <a:rPr lang="en-US" noProof="0" dirty="0"/>
              <a:t>Type of injury</a:t>
            </a:r>
          </a:p>
          <a:p>
            <a:pPr marL="0" indent="0">
              <a:buNone/>
            </a:pPr>
            <a:endParaRPr lang="en-US" sz="1000" noProof="0" dirty="0"/>
          </a:p>
          <a:p>
            <a:pPr marL="0" indent="0">
              <a:buNone/>
            </a:pPr>
            <a:r>
              <a:rPr lang="en-US" noProof="0" dirty="0"/>
              <a:t>How injury occurred</a:t>
            </a:r>
          </a:p>
          <a:p>
            <a:pPr marL="0" indent="0">
              <a:buNone/>
            </a:pPr>
            <a:endParaRPr lang="en-US" sz="1000" noProof="0" dirty="0"/>
          </a:p>
          <a:p>
            <a:pPr marL="0" indent="0">
              <a:buNone/>
            </a:pPr>
            <a:r>
              <a:rPr lang="en-US" noProof="0" dirty="0"/>
              <a:t>Date of injury</a:t>
            </a:r>
          </a:p>
          <a:p>
            <a:pPr marL="0" indent="0">
              <a:buNone/>
            </a:pPr>
            <a:endParaRPr lang="en-US" sz="1000" noProof="0" dirty="0"/>
          </a:p>
          <a:p>
            <a:pPr marL="0" indent="0">
              <a:buNone/>
            </a:pPr>
            <a:r>
              <a:rPr lang="en-US" noProof="0" dirty="0"/>
              <a:t>Time of injury</a:t>
            </a:r>
          </a:p>
          <a:p>
            <a:pPr marL="0" indent="0">
              <a:buNone/>
            </a:pPr>
            <a:endParaRPr lang="en-US" sz="1000" noProof="0" dirty="0"/>
          </a:p>
          <a:p>
            <a:pPr marL="0" indent="0">
              <a:buNone/>
            </a:pPr>
            <a:r>
              <a:rPr lang="en-US" noProof="0" dirty="0"/>
              <a:t>Work-related injury</a:t>
            </a:r>
          </a:p>
        </p:txBody>
      </p:sp>
    </p:spTree>
    <p:extLst>
      <p:ext uri="{BB962C8B-B14F-4D97-AF65-F5344CB8AC3E}">
        <p14:creationId xmlns:p14="http://schemas.microsoft.com/office/powerpoint/2010/main" val="5697283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Trauma Registry Functionality and Reporting,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ICD-10-CM and ICD-10-PCS codes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Safety equipment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Registry number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Autopsy performed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Emergency department arrival time</a:t>
            </a:r>
          </a:p>
        </p:txBody>
      </p:sp>
    </p:spTree>
    <p:extLst>
      <p:ext uri="{BB962C8B-B14F-4D97-AF65-F5344CB8AC3E}">
        <p14:creationId xmlns:p14="http://schemas.microsoft.com/office/powerpoint/2010/main" val="36151202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Trauma Registry Functionality and Reporting,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Outcomes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Follow-up rates 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Best practices for patient care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I S would provide statistics on cause of injuries, types of injuries, and other descriptive statistics (ICD-10-CM codes)</a:t>
            </a:r>
          </a:p>
        </p:txBody>
      </p:sp>
    </p:spTree>
    <p:extLst>
      <p:ext uri="{BB962C8B-B14F-4D97-AF65-F5344CB8AC3E}">
        <p14:creationId xmlns:p14="http://schemas.microsoft.com/office/powerpoint/2010/main" val="18556761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Chart Locator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Chart locator system (chart tracking system):</a:t>
            </a:r>
            <a:r>
              <a:rPr lang="en-US" noProof="0" dirty="0"/>
              <a:t> Designed to identify the current location of the </a:t>
            </a:r>
            <a:r>
              <a:rPr lang="en-US" i="1" noProof="0" dirty="0"/>
              <a:t>paper</a:t>
            </a:r>
            <a:r>
              <a:rPr lang="en-US" noProof="0" dirty="0"/>
              <a:t> health record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Tracking important because paper records are moved from place to place for patient care, quality reviews, coding, etc.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The Joint Commission regulations require health records be readily accessible for patient care</a:t>
            </a:r>
          </a:p>
        </p:txBody>
      </p:sp>
    </p:spTree>
    <p:extLst>
      <p:ext uri="{BB962C8B-B14F-4D97-AF65-F5344CB8AC3E}">
        <p14:creationId xmlns:p14="http://schemas.microsoft.com/office/powerpoint/2010/main" val="9365030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Chart Locator System Functionality and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The data in chart locator system identifies</a:t>
            </a:r>
          </a:p>
          <a:p>
            <a:r>
              <a:rPr lang="en-US" sz="2400" noProof="0" dirty="0"/>
              <a:t>Where the record is currently physically located </a:t>
            </a:r>
          </a:p>
          <a:p>
            <a:r>
              <a:rPr lang="en-US" sz="2400" noProof="0" dirty="0"/>
              <a:t>How long it has been in that location</a:t>
            </a:r>
          </a:p>
          <a:p>
            <a:r>
              <a:rPr lang="en-US" sz="2400" noProof="0" dirty="0"/>
              <a:t>When the record is due for return to the H I M department</a:t>
            </a:r>
          </a:p>
          <a:p>
            <a:r>
              <a:rPr lang="en-US" sz="2400" noProof="0" dirty="0"/>
              <a:t>When a record is overdue to be returned </a:t>
            </a:r>
          </a:p>
          <a:p>
            <a:r>
              <a:rPr lang="en-US" sz="2400" noProof="0" dirty="0"/>
              <a:t>Who checked out the health record</a:t>
            </a:r>
          </a:p>
        </p:txBody>
      </p:sp>
    </p:spTree>
    <p:extLst>
      <p:ext uri="{BB962C8B-B14F-4D97-AF65-F5344CB8AC3E}">
        <p14:creationId xmlns:p14="http://schemas.microsoft.com/office/powerpoint/2010/main" val="26989114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Data elements in chart locator system,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1063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Patient name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Health record number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Volume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Location to which the record is checked out</a:t>
            </a:r>
          </a:p>
        </p:txBody>
      </p:sp>
    </p:spTree>
    <p:extLst>
      <p:ext uri="{BB962C8B-B14F-4D97-AF65-F5344CB8AC3E}">
        <p14:creationId xmlns:p14="http://schemas.microsoft.com/office/powerpoint/2010/main" val="2397453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Computers in H I M,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Release of information (R O I) and disclosure management systems</a:t>
            </a:r>
          </a:p>
          <a:p>
            <a:pPr marL="0" indent="0">
              <a:buNone/>
            </a:pPr>
            <a:endParaRPr lang="en-US" sz="1500" noProof="0" dirty="0"/>
          </a:p>
          <a:p>
            <a:pPr marL="0" indent="0">
              <a:buNone/>
            </a:pPr>
            <a:r>
              <a:rPr lang="en-US" noProof="0" dirty="0"/>
              <a:t>Encoder and grouper system</a:t>
            </a:r>
          </a:p>
          <a:p>
            <a:pPr marL="0" indent="0">
              <a:buNone/>
            </a:pPr>
            <a:endParaRPr lang="en-US" sz="1500" noProof="0" dirty="0"/>
          </a:p>
          <a:p>
            <a:pPr marL="0" indent="0">
              <a:buNone/>
            </a:pPr>
            <a:r>
              <a:rPr lang="en-US" noProof="0" dirty="0"/>
              <a:t>Cancer and other registry systems</a:t>
            </a:r>
          </a:p>
          <a:p>
            <a:pPr marL="0" indent="0">
              <a:buNone/>
            </a:pPr>
            <a:endParaRPr lang="en-US" sz="1500" noProof="0" dirty="0"/>
          </a:p>
          <a:p>
            <a:pPr marL="0" indent="0">
              <a:buNone/>
            </a:pPr>
            <a:r>
              <a:rPr lang="en-US" noProof="0" dirty="0"/>
              <a:t>Chart locator system</a:t>
            </a:r>
          </a:p>
          <a:p>
            <a:pPr marL="0" indent="0">
              <a:buNone/>
            </a:pPr>
            <a:endParaRPr lang="en-US" sz="1500" noProof="0" dirty="0"/>
          </a:p>
          <a:p>
            <a:pPr marL="0" indent="0">
              <a:buNone/>
            </a:pPr>
            <a:r>
              <a:rPr lang="en-US" noProof="0" dirty="0"/>
              <a:t>Birth certificate system</a:t>
            </a:r>
          </a:p>
        </p:txBody>
      </p:sp>
    </p:spTree>
    <p:extLst>
      <p:ext uri="{BB962C8B-B14F-4D97-AF65-F5344CB8AC3E}">
        <p14:creationId xmlns:p14="http://schemas.microsoft.com/office/powerpoint/2010/main" val="812813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Data elements in chart locator system,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1063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Date record checked out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Date record returned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Who checked out/checked in the record</a:t>
            </a:r>
          </a:p>
        </p:txBody>
      </p:sp>
    </p:spTree>
    <p:extLst>
      <p:ext uri="{BB962C8B-B14F-4D97-AF65-F5344CB8AC3E}">
        <p14:creationId xmlns:p14="http://schemas.microsoft.com/office/powerpoint/2010/main" val="9062119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Chart Locator System: Functionality &amp;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Management uses chart locator reporting for multiple purposes</a:t>
            </a:r>
          </a:p>
          <a:p>
            <a:r>
              <a:rPr lang="en-US" sz="2400" noProof="0" dirty="0"/>
              <a:t>Identification of most user requests of health records </a:t>
            </a:r>
          </a:p>
          <a:p>
            <a:r>
              <a:rPr lang="en-US" sz="2400" noProof="0" dirty="0"/>
              <a:t>Productivity tracking </a:t>
            </a:r>
          </a:p>
          <a:p>
            <a:r>
              <a:rPr lang="en-US" sz="2400" noProof="0" dirty="0"/>
              <a:t>Identification of trends in the volume of health record retrievals </a:t>
            </a:r>
          </a:p>
          <a:p>
            <a:r>
              <a:rPr lang="en-US" sz="2400" noProof="0" dirty="0"/>
              <a:t>And identification of areas of the healthcare facility for which records are not returned in a timely manner</a:t>
            </a:r>
          </a:p>
        </p:txBody>
      </p:sp>
    </p:spTree>
    <p:extLst>
      <p:ext uri="{BB962C8B-B14F-4D97-AF65-F5344CB8AC3E}">
        <p14:creationId xmlns:p14="http://schemas.microsoft.com/office/powerpoint/2010/main" val="8021793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Chart Deficiency,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Documentation requirements based on accreditation regulations, state licensure regulations, federal requirements, and other standards or regulations that the HCO is subject to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Specific documentation requirements mandate when reports such as the history and physical examination should be dictated or written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Should also mandate content of various reports analyzed and deadline by which entire health record should be complete</a:t>
            </a:r>
          </a:p>
        </p:txBody>
      </p:sp>
    </p:spTree>
    <p:extLst>
      <p:ext uri="{BB962C8B-B14F-4D97-AF65-F5344CB8AC3E}">
        <p14:creationId xmlns:p14="http://schemas.microsoft.com/office/powerpoint/2010/main" val="6057296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Chart Deficiency,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Deficiencies in paper, imaged, or electronic records depending on the I 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With imaged or electronic records, physician can complete</a:t>
            </a:r>
          </a:p>
          <a:p>
            <a:r>
              <a:rPr lang="en-US" sz="2400" noProof="0" dirty="0"/>
              <a:t>Office</a:t>
            </a:r>
          </a:p>
          <a:p>
            <a:r>
              <a:rPr lang="en-US" sz="2400" noProof="0" dirty="0"/>
              <a:t>Home</a:t>
            </a:r>
          </a:p>
          <a:p>
            <a:r>
              <a:rPr lang="en-US" sz="2400" noProof="0" dirty="0"/>
              <a:t>Other location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Paper records must come to the designated area in the HCO</a:t>
            </a:r>
          </a:p>
        </p:txBody>
      </p:sp>
    </p:spTree>
    <p:extLst>
      <p:ext uri="{BB962C8B-B14F-4D97-AF65-F5344CB8AC3E}">
        <p14:creationId xmlns:p14="http://schemas.microsoft.com/office/powerpoint/2010/main" val="33969475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Common Data Elements,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Patient name</a:t>
            </a:r>
          </a:p>
          <a:p>
            <a:pPr marL="0" indent="0">
              <a:buNone/>
            </a:pPr>
            <a:endParaRPr lang="en-US" sz="1000" noProof="0" dirty="0"/>
          </a:p>
          <a:p>
            <a:pPr marL="0" indent="0">
              <a:buNone/>
            </a:pPr>
            <a:r>
              <a:rPr lang="en-US" noProof="0" dirty="0"/>
              <a:t>Health record number</a:t>
            </a:r>
          </a:p>
          <a:p>
            <a:pPr marL="0" indent="0">
              <a:buNone/>
            </a:pPr>
            <a:endParaRPr lang="en-US" sz="1000" noProof="0" dirty="0"/>
          </a:p>
          <a:p>
            <a:pPr marL="0" indent="0">
              <a:buNone/>
            </a:pPr>
            <a:r>
              <a:rPr lang="en-US" noProof="0" dirty="0"/>
              <a:t>Discharge date</a:t>
            </a:r>
          </a:p>
          <a:p>
            <a:pPr marL="0" indent="0">
              <a:buNone/>
            </a:pPr>
            <a:endParaRPr lang="en-US" sz="1000" noProof="0" dirty="0"/>
          </a:p>
          <a:p>
            <a:pPr marL="0" indent="0">
              <a:buNone/>
            </a:pPr>
            <a:r>
              <a:rPr lang="en-US" noProof="0" dirty="0"/>
              <a:t>Physician needing to complete deficiency</a:t>
            </a:r>
          </a:p>
        </p:txBody>
      </p:sp>
    </p:spTree>
    <p:extLst>
      <p:ext uri="{BB962C8B-B14F-4D97-AF65-F5344CB8AC3E}">
        <p14:creationId xmlns:p14="http://schemas.microsoft.com/office/powerpoint/2010/main" val="29551543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Common Data Elements,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Type of document with deficiency (for example, history and physical examination, discharge summary, or progress note)</a:t>
            </a:r>
          </a:p>
          <a:p>
            <a:pPr marL="0" indent="0">
              <a:buNone/>
            </a:pPr>
            <a:endParaRPr lang="en-US" sz="1500" noProof="0" dirty="0"/>
          </a:p>
          <a:p>
            <a:pPr marL="0" indent="0">
              <a:buNone/>
            </a:pPr>
            <a:r>
              <a:rPr lang="en-US" noProof="0" dirty="0"/>
              <a:t>Type of deficiency (for example, sign or dictate)</a:t>
            </a:r>
          </a:p>
          <a:p>
            <a:pPr marL="0" indent="0">
              <a:buNone/>
            </a:pPr>
            <a:endParaRPr lang="en-US" sz="1500" noProof="0" dirty="0"/>
          </a:p>
          <a:p>
            <a:pPr marL="0" indent="0">
              <a:buNone/>
            </a:pPr>
            <a:r>
              <a:rPr lang="en-US" noProof="0" dirty="0"/>
              <a:t>Date of surgery</a:t>
            </a:r>
          </a:p>
          <a:p>
            <a:pPr marL="0" indent="0">
              <a:buNone/>
            </a:pPr>
            <a:endParaRPr lang="en-US" sz="1500" noProof="0" dirty="0"/>
          </a:p>
          <a:p>
            <a:pPr marL="0" indent="0">
              <a:buNone/>
            </a:pPr>
            <a:r>
              <a:rPr lang="en-US" noProof="0" dirty="0"/>
              <a:t>Comments</a:t>
            </a:r>
          </a:p>
          <a:p>
            <a:pPr marL="0" indent="0">
              <a:buNone/>
            </a:pPr>
            <a:endParaRPr lang="en-US" sz="1500" noProof="0" dirty="0"/>
          </a:p>
          <a:p>
            <a:pPr marL="0" indent="0">
              <a:buNone/>
            </a:pPr>
            <a:r>
              <a:rPr lang="en-US" noProof="0" dirty="0"/>
              <a:t>Date physician last worked on records</a:t>
            </a:r>
          </a:p>
        </p:txBody>
      </p:sp>
    </p:spTree>
    <p:extLst>
      <p:ext uri="{BB962C8B-B14F-4D97-AF65-F5344CB8AC3E}">
        <p14:creationId xmlns:p14="http://schemas.microsoft.com/office/powerpoint/2010/main" val="32562030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Chart Deficiency System: Functionality and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Used to age deficiencies for Joint Commission tracking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Generate report listing all physicians suspended for delinquent health records—an incomplete record not finished or made complete within the time frame determined by the medical staff of the facility </a:t>
            </a:r>
          </a:p>
          <a:p>
            <a:r>
              <a:rPr lang="en-US" sz="2400" noProof="0" dirty="0"/>
              <a:t>Track when physicians are suspended (for use in medical staff credentialing)</a:t>
            </a:r>
          </a:p>
          <a:p>
            <a:r>
              <a:rPr lang="en-US" sz="2400" noProof="0" dirty="0"/>
              <a:t>Monitor the volume of deficiencies by physician and service</a:t>
            </a:r>
          </a:p>
        </p:txBody>
      </p:sp>
    </p:spTree>
    <p:extLst>
      <p:ext uri="{BB962C8B-B14F-4D97-AF65-F5344CB8AC3E}">
        <p14:creationId xmlns:p14="http://schemas.microsoft.com/office/powerpoint/2010/main" val="16192091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Birth Certificate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Reports births occurring in the healthcare organization to state health agency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Birth certificate software will capture the minimum data set</a:t>
            </a:r>
          </a:p>
          <a:p>
            <a:pPr marL="0" indent="0">
              <a:buNone/>
            </a:pPr>
            <a:r>
              <a:rPr lang="en-US" noProof="0" dirty="0"/>
              <a:t> </a:t>
            </a:r>
          </a:p>
          <a:p>
            <a:pPr marL="0" indent="0">
              <a:buNone/>
            </a:pPr>
            <a:r>
              <a:rPr lang="en-US" noProof="0" dirty="0"/>
              <a:t>Content established by the National Center for Health Statistics (NCHS) and any state-required data</a:t>
            </a:r>
          </a:p>
        </p:txBody>
      </p:sp>
    </p:spTree>
    <p:extLst>
      <p:ext uri="{BB962C8B-B14F-4D97-AF65-F5344CB8AC3E}">
        <p14:creationId xmlns:p14="http://schemas.microsoft.com/office/powerpoint/2010/main" val="24899241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Birth Certificate Information Systems Functionality, 1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Collecting data mandated by NCHS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Reporting standard information such as name of healthcare organization automatically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Allowing users to choose from obstetrical physicians table</a:t>
            </a:r>
            <a:endParaRPr lang="en-US" dirty="0"/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dirty="0"/>
              <a:t>Capturing demographic information from hospital information system to improve efficiency</a:t>
            </a:r>
          </a:p>
        </p:txBody>
      </p:sp>
    </p:spTree>
    <p:extLst>
      <p:ext uri="{BB962C8B-B14F-4D97-AF65-F5344CB8AC3E}">
        <p14:creationId xmlns:p14="http://schemas.microsoft.com/office/powerpoint/2010/main" val="76127300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Birth Certificate Information Systems Functionality,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Preventing omissions of required data before birth certificate is sent to the state using mandatory fields and edit checks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Submitting birth certificate data to the health department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Submitting parent’s request for social security number to the Social Security Administration</a:t>
            </a:r>
          </a:p>
        </p:txBody>
      </p:sp>
    </p:spTree>
    <p:extLst>
      <p:ext uri="{BB962C8B-B14F-4D97-AF65-F5344CB8AC3E}">
        <p14:creationId xmlns:p14="http://schemas.microsoft.com/office/powerpoint/2010/main" val="1998181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Computers in H I M,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8065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Chart deficiency system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Transcription system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Healthcare quality indicators system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Dictation system</a:t>
            </a:r>
          </a:p>
          <a:p>
            <a:pPr marL="0" indent="0">
              <a:buNone/>
            </a:pPr>
            <a:endParaRPr lang="en-US" sz="1200" noProof="0" dirty="0"/>
          </a:p>
          <a:p>
            <a:pPr marL="0" indent="0">
              <a:buNone/>
            </a:pPr>
            <a:r>
              <a:rPr lang="en-US" noProof="0" dirty="0"/>
              <a:t>Computer-assisted coding (C A C) system</a:t>
            </a:r>
          </a:p>
          <a:p>
            <a:pPr marL="0" indent="0">
              <a:buNone/>
            </a:pPr>
            <a:endParaRPr lang="en-US" sz="1100" noProof="0" dirty="0"/>
          </a:p>
          <a:p>
            <a:pPr marL="0" indent="0">
              <a:buNone/>
            </a:pPr>
            <a:r>
              <a:rPr lang="en-US" noProof="0" dirty="0"/>
              <a:t>Clinical documentation improvement (CDI) system</a:t>
            </a:r>
          </a:p>
        </p:txBody>
      </p:sp>
    </p:spTree>
    <p:extLst>
      <p:ext uri="{BB962C8B-B14F-4D97-AF65-F5344CB8AC3E}">
        <p14:creationId xmlns:p14="http://schemas.microsoft.com/office/powerpoint/2010/main" val="29075358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Birth Certificate Information Systems Functionality,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Printing out data captured for parent(s) to proof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Creating birth log, eliminating need for paper log 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Using drop-down boxes to improve data consistency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Using edits to improve data quality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Allowing parent(s) to order copy of birth certificate </a:t>
            </a:r>
          </a:p>
        </p:txBody>
      </p:sp>
    </p:spTree>
    <p:extLst>
      <p:ext uri="{BB962C8B-B14F-4D97-AF65-F5344CB8AC3E}">
        <p14:creationId xmlns:p14="http://schemas.microsoft.com/office/powerpoint/2010/main" val="11890465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Birth Certificate System Functionality and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Generate statistical reports such as caesarean section rate or trending births rates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Key reporting capability is the ability to report births to the state in the approved format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State may use birth certificate data reported via birth certificate system to feed other databases, such as immunization registry to enhance tracking of childhood immunizations</a:t>
            </a:r>
          </a:p>
        </p:txBody>
      </p:sp>
    </p:spTree>
    <p:extLst>
      <p:ext uri="{BB962C8B-B14F-4D97-AF65-F5344CB8AC3E}">
        <p14:creationId xmlns:p14="http://schemas.microsoft.com/office/powerpoint/2010/main" val="345280851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Dictation and Transcription Systems,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Dictation system </a:t>
            </a:r>
          </a:p>
          <a:p>
            <a:r>
              <a:rPr lang="en-US" sz="2400" noProof="0" dirty="0"/>
              <a:t>Used by physicians to dictate various medical reports</a:t>
            </a:r>
          </a:p>
          <a:p>
            <a:pPr lvl="1"/>
            <a:r>
              <a:rPr lang="en-US" sz="2000" noProof="0" dirty="0"/>
              <a:t>History and physical examinations</a:t>
            </a:r>
          </a:p>
          <a:p>
            <a:pPr lvl="1"/>
            <a:r>
              <a:rPr lang="en-US" sz="2000" noProof="0" dirty="0"/>
              <a:t>Discharge summaries </a:t>
            </a:r>
          </a:p>
          <a:p>
            <a:pPr lvl="1"/>
            <a:r>
              <a:rPr lang="en-US" sz="2000" noProof="0" dirty="0"/>
              <a:t>Radiology reports </a:t>
            </a:r>
          </a:p>
          <a:p>
            <a:pPr lvl="1"/>
            <a:r>
              <a:rPr lang="en-US" sz="2000" noProof="0" dirty="0"/>
              <a:t>Autopsy reports </a:t>
            </a:r>
          </a:p>
          <a:p>
            <a:pPr lvl="1"/>
            <a:r>
              <a:rPr lang="en-US" sz="2000" noProof="0" dirty="0"/>
              <a:t>Catheterization reports </a:t>
            </a:r>
          </a:p>
          <a:p>
            <a:pPr lvl="1"/>
            <a:r>
              <a:rPr lang="en-US" sz="2000" noProof="0" dirty="0"/>
              <a:t>Other designated reports into the dictation system</a:t>
            </a:r>
          </a:p>
        </p:txBody>
      </p:sp>
    </p:spTree>
    <p:extLst>
      <p:ext uri="{BB962C8B-B14F-4D97-AF65-F5344CB8AC3E}">
        <p14:creationId xmlns:p14="http://schemas.microsoft.com/office/powerpoint/2010/main" val="198822303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Dictation and Transcription Systems,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Dictating is the process of recording a physician’s voice as he or she verbally describes a scenario, problem note, or some other type of report that is recorded electronically</a:t>
            </a:r>
          </a:p>
        </p:txBody>
      </p:sp>
    </p:spTree>
    <p:extLst>
      <p:ext uri="{BB962C8B-B14F-4D97-AF65-F5344CB8AC3E}">
        <p14:creationId xmlns:p14="http://schemas.microsoft.com/office/powerpoint/2010/main" val="310922471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377915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Dictation and Transcription Systems: Functionality and Reporting,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Transcription is the process of deciphering the provider’s recorded dictation and typing the medical document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The transcription system should be interfaced with the hospital information system so that the patient name, health record, and date of service are already populated within the information system</a:t>
            </a:r>
          </a:p>
        </p:txBody>
      </p:sp>
    </p:spTree>
    <p:extLst>
      <p:ext uri="{BB962C8B-B14F-4D97-AF65-F5344CB8AC3E}">
        <p14:creationId xmlns:p14="http://schemas.microsoft.com/office/powerpoint/2010/main" val="122192029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362925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Dictation and Transcription Systems: Functionality and Reporting,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Key reporting focus for dictation system is workload 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System is able to track volume of work dictated and how much is remaining to be transcribed</a:t>
            </a:r>
          </a:p>
        </p:txBody>
      </p:sp>
    </p:spTree>
    <p:extLst>
      <p:ext uri="{BB962C8B-B14F-4D97-AF65-F5344CB8AC3E}">
        <p14:creationId xmlns:p14="http://schemas.microsoft.com/office/powerpoint/2010/main" val="222122230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317955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Dictation and Transcription Systems: Functionality and Reporting,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Information can be used to determine </a:t>
            </a:r>
          </a:p>
          <a:p>
            <a:r>
              <a:rPr lang="en-US" sz="2400" noProof="0" dirty="0"/>
              <a:t>Transcription staffing levels</a:t>
            </a:r>
          </a:p>
          <a:p>
            <a:r>
              <a:rPr lang="en-US" sz="2400" noProof="0" dirty="0"/>
              <a:t>Overtime workload justifications</a:t>
            </a:r>
          </a:p>
          <a:p>
            <a:r>
              <a:rPr lang="en-US" sz="2400" noProof="0" dirty="0"/>
              <a:t>Trends and patterns in dictation usage</a:t>
            </a:r>
            <a:endParaRPr lang="en-US" sz="2400" b="1" noProof="0" dirty="0"/>
          </a:p>
          <a:p>
            <a:pPr marL="0" indent="0">
              <a:buNone/>
            </a:pPr>
            <a:endParaRPr lang="en-US" b="1" noProof="0" dirty="0"/>
          </a:p>
          <a:p>
            <a:pPr marL="0" indent="0">
              <a:buNone/>
            </a:pPr>
            <a:r>
              <a:rPr lang="en-US" b="1" noProof="0" dirty="0"/>
              <a:t>Expander:</a:t>
            </a:r>
            <a:r>
              <a:rPr lang="en-US" noProof="0" dirty="0"/>
              <a:t> Allows transcriptionists to type acronyms such as “CHF” and the full phrase “congestive heart failure” will automatically be spelled out</a:t>
            </a:r>
          </a:p>
          <a:p>
            <a:r>
              <a:rPr lang="en-US" sz="2400" noProof="0" dirty="0"/>
              <a:t>Saving keystrokes and time</a:t>
            </a:r>
          </a:p>
          <a:p>
            <a:r>
              <a:rPr lang="en-US" sz="2400" noProof="0" dirty="0"/>
              <a:t>Can typically be controlled by the HCO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5386607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Dictation and Transcription Systems: Functionality and Reporting,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Transcription software products are designed to work seamlessly with </a:t>
            </a:r>
          </a:p>
          <a:p>
            <a:r>
              <a:rPr lang="en-US" sz="2400" noProof="0" dirty="0"/>
              <a:t>Dictation systems</a:t>
            </a:r>
          </a:p>
          <a:p>
            <a:r>
              <a:rPr lang="en-US" sz="2400" noProof="0" dirty="0"/>
              <a:t>Voice recognition systems 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Promote efficiency in the entire process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Designed for transcriptionists to work from home as appropriate</a:t>
            </a:r>
          </a:p>
        </p:txBody>
      </p:sp>
    </p:spTree>
    <p:extLst>
      <p:ext uri="{BB962C8B-B14F-4D97-AF65-F5344CB8AC3E}">
        <p14:creationId xmlns:p14="http://schemas.microsoft.com/office/powerpoint/2010/main" val="74347545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Dictation and Transcription Systems: Functionality and Reporting,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Track productivity</a:t>
            </a:r>
          </a:p>
          <a:p>
            <a:r>
              <a:rPr lang="en-US" sz="2400" noProof="0" dirty="0"/>
              <a:t>Critical because transcriptionists usually are paid based on it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Calculate incentive pay (bonuses and rewards) automatically based on criteria established by the healthcare facility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Monitor overall volume by report type to help identify trends and needs</a:t>
            </a:r>
          </a:p>
        </p:txBody>
      </p:sp>
    </p:spTree>
    <p:extLst>
      <p:ext uri="{BB962C8B-B14F-4D97-AF65-F5344CB8AC3E}">
        <p14:creationId xmlns:p14="http://schemas.microsoft.com/office/powerpoint/2010/main" val="349003477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Healthcare Quality Indicator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Abstracting system that records information about the patient, the care provided to the patient, and the healthcare practitioner(s) involved in the care delivered</a:t>
            </a:r>
          </a:p>
          <a:p>
            <a:pPr marL="0" indent="0">
              <a:buNone/>
            </a:pPr>
            <a:endParaRPr lang="en-US" sz="2400" b="1" noProof="0" dirty="0"/>
          </a:p>
          <a:p>
            <a:pPr marL="0" indent="0">
              <a:buNone/>
            </a:pPr>
            <a:r>
              <a:rPr lang="en-US" b="1" noProof="0" dirty="0"/>
              <a:t>Abstracting:</a:t>
            </a:r>
            <a:r>
              <a:rPr lang="en-US" noProof="0" dirty="0"/>
              <a:t> Process of extracting information from document or data elements from a database to create a brief summary of patient’s illness, treatment, and outcome and entering summary into an automated system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A quality indicator is a standard against which actual care may be measured to identify a level of performance for that standard</a:t>
            </a:r>
          </a:p>
        </p:txBody>
      </p:sp>
    </p:spTree>
    <p:extLst>
      <p:ext uri="{BB962C8B-B14F-4D97-AF65-F5344CB8AC3E}">
        <p14:creationId xmlns:p14="http://schemas.microsoft.com/office/powerpoint/2010/main" val="610092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Release of Information and Disclosure Management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Release of information (R O I) system: </a:t>
            </a:r>
            <a:r>
              <a:rPr lang="en-US" noProof="0" dirty="0"/>
              <a:t>Manages the processing of requests for protected health information (P H I) received and processed by the H I M department</a:t>
            </a:r>
          </a:p>
          <a:p>
            <a:pPr marL="0" indent="0">
              <a:buNone/>
            </a:pPr>
            <a:endParaRPr lang="en-US" b="1" noProof="0" dirty="0"/>
          </a:p>
          <a:p>
            <a:pPr marL="0" indent="0">
              <a:buNone/>
            </a:pPr>
            <a:r>
              <a:rPr lang="en-US" b="1" noProof="0" dirty="0"/>
              <a:t>Disclosure management system: </a:t>
            </a:r>
            <a:r>
              <a:rPr lang="en-US" noProof="0" dirty="0"/>
              <a:t>Tracks the disclosures made throughout the healthcare facility for reporting purposes. </a:t>
            </a:r>
          </a:p>
          <a:p>
            <a:pPr marL="0" indent="0">
              <a:buNone/>
            </a:pPr>
            <a:endParaRPr lang="en-US" b="1" noProof="0" dirty="0"/>
          </a:p>
          <a:p>
            <a:pPr marL="0" indent="0">
              <a:buNone/>
            </a:pPr>
            <a:r>
              <a:rPr lang="en-US" b="1" noProof="0" dirty="0"/>
              <a:t>Disclosure: </a:t>
            </a:r>
            <a:r>
              <a:rPr lang="en-US" noProof="0" dirty="0"/>
              <a:t>The release, transfer, provision of access to, or divulging in any manner of information outside the healthcare facility holding the information</a:t>
            </a:r>
          </a:p>
        </p:txBody>
      </p:sp>
    </p:spTree>
    <p:extLst>
      <p:ext uri="{BB962C8B-B14F-4D97-AF65-F5344CB8AC3E}">
        <p14:creationId xmlns:p14="http://schemas.microsoft.com/office/powerpoint/2010/main" val="305181183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Healthcare Quality Indicator: Functionality and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Reports may include:</a:t>
            </a:r>
          </a:p>
          <a:p>
            <a:pPr marL="0" indent="0">
              <a:buNone/>
            </a:pPr>
            <a:endParaRPr lang="en-US" sz="1000" noProof="0" dirty="0"/>
          </a:p>
          <a:p>
            <a:r>
              <a:rPr lang="en-US" sz="2400" noProof="0" dirty="0"/>
              <a:t>Monitoring healthcare facility infection rate </a:t>
            </a:r>
          </a:p>
          <a:p>
            <a:r>
              <a:rPr lang="en-US" sz="2400" noProof="0" dirty="0"/>
              <a:t>Number of deaths by physician</a:t>
            </a:r>
          </a:p>
          <a:p>
            <a:r>
              <a:rPr lang="en-US" sz="2400" noProof="0" dirty="0"/>
              <a:t>Blood incompatibility</a:t>
            </a:r>
          </a:p>
          <a:p>
            <a:r>
              <a:rPr lang="en-US" sz="2400" noProof="0" dirty="0"/>
              <a:t>Surgical errors</a:t>
            </a:r>
          </a:p>
          <a:p>
            <a:r>
              <a:rPr lang="en-US" sz="2400" noProof="0" dirty="0"/>
              <a:t>Maternal deaths</a:t>
            </a:r>
          </a:p>
          <a:p>
            <a:r>
              <a:rPr lang="en-US" sz="2400" noProof="0" dirty="0"/>
              <a:t>Outcomes</a:t>
            </a:r>
          </a:p>
        </p:txBody>
      </p:sp>
    </p:spTree>
    <p:extLst>
      <p:ext uri="{BB962C8B-B14F-4D97-AF65-F5344CB8AC3E}">
        <p14:creationId xmlns:p14="http://schemas.microsoft.com/office/powerpoint/2010/main" val="357090003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Computer-Assisted Coding (C A C) System,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Computer-assisted coding</a:t>
            </a:r>
            <a:r>
              <a:rPr lang="en-US" noProof="0" dirty="0"/>
              <a:t> </a:t>
            </a:r>
            <a:r>
              <a:rPr lang="en-US" b="1" noProof="0" dirty="0"/>
              <a:t>(C A C)</a:t>
            </a:r>
            <a:r>
              <a:rPr lang="en-US" noProof="0" dirty="0"/>
              <a:t> </a:t>
            </a:r>
            <a:r>
              <a:rPr lang="en-US" b="1" noProof="0" dirty="0"/>
              <a:t>system:</a:t>
            </a:r>
            <a:r>
              <a:rPr lang="en-US" noProof="0" dirty="0"/>
              <a:t> Analyzes the clinical data found in an electronic health record</a:t>
            </a:r>
          </a:p>
          <a:p>
            <a:r>
              <a:rPr lang="en-US" sz="2400" noProof="0" dirty="0"/>
              <a:t>C A C is the process of extracting and translating dictated and then transcribed free-text data (or dictated and then computer-generated discrete data) into ICD-10-CM, ICD-10-PCS, and CPT procedural codes and evaluation and management codes for billing and coding purposes</a:t>
            </a:r>
          </a:p>
        </p:txBody>
      </p:sp>
    </p:spTree>
    <p:extLst>
      <p:ext uri="{BB962C8B-B14F-4D97-AF65-F5344CB8AC3E}">
        <p14:creationId xmlns:p14="http://schemas.microsoft.com/office/powerpoint/2010/main" val="298558102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Computer-Assisted Coding (C A C) System,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Uses natural language processing (NLP) to analyze clinical data to identify diagnoses and procedures and to assign the appropriate ICD-10-CM, ICD-10-PCS, and CPT code to the C A C system</a:t>
            </a:r>
          </a:p>
          <a:p>
            <a:pPr marL="0" indent="0">
              <a:buNone/>
            </a:pPr>
            <a:endParaRPr lang="en-US" b="1" noProof="0" dirty="0"/>
          </a:p>
          <a:p>
            <a:pPr marL="0" indent="0">
              <a:buNone/>
            </a:pPr>
            <a:r>
              <a:rPr lang="en-US" b="1" noProof="0" dirty="0"/>
              <a:t>NLP:</a:t>
            </a:r>
            <a:r>
              <a:rPr lang="en-US" noProof="0" dirty="0"/>
              <a:t> Technology that converts human language (structured or unstructured) into data that can be translated then manipulated by information systems</a:t>
            </a:r>
          </a:p>
        </p:txBody>
      </p:sp>
    </p:spTree>
    <p:extLst>
      <p:ext uri="{BB962C8B-B14F-4D97-AF65-F5344CB8AC3E}">
        <p14:creationId xmlns:p14="http://schemas.microsoft.com/office/powerpoint/2010/main" val="154597187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168053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Computer-Assisted Coding System: Functionality and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C A C system generates productivity reports</a:t>
            </a:r>
          </a:p>
          <a:p>
            <a:pPr marL="0" indent="0">
              <a:buNone/>
            </a:pPr>
            <a:endParaRPr lang="en-US" sz="1050" noProof="0" dirty="0"/>
          </a:p>
          <a:p>
            <a:pPr marL="0" indent="0">
              <a:buNone/>
            </a:pPr>
            <a:r>
              <a:rPr lang="en-US" noProof="0" dirty="0"/>
              <a:t>Can generate reports on number of health records where the codes were changed from what the software originally recommended</a:t>
            </a:r>
          </a:p>
          <a:p>
            <a:pPr marL="0" indent="0">
              <a:buNone/>
            </a:pPr>
            <a:endParaRPr lang="en-US" sz="1050" noProof="0" dirty="0"/>
          </a:p>
          <a:p>
            <a:pPr marL="0" indent="0">
              <a:buNone/>
            </a:pPr>
            <a:r>
              <a:rPr lang="en-US" noProof="0" dirty="0"/>
              <a:t>Reports are important to evaluate quality, accuracy, &amp; completeness of codes generated by the C A C system </a:t>
            </a:r>
          </a:p>
          <a:p>
            <a:pPr marL="0" indent="0">
              <a:buNone/>
            </a:pPr>
            <a:endParaRPr lang="en-US" sz="1050" noProof="0" dirty="0"/>
          </a:p>
          <a:p>
            <a:pPr marL="0" indent="0">
              <a:buNone/>
            </a:pPr>
            <a:r>
              <a:rPr lang="en-US" noProof="0" dirty="0"/>
              <a:t>Evaluation or review can be combined with financial information to determine what impact this may have on reimbursement claims &amp; revenue cycle functions</a:t>
            </a:r>
          </a:p>
        </p:txBody>
      </p:sp>
    </p:spTree>
    <p:extLst>
      <p:ext uri="{BB962C8B-B14F-4D97-AF65-F5344CB8AC3E}">
        <p14:creationId xmlns:p14="http://schemas.microsoft.com/office/powerpoint/2010/main" val="30390612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Clinical Documentation Improvement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CDI:</a:t>
            </a:r>
            <a:r>
              <a:rPr lang="en-US" noProof="0" dirty="0"/>
              <a:t> The process a healthcare entity undertakes that will improve clinical specificity and documentation that will allow coders to assign more concise disease and procedural classification codes</a:t>
            </a:r>
          </a:p>
        </p:txBody>
      </p:sp>
    </p:spTree>
    <p:extLst>
      <p:ext uri="{BB962C8B-B14F-4D97-AF65-F5344CB8AC3E}">
        <p14:creationId xmlns:p14="http://schemas.microsoft.com/office/powerpoint/2010/main" val="16248113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31791-0E46-40EA-A849-1A9C4156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Clinical Documentation Improvement: Functionality and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376B-1233-491D-937A-1FC52506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noProof="0" dirty="0"/>
              <a:t>Clinical documentation improvement (CDI) system</a:t>
            </a:r>
            <a:r>
              <a:rPr lang="en-US" noProof="0" dirty="0"/>
              <a:t> assists in identifying ways to improve clinical documentation in the health record</a:t>
            </a:r>
          </a:p>
        </p:txBody>
      </p:sp>
    </p:spTree>
    <p:extLst>
      <p:ext uri="{BB962C8B-B14F-4D97-AF65-F5344CB8AC3E}">
        <p14:creationId xmlns:p14="http://schemas.microsoft.com/office/powerpoint/2010/main" val="935793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R O I Functionality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R O I staff also can use the system to check on the status of requests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Status of a request must be updated and kept current:</a:t>
            </a:r>
          </a:p>
          <a:p>
            <a:pPr marL="0" indent="0">
              <a:buNone/>
            </a:pPr>
            <a:endParaRPr lang="en-US" sz="1800" noProof="0" dirty="0"/>
          </a:p>
          <a:p>
            <a:r>
              <a:rPr lang="en-US" sz="2400" noProof="0" dirty="0"/>
              <a:t>Details about issues encountered, </a:t>
            </a:r>
          </a:p>
          <a:p>
            <a:r>
              <a:rPr lang="en-US" sz="2400" noProof="0" dirty="0"/>
              <a:t>Need for review by risk management, </a:t>
            </a:r>
          </a:p>
          <a:p>
            <a:r>
              <a:rPr lang="en-US" sz="2400" noProof="0" dirty="0"/>
              <a:t>Need for health record or microfilm to be pulled, or </a:t>
            </a:r>
          </a:p>
          <a:p>
            <a:r>
              <a:rPr lang="en-US" sz="2400" noProof="0" dirty="0"/>
              <a:t>Other action required</a:t>
            </a:r>
          </a:p>
        </p:txBody>
      </p:sp>
    </p:spTree>
    <p:extLst>
      <p:ext uri="{BB962C8B-B14F-4D97-AF65-F5344CB8AC3E}">
        <p14:creationId xmlns:p14="http://schemas.microsoft.com/office/powerpoint/2010/main" val="2931652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R O I Data Elements,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Patient name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4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Health record number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4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Patient type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4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Date request received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4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Type of requester</a:t>
            </a:r>
          </a:p>
        </p:txBody>
      </p:sp>
    </p:spTree>
    <p:extLst>
      <p:ext uri="{BB962C8B-B14F-4D97-AF65-F5344CB8AC3E}">
        <p14:creationId xmlns:p14="http://schemas.microsoft.com/office/powerpoint/2010/main" val="539317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R O I Data Elements,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Name of requester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Name of contact at requester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Address of requester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noProof="0" dirty="0"/>
          </a:p>
          <a:p>
            <a:pPr marL="0" indent="0">
              <a:lnSpc>
                <a:spcPct val="100000"/>
              </a:lnSpc>
              <a:buNone/>
            </a:pPr>
            <a:r>
              <a:rPr lang="en-US" noProof="0" dirty="0"/>
              <a:t>Type of request (insurance, patient, attorney, or patient care)</a:t>
            </a:r>
          </a:p>
        </p:txBody>
      </p:sp>
    </p:spTree>
    <p:extLst>
      <p:ext uri="{BB962C8B-B14F-4D97-AF65-F5344CB8AC3E}">
        <p14:creationId xmlns:p14="http://schemas.microsoft.com/office/powerpoint/2010/main" val="121879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B9570A60-6BFD-9A40-8AEC-E1A489B8FDEF}" vid="{BFC27592-EED7-0248-993B-6065F04F227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87C6F25A504842A0C1E9AB174C5943" ma:contentTypeVersion="" ma:contentTypeDescription="Create a new document." ma:contentTypeScope="" ma:versionID="0a6ba912cf1e0e3fed7efc8868ba97d4">
  <xsd:schema xmlns:xsd="http://www.w3.org/2001/XMLSchema" xmlns:xs="http://www.w3.org/2001/XMLSchema" xmlns:p="http://schemas.microsoft.com/office/2006/metadata/properties" xmlns:ns2="b780e977-4250-4e22-987e-5a8c2348323c" xmlns:ns3="a1a409e0-1700-457e-9605-34172a0b079f" targetNamespace="http://schemas.microsoft.com/office/2006/metadata/properties" ma:root="true" ma:fieldsID="6492b6626650ff29e12d5a2c04f97d14" ns2:_="" ns3:_="">
    <xsd:import namespace="b780e977-4250-4e22-987e-5a8c2348323c"/>
    <xsd:import namespace="a1a409e0-1700-457e-9605-34172a0b079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0e977-4250-4e22-987e-5a8c234832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a409e0-1700-457e-9605-34172a0b079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12" ma:displayName="Comments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E2A7A7-C2AC-4229-A2F1-7A9C3E36CFE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DB0077E-0212-4AB7-BFA0-17C0E35004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80e977-4250-4e22-987e-5a8c2348323c"/>
    <ds:schemaRef ds:uri="a1a409e0-1700-457e-9605-34172a0b07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30608A3-D994-4873-BEAA-EFC91874275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2019_AHIMA_PPT_16-9</Template>
  <TotalTime>637</TotalTime>
  <Words>2731</Words>
  <Application>Microsoft Office PowerPoint</Application>
  <PresentationFormat>Widescreen</PresentationFormat>
  <Paragraphs>453</Paragraphs>
  <Slides>65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8" baseType="lpstr">
      <vt:lpstr>Arial</vt:lpstr>
      <vt:lpstr>Calibri (Body)</vt:lpstr>
      <vt:lpstr>Office Theme</vt:lpstr>
      <vt:lpstr>Introduction to Information Systems for Health Information Technology</vt:lpstr>
      <vt:lpstr>Learning Objectives</vt:lpstr>
      <vt:lpstr>Introduction</vt:lpstr>
      <vt:lpstr>Computers in H I M, 1</vt:lpstr>
      <vt:lpstr>Computers in H I M, 2</vt:lpstr>
      <vt:lpstr>Release of Information and Disclosure Management Systems</vt:lpstr>
      <vt:lpstr>R O I Functionality</vt:lpstr>
      <vt:lpstr>R O I Data Elements, 1</vt:lpstr>
      <vt:lpstr>R O I Data Elements, 2</vt:lpstr>
      <vt:lpstr>R O I Data Elements, 3</vt:lpstr>
      <vt:lpstr>R O I Data Elements, 4</vt:lpstr>
      <vt:lpstr>R O I Reports, 1</vt:lpstr>
      <vt:lpstr>R O I Reports, 2</vt:lpstr>
      <vt:lpstr>Customized Letters/Forms, 1</vt:lpstr>
      <vt:lpstr>Customized Letters/Forms, 2</vt:lpstr>
      <vt:lpstr>Customized Letters/Forms, 3</vt:lpstr>
      <vt:lpstr>R O I System Functionality</vt:lpstr>
      <vt:lpstr>Encoder and Grouper, 1</vt:lpstr>
      <vt:lpstr>Types of Encoders, 1</vt:lpstr>
      <vt:lpstr>Types of Encoders, 2</vt:lpstr>
      <vt:lpstr>Encoder and Grouper, 2</vt:lpstr>
      <vt:lpstr>Encoder and Grouper Functionality</vt:lpstr>
      <vt:lpstr>Data Elements Needed, 1</vt:lpstr>
      <vt:lpstr>Data Elements Needed, 2</vt:lpstr>
      <vt:lpstr>Encoder and Grouper System Reporting</vt:lpstr>
      <vt:lpstr>Cancer and Other Registries, 1</vt:lpstr>
      <vt:lpstr>Cancer and Other Registries, 2</vt:lpstr>
      <vt:lpstr>Cancer (Tumor) Registry</vt:lpstr>
      <vt:lpstr>Data Elements, 1</vt:lpstr>
      <vt:lpstr>Data Elements, 2</vt:lpstr>
      <vt:lpstr>Cancer Registry Functionality</vt:lpstr>
      <vt:lpstr>Cancer Registry Reporting</vt:lpstr>
      <vt:lpstr>Trauma Registry</vt:lpstr>
      <vt:lpstr>Trauma Registry Functionality and Reporting, 1</vt:lpstr>
      <vt:lpstr>Trauma Registry Functionality and Reporting, 2</vt:lpstr>
      <vt:lpstr>Trauma Registry Functionality and Reporting, 3</vt:lpstr>
      <vt:lpstr>Chart Locator System</vt:lpstr>
      <vt:lpstr>Chart Locator System Functionality and Reporting</vt:lpstr>
      <vt:lpstr>Data elements in chart locator system, 1</vt:lpstr>
      <vt:lpstr>Data elements in chart locator system, 2</vt:lpstr>
      <vt:lpstr>Chart Locator System: Functionality &amp; Reporting</vt:lpstr>
      <vt:lpstr>Chart Deficiency, 1</vt:lpstr>
      <vt:lpstr>Chart Deficiency, 2</vt:lpstr>
      <vt:lpstr>Common Data Elements, 1</vt:lpstr>
      <vt:lpstr>Common Data Elements, 2</vt:lpstr>
      <vt:lpstr>Chart Deficiency System: Functionality and Reporting</vt:lpstr>
      <vt:lpstr>Birth Certificate System</vt:lpstr>
      <vt:lpstr>Birth Certificate Information Systems Functionality, 1 </vt:lpstr>
      <vt:lpstr>Birth Certificate Information Systems Functionality, 2</vt:lpstr>
      <vt:lpstr>Birth Certificate Information Systems Functionality, 3</vt:lpstr>
      <vt:lpstr>Birth Certificate System Functionality and Reporting</vt:lpstr>
      <vt:lpstr>Dictation and Transcription Systems, 1</vt:lpstr>
      <vt:lpstr>Dictation and Transcription Systems, 2</vt:lpstr>
      <vt:lpstr>Dictation and Transcription Systems: Functionality and Reporting, 1</vt:lpstr>
      <vt:lpstr>Dictation and Transcription Systems: Functionality and Reporting, 2</vt:lpstr>
      <vt:lpstr>Dictation and Transcription Systems: Functionality and Reporting, 3</vt:lpstr>
      <vt:lpstr>Dictation and Transcription Systems: Functionality and Reporting, 4</vt:lpstr>
      <vt:lpstr>Dictation and Transcription Systems: Functionality and Reporting, 5</vt:lpstr>
      <vt:lpstr>Healthcare Quality Indicator</vt:lpstr>
      <vt:lpstr>Healthcare Quality Indicator: Functionality and Reporting</vt:lpstr>
      <vt:lpstr>Computer-Assisted Coding (C A C) System, 1</vt:lpstr>
      <vt:lpstr>Computer-Assisted Coding (C A C) System, 2</vt:lpstr>
      <vt:lpstr>Computer-Assisted Coding System: Functionality and Reporting</vt:lpstr>
      <vt:lpstr>Clinical Documentation Improvement</vt:lpstr>
      <vt:lpstr>Clinical Documentation Improvement: Functionality and Reporting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Information Systems for Health Information Technology</dc:title>
  <dc:creator>Diya Bhojnagarwala</dc:creator>
  <cp:lastModifiedBy>Diya Bhojnagarwala</cp:lastModifiedBy>
  <cp:revision>45</cp:revision>
  <dcterms:created xsi:type="dcterms:W3CDTF">2019-11-12T08:03:43Z</dcterms:created>
  <dcterms:modified xsi:type="dcterms:W3CDTF">2019-11-28T06:12:50Z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0x0101006E87C6F25A504842A0C1E9AB174C5943</vt:lpwstr>
  </property>
</Properties>
</file>