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0"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76" d="100"/>
          <a:sy n="76" d="100"/>
        </p:scale>
        <p:origin x="67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spc="3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Rectangle 6"/>
          <p:cNvSpPr/>
          <p:nvPr/>
        </p:nvSpPr>
        <p:spPr>
          <a:xfrm>
            <a:off x="0" y="0"/>
            <a:ext cx="457200" cy="685800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ate Placeholder 7"/>
          <p:cNvSpPr>
            <a:spLocks noGrp="1"/>
          </p:cNvSpPr>
          <p:nvPr>
            <p:ph type="dt" sz="half" idx="10"/>
          </p:nvPr>
        </p:nvSpPr>
        <p:spPr/>
        <p:txBody>
          <a:bodyPr/>
          <a:lstStyle/>
          <a:p>
            <a:fld id="{726ED139-0480-4198-83E2-68CE0B25BC9B}" type="datetimeFigureOut">
              <a:rPr lang="en-US" dirty="0"/>
              <a:t>8/28/2020</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A97CE23-3B6A-482C-9BEA-F32A9EB44C40}" type="datetimeFigureOut">
              <a:rPr lang="en-US" dirty="0"/>
              <a:t>8/28/2020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39C8FD-9717-4D78-9D01-4CBD0AC8CAE0}" type="datetimeFigureOut">
              <a:rPr lang="en-US" dirty="0"/>
              <a:t>8/28/2020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082BD47-5F5E-4508-9DFC-0021F20B392D}" type="datetimeFigureOut">
              <a:rPr lang="en-US" dirty="0"/>
              <a:t>8/28/2020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8" name="Rectangle 7"/>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1"/>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spc="30" baseline="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7BB23E3-326B-4424-9A50-2CBB9CA4B2E5}" type="datetimeFigureOut">
              <a:rPr lang="en-US" dirty="0"/>
              <a:t>8/28/2020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
        <p:nvSpPr>
          <p:cNvPr id="8" name="Rectangle 7"/>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AA09F6F-C437-48B6-80BB-8E50899C06AF}" type="datetimeFigureOut">
              <a:rPr lang="en-US" dirty="0"/>
              <a:t>8/28/2020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
        <p:nvSpPr>
          <p:cNvPr id="8" name="Rectangle 7"/>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A776D14-B85F-4865-804C-5734F9C85CDD}" type="datetimeFigureOut">
              <a:rPr lang="en-US" dirty="0"/>
              <a:t>8/28/2020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
        <p:nvSpPr>
          <p:cNvPr id="11" name="Rectangle 10"/>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8956C38-6601-4688-9146-5E61D8B04598}" type="datetimeFigureOut">
              <a:rPr lang="en-US" dirty="0"/>
              <a:t>8/28/2020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
        <p:nvSpPr>
          <p:cNvPr id="7" name="Rectangle 6"/>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46061E-CDAE-49E3-92CB-288B639C3B6F}" type="datetimeFigureOut">
              <a:rPr lang="en-US" dirty="0"/>
              <a:t>8/28/2020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
        <p:nvSpPr>
          <p:cNvPr id="5" name="Rectangle 4"/>
          <p:cNvSpPr/>
          <p:nvPr/>
        </p:nvSpPr>
        <p:spPr>
          <a:xfrm>
            <a:off x="0" y="0"/>
            <a:ext cx="457200"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2800" b="1"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35E9851-4767-4B63-B36B-F772D06043F2}" type="datetimeFigureOut">
              <a:rPr lang="en-US" dirty="0"/>
              <a:t>8/28/2020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1">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400"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09A586-BE94-448D-BAE3-D5D323B9149F}" type="datetimeFigureOut">
              <a:rPr lang="en-US" dirty="0"/>
              <a:t>8/28/2020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294198"/>
            <a:ext cx="9692640" cy="1397124"/>
          </a:xfrm>
          <a:prstGeom prst="rect">
            <a:avLst/>
          </a:prstGeom>
        </p:spPr>
        <p:txBody>
          <a:bodyPr vert="horz" lIns="91440" tIns="27432"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accent1">
                    <a:lumMod val="40000"/>
                    <a:lumOff val="60000"/>
                  </a:schemeClr>
                </a:solidFill>
              </a:defRPr>
            </a:lvl1pPr>
          </a:lstStyle>
          <a:p>
            <a:fld id="{ADDEAF24-54CC-4408-99B3-A70A172EFF44}" type="datetimeFigureOut">
              <a:rPr lang="en-US" dirty="0"/>
              <a:t>8/28/2020</a:t>
            </a:fld>
            <a:endParaRPr lang="en-US" dirty="0"/>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accent1">
                    <a:lumMod val="40000"/>
                    <a:lumOff val="60000"/>
                  </a:schemeClr>
                </a:solidFill>
              </a:defRPr>
            </a:lvl1pPr>
          </a:lstStyle>
          <a:p>
            <a:endParaRPr lang="en-US" dirty="0"/>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accent1">
                    <a:lumMod val="60000"/>
                    <a:lumOff val="40000"/>
                  </a:schemeClr>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4400" b="1" kern="1200" spc="-50" baseline="0">
          <a:solidFill>
            <a:schemeClr val="accent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2000" kern="1200" spc="10" baseline="0">
          <a:solidFill>
            <a:schemeClr val="tx1">
              <a:lumMod val="65000"/>
              <a:lumOff val="35000"/>
            </a:schemeClr>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onyburgess1969.net/2015/12/02/snoopy-the-writer/"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34707-B79B-4E50-81D7-3C659F493A9F}"/>
              </a:ext>
            </a:extLst>
          </p:cNvPr>
          <p:cNvSpPr>
            <a:spLocks noGrp="1"/>
          </p:cNvSpPr>
          <p:nvPr>
            <p:ph type="ctrTitle"/>
          </p:nvPr>
        </p:nvSpPr>
        <p:spPr>
          <a:xfrm>
            <a:off x="1261872" y="3716322"/>
            <a:ext cx="9418320" cy="1084277"/>
          </a:xfrm>
        </p:spPr>
        <p:txBody>
          <a:bodyPr/>
          <a:lstStyle/>
          <a:p>
            <a:r>
              <a:rPr lang="en-US" sz="6000" dirty="0">
                <a:latin typeface="Algerian" panose="04020705040A02060702" pitchFamily="82" charset="0"/>
              </a:rPr>
              <a:t>Writing a rough draft</a:t>
            </a:r>
            <a:r>
              <a:rPr lang="en-US" dirty="0"/>
              <a:t>	</a:t>
            </a:r>
          </a:p>
        </p:txBody>
      </p:sp>
      <p:sp>
        <p:nvSpPr>
          <p:cNvPr id="3" name="Subtitle 2">
            <a:extLst>
              <a:ext uri="{FF2B5EF4-FFF2-40B4-BE49-F238E27FC236}">
                <a16:creationId xmlns:a16="http://schemas.microsoft.com/office/drawing/2014/main" id="{D9D284D0-8560-4953-A021-A0A1ED6F4C3D}"/>
              </a:ext>
            </a:extLst>
          </p:cNvPr>
          <p:cNvSpPr>
            <a:spLocks noGrp="1"/>
          </p:cNvSpPr>
          <p:nvPr>
            <p:ph type="subTitle" idx="1"/>
          </p:nvPr>
        </p:nvSpPr>
        <p:spPr>
          <a:xfrm>
            <a:off x="1261872" y="4800600"/>
            <a:ext cx="9418320" cy="820024"/>
          </a:xfrm>
        </p:spPr>
        <p:txBody>
          <a:bodyPr/>
          <a:lstStyle/>
          <a:p>
            <a:r>
              <a:rPr lang="en-US" b="0" i="0" dirty="0">
                <a:solidFill>
                  <a:srgbClr val="000000"/>
                </a:solidFill>
                <a:effectLst/>
                <a:latin typeface="Libre Baskerville"/>
              </a:rPr>
              <a:t>“Almost all good writing begins with terrible first efforts. You need to start somewhere.” – </a:t>
            </a:r>
            <a:r>
              <a:rPr lang="en-US" b="0" i="1" dirty="0">
                <a:solidFill>
                  <a:srgbClr val="000000"/>
                </a:solidFill>
                <a:effectLst/>
                <a:latin typeface="Libre Baskerville"/>
              </a:rPr>
              <a:t>Anne Lamott</a:t>
            </a:r>
            <a:endParaRPr lang="en-US" dirty="0"/>
          </a:p>
        </p:txBody>
      </p:sp>
      <p:pic>
        <p:nvPicPr>
          <p:cNvPr id="11" name="Picture 10">
            <a:extLst>
              <a:ext uri="{FF2B5EF4-FFF2-40B4-BE49-F238E27FC236}">
                <a16:creationId xmlns:a16="http://schemas.microsoft.com/office/drawing/2014/main" id="{EDFCCD97-C6DE-4C7B-8EAE-ABDEA564AD3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134412" y="228600"/>
            <a:ext cx="5715000" cy="3200400"/>
          </a:xfrm>
          <a:prstGeom prst="rect">
            <a:avLst/>
          </a:prstGeom>
        </p:spPr>
      </p:pic>
    </p:spTree>
    <p:extLst>
      <p:ext uri="{BB962C8B-B14F-4D97-AF65-F5344CB8AC3E}">
        <p14:creationId xmlns:p14="http://schemas.microsoft.com/office/powerpoint/2010/main" val="2913586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2E8DE-2AC7-4E69-8C8D-5C9B6883E7F2}"/>
              </a:ext>
            </a:extLst>
          </p:cNvPr>
          <p:cNvSpPr>
            <a:spLocks noGrp="1"/>
          </p:cNvSpPr>
          <p:nvPr>
            <p:ph type="title"/>
          </p:nvPr>
        </p:nvSpPr>
        <p:spPr/>
        <p:txBody>
          <a:bodyPr/>
          <a:lstStyle/>
          <a:p>
            <a:r>
              <a:rPr lang="en-US" dirty="0"/>
              <a:t>What to avoid in a conclusion</a:t>
            </a:r>
          </a:p>
        </p:txBody>
      </p:sp>
      <p:sp>
        <p:nvSpPr>
          <p:cNvPr id="3" name="Content Placeholder 2">
            <a:extLst>
              <a:ext uri="{FF2B5EF4-FFF2-40B4-BE49-F238E27FC236}">
                <a16:creationId xmlns:a16="http://schemas.microsoft.com/office/drawing/2014/main" id="{CD72F5A9-A772-481A-A85E-C614157F47B6}"/>
              </a:ext>
            </a:extLst>
          </p:cNvPr>
          <p:cNvSpPr>
            <a:spLocks noGrp="1"/>
          </p:cNvSpPr>
          <p:nvPr>
            <p:ph idx="1"/>
          </p:nvPr>
        </p:nvSpPr>
        <p:spPr/>
        <p:txBody>
          <a:bodyPr>
            <a:normAutofit fontScale="92500" lnSpcReduction="10000"/>
          </a:bodyPr>
          <a:lstStyle/>
          <a:p>
            <a:r>
              <a:rPr lang="en-US" b="1" dirty="0"/>
              <a:t>The “That’s My Story and I’m Sticking to It” Conclusion.</a:t>
            </a:r>
            <a:r>
              <a:rPr lang="en-US" dirty="0"/>
              <a:t> This conclusion just restates the thesis and is usually painfully short. It does not push the ideas forward.</a:t>
            </a:r>
          </a:p>
          <a:p>
            <a:r>
              <a:rPr lang="en-US" b="1" dirty="0"/>
              <a:t>The “America the Beautiful”/”I Am Woman”/”We Shall Overcome” Conclusion.</a:t>
            </a:r>
            <a:r>
              <a:rPr lang="en-US" dirty="0"/>
              <a:t> This kind of conclusion usually draws on emotion to make its appeal, but while this emotion and even sentimentality may be very heartfelt, it is usually out of character with the rest of an analytical paper.</a:t>
            </a:r>
          </a:p>
          <a:p>
            <a:r>
              <a:rPr lang="en-US" b="1" dirty="0"/>
              <a:t>The “Grab Bag” Conclusion.</a:t>
            </a:r>
            <a:r>
              <a:rPr lang="en-US" dirty="0"/>
              <a:t> This kind of conclusion includes extra information that the writer found or thought of but couldn’t integrate into the main paper. </a:t>
            </a:r>
          </a:p>
          <a:p>
            <a:r>
              <a:rPr lang="en-US" dirty="0"/>
              <a:t>Finally, you wrote an argument. </a:t>
            </a:r>
            <a:r>
              <a:rPr lang="en-US" b="1" dirty="0"/>
              <a:t>Add a call to action. </a:t>
            </a:r>
            <a:r>
              <a:rPr lang="en-US" dirty="0"/>
              <a:t>What do you want the reader to do in response to the paper? </a:t>
            </a:r>
          </a:p>
          <a:p>
            <a:r>
              <a:rPr lang="en-US" dirty="0"/>
              <a:t>Remember, 5+ sentences is the minimum.</a:t>
            </a:r>
          </a:p>
        </p:txBody>
      </p:sp>
    </p:spTree>
    <p:extLst>
      <p:ext uri="{BB962C8B-B14F-4D97-AF65-F5344CB8AC3E}">
        <p14:creationId xmlns:p14="http://schemas.microsoft.com/office/powerpoint/2010/main" val="3936655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067E4-7947-48A0-AD20-1FD23546880C}"/>
              </a:ext>
            </a:extLst>
          </p:cNvPr>
          <p:cNvSpPr>
            <a:spLocks noGrp="1"/>
          </p:cNvSpPr>
          <p:nvPr>
            <p:ph type="title"/>
          </p:nvPr>
        </p:nvSpPr>
        <p:spPr>
          <a:xfrm>
            <a:off x="1261872" y="294198"/>
            <a:ext cx="9692640" cy="997707"/>
          </a:xfrm>
        </p:spPr>
        <p:txBody>
          <a:bodyPr/>
          <a:lstStyle/>
          <a:p>
            <a:r>
              <a:rPr lang="en-US" dirty="0"/>
              <a:t>Once you have a full draft</a:t>
            </a:r>
          </a:p>
        </p:txBody>
      </p:sp>
      <p:sp>
        <p:nvSpPr>
          <p:cNvPr id="3" name="Content Placeholder 2">
            <a:extLst>
              <a:ext uri="{FF2B5EF4-FFF2-40B4-BE49-F238E27FC236}">
                <a16:creationId xmlns:a16="http://schemas.microsoft.com/office/drawing/2014/main" id="{34ADBB35-5E3C-4D21-AF53-CBE90938605D}"/>
              </a:ext>
            </a:extLst>
          </p:cNvPr>
          <p:cNvSpPr>
            <a:spLocks noGrp="1"/>
          </p:cNvSpPr>
          <p:nvPr>
            <p:ph idx="1"/>
          </p:nvPr>
        </p:nvSpPr>
        <p:spPr>
          <a:xfrm>
            <a:off x="1261872" y="1484851"/>
            <a:ext cx="8595360" cy="5078951"/>
          </a:xfrm>
        </p:spPr>
        <p:txBody>
          <a:bodyPr>
            <a:normAutofit fontScale="85000" lnSpcReduction="10000"/>
          </a:bodyPr>
          <a:lstStyle/>
          <a:p>
            <a:r>
              <a:rPr lang="en-US" dirty="0"/>
              <a:t>1. Does my narrative paper end on page 2 or later? Max is 3 pages. (Stick to page number assignments. 2-3 pages, doesn’t mean a sentence at the top of two. Should end beyond page 2.)</a:t>
            </a:r>
          </a:p>
          <a:p>
            <a:pPr lvl="1"/>
            <a:r>
              <a:rPr lang="en-US" dirty="0"/>
              <a:t>Review Paper: 2-3 pages with (references on new page)</a:t>
            </a:r>
          </a:p>
          <a:p>
            <a:pPr lvl="1"/>
            <a:r>
              <a:rPr lang="en-US" dirty="0"/>
              <a:t>Report Paper: 2-3 pages with (references on new page)</a:t>
            </a:r>
          </a:p>
          <a:p>
            <a:pPr lvl="1"/>
            <a:r>
              <a:rPr lang="en-US" dirty="0"/>
              <a:t>Argumentative Research 8-10 pages</a:t>
            </a:r>
          </a:p>
          <a:p>
            <a:r>
              <a:rPr lang="en-US" dirty="0"/>
              <a:t>2. Does my references have a fresh page on page 9 or later? (for final essay)</a:t>
            </a:r>
          </a:p>
          <a:p>
            <a:r>
              <a:rPr lang="en-US" dirty="0"/>
              <a:t>Is everything cited?</a:t>
            </a:r>
          </a:p>
          <a:p>
            <a:r>
              <a:rPr lang="en-US" dirty="0"/>
              <a:t>Print the References page. Use it as a checklist. Every single source listed on it MUST be used and cited somewhere in the body of the paper. If not, either add it or delete it from the works cited page.</a:t>
            </a:r>
          </a:p>
          <a:p>
            <a:r>
              <a:rPr lang="en-US" dirty="0"/>
              <a:t>Check your rough draft. Does every single citation have a corresponding entry on the works cited page or did you overlook one? Make sure it is a perfect match.</a:t>
            </a:r>
          </a:p>
          <a:p>
            <a:r>
              <a:rPr lang="en-US" dirty="0"/>
              <a:t>Review the assignment sheet. Read the rubric closely. Ask questions before you post a rough draft if you have any. Ask questions before the final draft is due. Do not wait and say “I didn’t understand.” Get help early!</a:t>
            </a:r>
          </a:p>
        </p:txBody>
      </p:sp>
    </p:spTree>
    <p:extLst>
      <p:ext uri="{BB962C8B-B14F-4D97-AF65-F5344CB8AC3E}">
        <p14:creationId xmlns:p14="http://schemas.microsoft.com/office/powerpoint/2010/main" val="19718736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BF875-8520-4CB3-B891-382D54456EFE}"/>
              </a:ext>
            </a:extLst>
          </p:cNvPr>
          <p:cNvSpPr>
            <a:spLocks noGrp="1"/>
          </p:cNvSpPr>
          <p:nvPr>
            <p:ph type="title"/>
          </p:nvPr>
        </p:nvSpPr>
        <p:spPr>
          <a:xfrm>
            <a:off x="1261872" y="294198"/>
            <a:ext cx="9692640" cy="779228"/>
          </a:xfrm>
        </p:spPr>
        <p:txBody>
          <a:bodyPr/>
          <a:lstStyle/>
          <a:p>
            <a:r>
              <a:rPr lang="en-US" dirty="0"/>
              <a:t>Rough draft due date</a:t>
            </a:r>
          </a:p>
        </p:txBody>
      </p:sp>
      <p:sp>
        <p:nvSpPr>
          <p:cNvPr id="3" name="Content Placeholder 2">
            <a:extLst>
              <a:ext uri="{FF2B5EF4-FFF2-40B4-BE49-F238E27FC236}">
                <a16:creationId xmlns:a16="http://schemas.microsoft.com/office/drawing/2014/main" id="{D5ECC165-0DE3-4C97-B027-D9904A717030}"/>
              </a:ext>
            </a:extLst>
          </p:cNvPr>
          <p:cNvSpPr>
            <a:spLocks noGrp="1"/>
          </p:cNvSpPr>
          <p:nvPr>
            <p:ph idx="1"/>
          </p:nvPr>
        </p:nvSpPr>
        <p:spPr>
          <a:xfrm>
            <a:off x="1261871" y="1192696"/>
            <a:ext cx="9326615" cy="5371106"/>
          </a:xfrm>
        </p:spPr>
        <p:txBody>
          <a:bodyPr>
            <a:normAutofit/>
          </a:bodyPr>
          <a:lstStyle/>
          <a:p>
            <a:r>
              <a:rPr lang="en-US" dirty="0"/>
              <a:t>The rough draft is due by midnight Sunday, end of week one. </a:t>
            </a:r>
          </a:p>
          <a:p>
            <a:r>
              <a:rPr lang="en-US" dirty="0"/>
              <a:t>Late or incomplete work will receive a zero. </a:t>
            </a:r>
            <a:r>
              <a:rPr lang="en-US" b="1" dirty="0">
                <a:solidFill>
                  <a:srgbClr val="FF0000"/>
                </a:solidFill>
              </a:rPr>
              <a:t>If I never review a full rough draft from you, expect a zero on the final paper. I don’t grade papers when I have not seen a rough draft. </a:t>
            </a:r>
          </a:p>
          <a:p>
            <a:r>
              <a:rPr lang="en-US" dirty="0"/>
              <a:t>Papers without parenthetical citations and a References page will not be reviewed. (This does not apply to narrative essay.) Do your work completely and to an A+ level. A rough draft does not mean it’s okay to submit sloppy or incomplete work. </a:t>
            </a:r>
          </a:p>
        </p:txBody>
      </p:sp>
    </p:spTree>
    <p:extLst>
      <p:ext uri="{BB962C8B-B14F-4D97-AF65-F5344CB8AC3E}">
        <p14:creationId xmlns:p14="http://schemas.microsoft.com/office/powerpoint/2010/main" val="27441398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86EED0-4099-4DD7-82DB-9E822FF1A37F}"/>
              </a:ext>
            </a:extLst>
          </p:cNvPr>
          <p:cNvSpPr>
            <a:spLocks noGrp="1"/>
          </p:cNvSpPr>
          <p:nvPr>
            <p:ph type="title"/>
          </p:nvPr>
        </p:nvSpPr>
        <p:spPr/>
        <p:txBody>
          <a:bodyPr/>
          <a:lstStyle/>
          <a:p>
            <a:r>
              <a:rPr lang="en-US" dirty="0"/>
              <a:t>Drafting: Later Essays</a:t>
            </a:r>
          </a:p>
        </p:txBody>
      </p:sp>
      <p:sp>
        <p:nvSpPr>
          <p:cNvPr id="3" name="Content Placeholder 2">
            <a:extLst>
              <a:ext uri="{FF2B5EF4-FFF2-40B4-BE49-F238E27FC236}">
                <a16:creationId xmlns:a16="http://schemas.microsoft.com/office/drawing/2014/main" id="{63EBC5C6-DB26-4F92-83D9-DD4E3DB8B971}"/>
              </a:ext>
            </a:extLst>
          </p:cNvPr>
          <p:cNvSpPr>
            <a:spLocks noGrp="1"/>
          </p:cNvSpPr>
          <p:nvPr>
            <p:ph idx="1"/>
          </p:nvPr>
        </p:nvSpPr>
        <p:spPr/>
        <p:txBody>
          <a:bodyPr>
            <a:normAutofit fontScale="92500" lnSpcReduction="20000"/>
          </a:bodyPr>
          <a:lstStyle/>
          <a:p>
            <a:r>
              <a:rPr lang="en-US" dirty="0"/>
              <a:t>For each paragraph, make sure you are starting with a topic sentence that aligns with your thesis and provides a reason to agree with your argument. (Narrative Writing is a little different)</a:t>
            </a:r>
          </a:p>
          <a:p>
            <a:r>
              <a:rPr lang="en-US" dirty="0"/>
              <a:t>For the evidence you identified in your secondary sources, now you need to add your own ideas, thoughts, connections, explanations. Do not just repeat what the source said. Add something new and move the argument forward. </a:t>
            </a:r>
          </a:p>
          <a:p>
            <a:r>
              <a:rPr lang="en-US" dirty="0"/>
              <a:t>For PIE paragraphs (point (use a topic sentence), illustrate (use secondary sources), explain (write your own thoughts), </a:t>
            </a:r>
            <a:r>
              <a:rPr lang="en-US" b="1" dirty="0"/>
              <a:t>the balance between you and your sources should be about 50/50 in each paragraph in the BODY of the paper (not the intro or conclusion). No paragraph should ever fall below at least five sentences.</a:t>
            </a:r>
          </a:p>
          <a:p>
            <a:r>
              <a:rPr lang="en-US" b="1" dirty="0"/>
              <a:t>Make sure you address at least one opposing argument somewhere in the paper.</a:t>
            </a:r>
          </a:p>
        </p:txBody>
      </p:sp>
    </p:spTree>
    <p:extLst>
      <p:ext uri="{BB962C8B-B14F-4D97-AF65-F5344CB8AC3E}">
        <p14:creationId xmlns:p14="http://schemas.microsoft.com/office/powerpoint/2010/main" val="1876157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5DED3-4FD0-4464-91E6-AEC15A1BAADF}"/>
              </a:ext>
            </a:extLst>
          </p:cNvPr>
          <p:cNvSpPr>
            <a:spLocks noGrp="1"/>
          </p:cNvSpPr>
          <p:nvPr>
            <p:ph type="title"/>
          </p:nvPr>
        </p:nvSpPr>
        <p:spPr/>
        <p:txBody>
          <a:bodyPr/>
          <a:lstStyle/>
          <a:p>
            <a:r>
              <a:rPr lang="en-US" dirty="0"/>
              <a:t>Getting a rough draft written</a:t>
            </a:r>
          </a:p>
        </p:txBody>
      </p:sp>
      <p:sp>
        <p:nvSpPr>
          <p:cNvPr id="3" name="Content Placeholder 2">
            <a:extLst>
              <a:ext uri="{FF2B5EF4-FFF2-40B4-BE49-F238E27FC236}">
                <a16:creationId xmlns:a16="http://schemas.microsoft.com/office/drawing/2014/main" id="{A29D250F-99B7-41A9-A249-AD40BB53065C}"/>
              </a:ext>
            </a:extLst>
          </p:cNvPr>
          <p:cNvSpPr>
            <a:spLocks noGrp="1"/>
          </p:cNvSpPr>
          <p:nvPr>
            <p:ph idx="1"/>
          </p:nvPr>
        </p:nvSpPr>
        <p:spPr/>
        <p:txBody>
          <a:bodyPr>
            <a:normAutofit fontScale="62500" lnSpcReduction="20000"/>
          </a:bodyPr>
          <a:lstStyle/>
          <a:p>
            <a:r>
              <a:rPr lang="en-US" dirty="0"/>
              <a:t>Best parts of their advice:</a:t>
            </a:r>
          </a:p>
          <a:p>
            <a:r>
              <a:rPr lang="en-US" dirty="0"/>
              <a:t>1. Do some prewriting. Try:</a:t>
            </a:r>
          </a:p>
          <a:p>
            <a:r>
              <a:rPr lang="en-US" b="1" dirty="0"/>
              <a:t>Free-writing.</a:t>
            </a:r>
            <a:r>
              <a:rPr lang="en-US" dirty="0"/>
              <a:t> Find a clock, watch, or timer to help you keep track of time. Choose a topic, idea, question you would like to consider. It can be a specific detail or a broad concept-whatever you are interested in exploring at the moment. Write (on paper or on a computer) for 7-10 minutes non-stop on that topic. If you get stuck and don’t know what to say next, write “I’m stuck and don’t know what to say next…” or try asking yourself “what else?” until another idea comes to you. Do not concern yourself with spelling, grammar, or punctuation. Your goal is to generate as much as you can about the topic in a short period of time and to get used to the feeling of articulating ideas on the page. It’s ok if it’s messy or makes sense only to you. You can repeat this exercise several times, using the same or a variety of topics connecting to your subject. Read what you have written to see if you have discovered anything about your subject or found a line of questioning you’d like to pursue.</a:t>
            </a:r>
          </a:p>
          <a:p>
            <a:r>
              <a:rPr lang="en-US" b="1" dirty="0"/>
              <a:t>Clustering/Webbing.</a:t>
            </a:r>
            <a:r>
              <a:rPr lang="en-US" dirty="0"/>
              <a:t> Find a clock, watch, or timer to help you keep track of time. Put a word you’d like to explore in the center of a piece of paper and put a circle around it. As fast as you can, free-associate or jot down anywhere on the page as many words as you can think of associated with your center word. If you get stuck, go back to the center word and launch again. Speed is important and quantity is your goal. Don’t discount any word or phrase that comes to you, just put it down on the page. Jot words for between 5-10 minutes. When you are finished you will have a page filled with seemingly random words. Read around on the page and see if you have discovered anything or can see connections between any ideas.</a:t>
            </a:r>
          </a:p>
          <a:p>
            <a:r>
              <a:rPr lang="en-US" b="1" dirty="0"/>
              <a:t>Listing.</a:t>
            </a:r>
            <a:r>
              <a:rPr lang="en-US" dirty="0"/>
              <a:t> On a piece of paper list all the ideas you can think of connected to subjects you are considering exploring. Consider any idea or observation as valid and worthy of listing. List quickly and then set your list aside for a few minutes. Come back and read your list and do the exercise again.</a:t>
            </a:r>
          </a:p>
          <a:p>
            <a:endParaRPr lang="en-US" dirty="0"/>
          </a:p>
        </p:txBody>
      </p:sp>
    </p:spTree>
    <p:extLst>
      <p:ext uri="{BB962C8B-B14F-4D97-AF65-F5344CB8AC3E}">
        <p14:creationId xmlns:p14="http://schemas.microsoft.com/office/powerpoint/2010/main" val="2080499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71CA4-E041-4BF4-80E0-5623FD4A0447}"/>
              </a:ext>
            </a:extLst>
          </p:cNvPr>
          <p:cNvSpPr>
            <a:spLocks noGrp="1"/>
          </p:cNvSpPr>
          <p:nvPr>
            <p:ph type="title"/>
          </p:nvPr>
        </p:nvSpPr>
        <p:spPr/>
        <p:txBody>
          <a:bodyPr/>
          <a:lstStyle/>
          <a:p>
            <a:r>
              <a:rPr lang="en-US" dirty="0"/>
              <a:t>More prewriting techniques</a:t>
            </a:r>
          </a:p>
        </p:txBody>
      </p:sp>
      <p:sp>
        <p:nvSpPr>
          <p:cNvPr id="3" name="Content Placeholder 2">
            <a:extLst>
              <a:ext uri="{FF2B5EF4-FFF2-40B4-BE49-F238E27FC236}">
                <a16:creationId xmlns:a16="http://schemas.microsoft.com/office/drawing/2014/main" id="{A5B664A1-906C-43AD-BAD7-3325FF4ED890}"/>
              </a:ext>
            </a:extLst>
          </p:cNvPr>
          <p:cNvSpPr>
            <a:spLocks noGrp="1"/>
          </p:cNvSpPr>
          <p:nvPr>
            <p:ph idx="1"/>
          </p:nvPr>
        </p:nvSpPr>
        <p:spPr/>
        <p:txBody>
          <a:bodyPr>
            <a:normAutofit fontScale="77500" lnSpcReduction="20000"/>
          </a:bodyPr>
          <a:lstStyle/>
          <a:p>
            <a:r>
              <a:rPr lang="en-US" b="1" dirty="0"/>
              <a:t>Journalistic questions.</a:t>
            </a:r>
            <a:r>
              <a:rPr lang="en-US" dirty="0"/>
              <a:t> Write these questions down the left hand margin of a piece of paper: Who? What? Where? When? How? And Why? Think about your topic in terms of each question.</a:t>
            </a:r>
          </a:p>
          <a:p>
            <a:r>
              <a:rPr lang="en-US" b="1" dirty="0"/>
              <a:t>What? So What? Now what?</a:t>
            </a:r>
            <a:r>
              <a:rPr lang="en-US" dirty="0"/>
              <a:t> To begin to explore an idea first ask yourself, “What do I want to explore?” and write about that topic for a page or more. Then read what you have written and ask “So what?” of the ideas expressed so far. Again, write for a page or more. Finally ask yourself, “Now what?” to begin to think about what else you might consider or where you might go next with an idea.</a:t>
            </a:r>
          </a:p>
          <a:p>
            <a:r>
              <a:rPr lang="en-US" b="1" dirty="0"/>
              <a:t>Defining terms.</a:t>
            </a:r>
            <a:r>
              <a:rPr lang="en-US" dirty="0"/>
              <a:t> Although this suggestion is simple and may seem obvious, it is often overlooked. Write definitions for key terms or concepts in your own words. Find others’ articulations of the terms in your course readings, the dictionary, or through conversations and compare the definitions to your own. Seek input from your instructor if you can’t get a working definition of a term for yourself.</a:t>
            </a:r>
          </a:p>
          <a:p>
            <a:r>
              <a:rPr lang="en-US" b="1" dirty="0"/>
              <a:t>Summarizing positions.</a:t>
            </a:r>
            <a:r>
              <a:rPr lang="en-US" dirty="0"/>
              <a:t> Sometimes it’s helpful to simply describe what you know as a way to solidify your own understanding of something before you try to analyze or synthesize new ideas. You can summarize readings by individual articles or you can combine what you think are like perspectives into a summary of a position. Try to be brief in your description of the readings. Write a paragraph or up to a page describing a reading or a position.</a:t>
            </a:r>
          </a:p>
          <a:p>
            <a:endParaRPr lang="en-US" dirty="0"/>
          </a:p>
        </p:txBody>
      </p:sp>
    </p:spTree>
    <p:extLst>
      <p:ext uri="{BB962C8B-B14F-4D97-AF65-F5344CB8AC3E}">
        <p14:creationId xmlns:p14="http://schemas.microsoft.com/office/powerpoint/2010/main" val="95176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C06A1-59BB-4C47-AA7C-6A5C99070710}"/>
              </a:ext>
            </a:extLst>
          </p:cNvPr>
          <p:cNvSpPr>
            <a:spLocks noGrp="1"/>
          </p:cNvSpPr>
          <p:nvPr>
            <p:ph type="title"/>
          </p:nvPr>
        </p:nvSpPr>
        <p:spPr/>
        <p:txBody>
          <a:bodyPr/>
          <a:lstStyle/>
          <a:p>
            <a:r>
              <a:rPr lang="en-US" dirty="0"/>
              <a:t>Drafting	</a:t>
            </a:r>
          </a:p>
        </p:txBody>
      </p:sp>
      <p:sp>
        <p:nvSpPr>
          <p:cNvPr id="3" name="Content Placeholder 2">
            <a:extLst>
              <a:ext uri="{FF2B5EF4-FFF2-40B4-BE49-F238E27FC236}">
                <a16:creationId xmlns:a16="http://schemas.microsoft.com/office/drawing/2014/main" id="{09183494-4CC4-40EC-B82D-65351F58852E}"/>
              </a:ext>
            </a:extLst>
          </p:cNvPr>
          <p:cNvSpPr>
            <a:spLocks noGrp="1"/>
          </p:cNvSpPr>
          <p:nvPr>
            <p:ph idx="1"/>
          </p:nvPr>
        </p:nvSpPr>
        <p:spPr/>
        <p:txBody>
          <a:bodyPr>
            <a:normAutofit/>
          </a:bodyPr>
          <a:lstStyle/>
          <a:p>
            <a:r>
              <a:rPr lang="en-US" dirty="0"/>
              <a:t>You may already have a thesis and outline. Once that is approved, then you can move on to writing a full rough draft. </a:t>
            </a:r>
            <a:r>
              <a:rPr lang="en-US" i="1" u="sng" dirty="0"/>
              <a:t>Narrative papers won’t need this. </a:t>
            </a:r>
          </a:p>
          <a:p>
            <a:r>
              <a:rPr lang="en-US" dirty="0"/>
              <a:t>To get started:</a:t>
            </a:r>
          </a:p>
          <a:p>
            <a:r>
              <a:rPr lang="en-US" dirty="0"/>
              <a:t>1. Use the APA template and style guide. Check and double check. On the rough draft, the format should be perfect. </a:t>
            </a:r>
          </a:p>
          <a:p>
            <a:r>
              <a:rPr lang="en-US" dirty="0"/>
              <a:t>2. With the exception of the Narrative Essay, first and second person should not be used in professional writing. </a:t>
            </a:r>
          </a:p>
          <a:p>
            <a:r>
              <a:rPr lang="en-US" dirty="0"/>
              <a:t>3. Outlines are not needed for Narratives, unless that is how your draft your ideas.  </a:t>
            </a:r>
          </a:p>
          <a:p>
            <a:endParaRPr lang="en-US" dirty="0"/>
          </a:p>
        </p:txBody>
      </p:sp>
    </p:spTree>
    <p:extLst>
      <p:ext uri="{BB962C8B-B14F-4D97-AF65-F5344CB8AC3E}">
        <p14:creationId xmlns:p14="http://schemas.microsoft.com/office/powerpoint/2010/main" val="4159752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675F4-6E3E-490B-B4E1-4DE1B463F776}"/>
              </a:ext>
            </a:extLst>
          </p:cNvPr>
          <p:cNvSpPr>
            <a:spLocks noGrp="1"/>
          </p:cNvSpPr>
          <p:nvPr>
            <p:ph type="title"/>
          </p:nvPr>
        </p:nvSpPr>
        <p:spPr/>
        <p:txBody>
          <a:bodyPr/>
          <a:lstStyle/>
          <a:p>
            <a:r>
              <a:rPr lang="en-US" dirty="0"/>
              <a:t>Writing a good introduction</a:t>
            </a:r>
          </a:p>
        </p:txBody>
      </p:sp>
      <p:sp>
        <p:nvSpPr>
          <p:cNvPr id="3" name="Content Placeholder 2">
            <a:extLst>
              <a:ext uri="{FF2B5EF4-FFF2-40B4-BE49-F238E27FC236}">
                <a16:creationId xmlns:a16="http://schemas.microsoft.com/office/drawing/2014/main" id="{B99DF6D8-ADD6-4312-9ED0-1C97EDCCBB76}"/>
              </a:ext>
            </a:extLst>
          </p:cNvPr>
          <p:cNvSpPr>
            <a:spLocks noGrp="1"/>
          </p:cNvSpPr>
          <p:nvPr>
            <p:ph idx="1"/>
          </p:nvPr>
        </p:nvSpPr>
        <p:spPr/>
        <p:txBody>
          <a:bodyPr>
            <a:normAutofit fontScale="92500" lnSpcReduction="10000"/>
          </a:bodyPr>
          <a:lstStyle/>
          <a:p>
            <a:r>
              <a:rPr lang="en-US" dirty="0"/>
              <a:t>Introductions make a first impression. You need it to be a good one. End your 5+ sentence introduction with your thesis. </a:t>
            </a:r>
          </a:p>
          <a:p>
            <a:r>
              <a:rPr lang="en-US" dirty="0"/>
              <a:t>The job of an introduction is to get the reader interested and introduce the reader to your topic. </a:t>
            </a:r>
          </a:p>
          <a:p>
            <a:r>
              <a:rPr lang="en-US" dirty="0"/>
              <a:t>Strategies:</a:t>
            </a:r>
          </a:p>
          <a:p>
            <a:r>
              <a:rPr lang="en-US" b="1" dirty="0"/>
              <a:t>an intriguing example</a:t>
            </a:r>
            <a:r>
              <a:rPr lang="en-US" dirty="0"/>
              <a:t>—for example, Douglass writes about a mistress who initially teaches him but then ceases her instruction as she learns more about slavery.</a:t>
            </a:r>
          </a:p>
          <a:p>
            <a:r>
              <a:rPr lang="en-US" b="1" dirty="0"/>
              <a:t>a provocative quotation that is closely related to your argument</a:t>
            </a:r>
            <a:r>
              <a:rPr lang="en-US" dirty="0"/>
              <a:t>—for example, Douglass writes that “education and slavery were incompatible with each other.” (Quotes from famous people, inspirational quotes, etc. may not work well for an academic paper; in this example, the quote is from the author himself.)</a:t>
            </a:r>
          </a:p>
          <a:p>
            <a:endParaRPr lang="en-US" dirty="0"/>
          </a:p>
        </p:txBody>
      </p:sp>
    </p:spTree>
    <p:extLst>
      <p:ext uri="{BB962C8B-B14F-4D97-AF65-F5344CB8AC3E}">
        <p14:creationId xmlns:p14="http://schemas.microsoft.com/office/powerpoint/2010/main" val="882763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2051A-1DD9-4288-A67C-CC040460DC2C}"/>
              </a:ext>
            </a:extLst>
          </p:cNvPr>
          <p:cNvSpPr>
            <a:spLocks noGrp="1"/>
          </p:cNvSpPr>
          <p:nvPr>
            <p:ph type="title"/>
          </p:nvPr>
        </p:nvSpPr>
        <p:spPr/>
        <p:txBody>
          <a:bodyPr/>
          <a:lstStyle/>
          <a:p>
            <a:r>
              <a:rPr lang="en-US" dirty="0"/>
              <a:t>More strategies for introductions</a:t>
            </a:r>
          </a:p>
        </p:txBody>
      </p:sp>
      <p:sp>
        <p:nvSpPr>
          <p:cNvPr id="3" name="Content Placeholder 2">
            <a:extLst>
              <a:ext uri="{FF2B5EF4-FFF2-40B4-BE49-F238E27FC236}">
                <a16:creationId xmlns:a16="http://schemas.microsoft.com/office/drawing/2014/main" id="{54D6D095-E735-4926-9AED-BE114240A0FE}"/>
              </a:ext>
            </a:extLst>
          </p:cNvPr>
          <p:cNvSpPr>
            <a:spLocks noGrp="1"/>
          </p:cNvSpPr>
          <p:nvPr>
            <p:ph idx="1"/>
          </p:nvPr>
        </p:nvSpPr>
        <p:spPr/>
        <p:txBody>
          <a:bodyPr>
            <a:normAutofit fontScale="85000" lnSpcReduction="20000"/>
          </a:bodyPr>
          <a:lstStyle/>
          <a:p>
            <a:r>
              <a:rPr lang="en-US" b="1" dirty="0"/>
              <a:t>a puzzling scenario</a:t>
            </a:r>
            <a:r>
              <a:rPr lang="en-US" dirty="0"/>
              <a:t>—for example, Frederick Douglass says of slaves that “[N]</a:t>
            </a:r>
            <a:r>
              <a:rPr lang="en-US" dirty="0" err="1"/>
              <a:t>othing</a:t>
            </a:r>
            <a:r>
              <a:rPr lang="en-US" dirty="0"/>
              <a:t> has been left undone to cripple their intellects, darken their minds, debase their moral nature, obliterate all traces of their relationship to mankind; and yet how wonderfully they have sustained the mighty load of a most frightful bondage, under which they have been groaning for centuries!” Douglass clearly asserts that slave owners went to great lengths to destroy the mental capacities of slaves, yet his own life story proves that these efforts could be unsuccessful.</a:t>
            </a:r>
          </a:p>
          <a:p>
            <a:r>
              <a:rPr lang="en-US" b="1" dirty="0"/>
              <a:t>a vivid and perhaps unexpected anecdote</a:t>
            </a:r>
            <a:r>
              <a:rPr lang="en-US" dirty="0"/>
              <a:t>—for example, “Learning about slavery in the American history course at Frederick Douglass High School, students studied the work slaves did, the impact of slavery on their families, and the rules that governed their lives. We didn’t discuss education, however, until one student, Mary, raised her hand and asked, ‘But when did they go to school?’ That modern high school students could not conceive of an American childhood devoid of formal education speaks volumes about the centrality of education to American youth today and also suggests the significance of the deprivation of education in past generations.”</a:t>
            </a:r>
          </a:p>
          <a:p>
            <a:r>
              <a:rPr lang="en-US" b="1" dirty="0"/>
              <a:t>a thought-provoking question</a:t>
            </a:r>
            <a:r>
              <a:rPr lang="en-US" dirty="0"/>
              <a:t>—for example, given all of the freedoms that were denied enslaved individuals in the American South, why does Frederick Douglass focus his attentions so squarely on education and literacy?</a:t>
            </a:r>
          </a:p>
          <a:p>
            <a:endParaRPr lang="en-US" dirty="0"/>
          </a:p>
        </p:txBody>
      </p:sp>
    </p:spTree>
    <p:extLst>
      <p:ext uri="{BB962C8B-B14F-4D97-AF65-F5344CB8AC3E}">
        <p14:creationId xmlns:p14="http://schemas.microsoft.com/office/powerpoint/2010/main" val="3228207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7E576-7D71-45AF-B8E3-6DC5DEED623C}"/>
              </a:ext>
            </a:extLst>
          </p:cNvPr>
          <p:cNvSpPr>
            <a:spLocks noGrp="1"/>
          </p:cNvSpPr>
          <p:nvPr>
            <p:ph type="title"/>
          </p:nvPr>
        </p:nvSpPr>
        <p:spPr/>
        <p:txBody>
          <a:bodyPr/>
          <a:lstStyle/>
          <a:p>
            <a:r>
              <a:rPr lang="en-US" dirty="0"/>
              <a:t>What to avoid in an introduction</a:t>
            </a:r>
          </a:p>
        </p:txBody>
      </p:sp>
      <p:sp>
        <p:nvSpPr>
          <p:cNvPr id="3" name="Content Placeholder 2">
            <a:extLst>
              <a:ext uri="{FF2B5EF4-FFF2-40B4-BE49-F238E27FC236}">
                <a16:creationId xmlns:a16="http://schemas.microsoft.com/office/drawing/2014/main" id="{9F76F81A-440A-4575-BE4B-AC240A5D3599}"/>
              </a:ext>
            </a:extLst>
          </p:cNvPr>
          <p:cNvSpPr>
            <a:spLocks noGrp="1"/>
          </p:cNvSpPr>
          <p:nvPr>
            <p:ph idx="1"/>
          </p:nvPr>
        </p:nvSpPr>
        <p:spPr/>
        <p:txBody>
          <a:bodyPr>
            <a:normAutofit fontScale="85000" lnSpcReduction="10000"/>
          </a:bodyPr>
          <a:lstStyle/>
          <a:p>
            <a:r>
              <a:rPr lang="en-US" b="1" dirty="0"/>
              <a:t>The placeholder introduction.</a:t>
            </a:r>
            <a:r>
              <a:rPr lang="en-US" dirty="0"/>
              <a:t> When you don’t have much to say on a given topic, it is easy to create this kind of introduction. Essentially, this kind of weaker introduction contains several sentences that are vague and don’t really say much. They exist just to take up the “introduction space” in your paper. If you had something more effective to say, you would probably say it, but in the meantime this paragraph is just a place holder.</a:t>
            </a:r>
          </a:p>
          <a:p>
            <a:r>
              <a:rPr lang="en-US" b="1" dirty="0"/>
              <a:t>The Webster’s Dictionary introduction.</a:t>
            </a:r>
            <a:r>
              <a:rPr lang="en-US" dirty="0"/>
              <a:t> This introduction begins by giving the dictionary definition of one or more of the words in the assigned question. </a:t>
            </a:r>
          </a:p>
          <a:p>
            <a:r>
              <a:rPr lang="en-US" b="1" dirty="0"/>
              <a:t>The “dawn of man” introduction.</a:t>
            </a:r>
            <a:r>
              <a:rPr lang="en-US" dirty="0"/>
              <a:t> This kind of introduction generally makes broad, sweeping statements about the relevance of this topic since the beginning of time, throughout the world, etc.</a:t>
            </a:r>
          </a:p>
          <a:p>
            <a:r>
              <a:rPr lang="en-US" b="1" dirty="0"/>
              <a:t>The book report introduction.</a:t>
            </a:r>
            <a:r>
              <a:rPr lang="en-US" dirty="0"/>
              <a:t> This introduction is what you had to do for your elementary school book reports. It gives the name and author of the book you are writing about, tells what the book is about, and offers other basic facts about the book.</a:t>
            </a:r>
          </a:p>
        </p:txBody>
      </p:sp>
    </p:spTree>
    <p:extLst>
      <p:ext uri="{BB962C8B-B14F-4D97-AF65-F5344CB8AC3E}">
        <p14:creationId xmlns:p14="http://schemas.microsoft.com/office/powerpoint/2010/main" val="879444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F6EAF-1B95-4C8D-9597-94523D5E3D9D}"/>
              </a:ext>
            </a:extLst>
          </p:cNvPr>
          <p:cNvSpPr>
            <a:spLocks noGrp="1"/>
          </p:cNvSpPr>
          <p:nvPr>
            <p:ph type="title"/>
          </p:nvPr>
        </p:nvSpPr>
        <p:spPr/>
        <p:txBody>
          <a:bodyPr/>
          <a:lstStyle/>
          <a:p>
            <a:r>
              <a:rPr lang="en-US" dirty="0"/>
              <a:t>Writing a good conclusion</a:t>
            </a:r>
          </a:p>
        </p:txBody>
      </p:sp>
      <p:sp>
        <p:nvSpPr>
          <p:cNvPr id="3" name="Content Placeholder 2">
            <a:extLst>
              <a:ext uri="{FF2B5EF4-FFF2-40B4-BE49-F238E27FC236}">
                <a16:creationId xmlns:a16="http://schemas.microsoft.com/office/drawing/2014/main" id="{7CFFDAB6-BFB0-4DA2-9113-EE37E927D84B}"/>
              </a:ext>
            </a:extLst>
          </p:cNvPr>
          <p:cNvSpPr>
            <a:spLocks noGrp="1"/>
          </p:cNvSpPr>
          <p:nvPr>
            <p:ph idx="1"/>
          </p:nvPr>
        </p:nvSpPr>
        <p:spPr/>
        <p:txBody>
          <a:bodyPr>
            <a:normAutofit/>
          </a:bodyPr>
          <a:lstStyle/>
          <a:p>
            <a:r>
              <a:rPr lang="en-US" dirty="0"/>
              <a:t>Your conclusion is your chance to have the last word on the subject. The conclusion allows you to have the final say on the issues you have raised in your paper, to synthesize your thoughts, to demonstrate the importance of your ideas, and to propel your reader to a new view of the subject. It is also your opportunity to make a good final impression and to end on a positive note.</a:t>
            </a:r>
          </a:p>
          <a:p>
            <a:r>
              <a:rPr lang="en-US" dirty="0"/>
              <a:t>Some strategies include: </a:t>
            </a:r>
          </a:p>
          <a:p>
            <a:r>
              <a:rPr lang="en-US" b="1" dirty="0"/>
              <a:t>Play the “So What” Game.</a:t>
            </a:r>
            <a:r>
              <a:rPr lang="en-US" dirty="0"/>
              <a:t> If you’re stuck and feel like your conclusion isn’t saying anything new or interesting, ask a friend to read it with you. Whenever you make a statement from your conclusion, ask the friend to say, “So what?” or “Why should anybody care?” Then ponder that question and answer it. </a:t>
            </a:r>
          </a:p>
        </p:txBody>
      </p:sp>
    </p:spTree>
    <p:extLst>
      <p:ext uri="{BB962C8B-B14F-4D97-AF65-F5344CB8AC3E}">
        <p14:creationId xmlns:p14="http://schemas.microsoft.com/office/powerpoint/2010/main" val="3762943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5307A-D039-4835-85C5-B302A281CE4F}"/>
              </a:ext>
            </a:extLst>
          </p:cNvPr>
          <p:cNvSpPr>
            <a:spLocks noGrp="1"/>
          </p:cNvSpPr>
          <p:nvPr>
            <p:ph type="title"/>
          </p:nvPr>
        </p:nvSpPr>
        <p:spPr/>
        <p:txBody>
          <a:bodyPr/>
          <a:lstStyle/>
          <a:p>
            <a:r>
              <a:rPr lang="en-US" dirty="0"/>
              <a:t>More strategies</a:t>
            </a:r>
          </a:p>
        </p:txBody>
      </p:sp>
      <p:sp>
        <p:nvSpPr>
          <p:cNvPr id="3" name="Content Placeholder 2">
            <a:extLst>
              <a:ext uri="{FF2B5EF4-FFF2-40B4-BE49-F238E27FC236}">
                <a16:creationId xmlns:a16="http://schemas.microsoft.com/office/drawing/2014/main" id="{7C5CE3A8-73A1-4505-B4D7-7F2CFB86B8B7}"/>
              </a:ext>
            </a:extLst>
          </p:cNvPr>
          <p:cNvSpPr>
            <a:spLocks noGrp="1"/>
          </p:cNvSpPr>
          <p:nvPr>
            <p:ph idx="1"/>
          </p:nvPr>
        </p:nvSpPr>
        <p:spPr/>
        <p:txBody>
          <a:bodyPr>
            <a:normAutofit fontScale="85000" lnSpcReduction="10000"/>
          </a:bodyPr>
          <a:lstStyle/>
          <a:p>
            <a:r>
              <a:rPr lang="en-US" b="1" dirty="0"/>
              <a:t>Return to the theme or themes in the introduction.</a:t>
            </a:r>
          </a:p>
          <a:p>
            <a:r>
              <a:rPr lang="en-US" b="1" dirty="0"/>
              <a:t>Synthesize, don’t summarize.</a:t>
            </a:r>
            <a:r>
              <a:rPr lang="en-US" dirty="0"/>
              <a:t> Include a brief summary of the paper’s main points, but don’t simply repeat things that were in your paper. Instead, show your reader how the points you made and the support and examples you used fit together. Pull it all together.</a:t>
            </a:r>
          </a:p>
          <a:p>
            <a:r>
              <a:rPr lang="en-US" b="1" dirty="0"/>
              <a:t>Include a provocative insight or quotation from the research or reading you did for your paper.</a:t>
            </a:r>
            <a:endParaRPr lang="en-US" dirty="0"/>
          </a:p>
          <a:p>
            <a:r>
              <a:rPr lang="en-US" b="1" dirty="0"/>
              <a:t>Propose a course of action, a solution to an issue, or questions for further study.</a:t>
            </a:r>
            <a:r>
              <a:rPr lang="en-US" dirty="0"/>
              <a:t> This can redirect your reader’s thought process and help her to apply your info and ideas to her own life or to see the broader implications.</a:t>
            </a:r>
          </a:p>
          <a:p>
            <a:r>
              <a:rPr lang="en-US" b="1" dirty="0"/>
              <a:t>Point to broader implications.</a:t>
            </a:r>
            <a:r>
              <a:rPr lang="en-US" dirty="0"/>
              <a:t> For example, if your paper examines the Greensboro sit-ins or another event in the Civil Rights Movement, you could point out its impact on the Civil Rights Movement as a whole. A paper about the style of writer Virginia Woolf could point to her influence on other writers or on later feminists.</a:t>
            </a:r>
          </a:p>
          <a:p>
            <a:endParaRPr lang="en-US" dirty="0"/>
          </a:p>
        </p:txBody>
      </p:sp>
    </p:spTree>
    <p:extLst>
      <p:ext uri="{BB962C8B-B14F-4D97-AF65-F5344CB8AC3E}">
        <p14:creationId xmlns:p14="http://schemas.microsoft.com/office/powerpoint/2010/main" val="1363642352"/>
      </p:ext>
    </p:extLst>
  </p:cSld>
  <p:clrMapOvr>
    <a:masterClrMapping/>
  </p:clrMapOvr>
</p:sld>
</file>

<file path=ppt/theme/theme1.xml><?xml version="1.0" encoding="utf-8"?>
<a:theme xmlns:a="http://schemas.openxmlformats.org/drawingml/2006/main" name="View">
  <a:themeElements>
    <a:clrScheme name="View">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3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7B713C7F-58B7-4AE9-B361-B13EB9EC4C0C}"/>
    </a:ext>
  </a:extLst>
</a:theme>
</file>

<file path=docProps/app.xml><?xml version="1.0" encoding="utf-8"?>
<Properties xmlns="http://schemas.openxmlformats.org/officeDocument/2006/extended-properties" xmlns:vt="http://schemas.openxmlformats.org/officeDocument/2006/docPropsVTypes">
  <Template>TM03457515[[fn=View]]</Template>
  <TotalTime>265</TotalTime>
  <Words>2451</Words>
  <Application>Microsoft Office PowerPoint</Application>
  <PresentationFormat>Widescreen</PresentationFormat>
  <Paragraphs>69</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Algerian</vt:lpstr>
      <vt:lpstr>Arial</vt:lpstr>
      <vt:lpstr>Century Schoolbook</vt:lpstr>
      <vt:lpstr>Libre Baskerville</vt:lpstr>
      <vt:lpstr>Wingdings 2</vt:lpstr>
      <vt:lpstr>View</vt:lpstr>
      <vt:lpstr>Writing a rough draft </vt:lpstr>
      <vt:lpstr>Getting a rough draft written</vt:lpstr>
      <vt:lpstr>More prewriting techniques</vt:lpstr>
      <vt:lpstr>Drafting </vt:lpstr>
      <vt:lpstr>Writing a good introduction</vt:lpstr>
      <vt:lpstr>More strategies for introductions</vt:lpstr>
      <vt:lpstr>What to avoid in an introduction</vt:lpstr>
      <vt:lpstr>Writing a good conclusion</vt:lpstr>
      <vt:lpstr>More strategies</vt:lpstr>
      <vt:lpstr>What to avoid in a conclusion</vt:lpstr>
      <vt:lpstr>Once you have a full draft</vt:lpstr>
      <vt:lpstr>Rough draft due date</vt:lpstr>
      <vt:lpstr>Drafting: Later Essays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Writing a rough draft</dc:title>
  <dc:creator>Kristen Welch</dc:creator>
  <cp:lastModifiedBy>Ginger Glodowske</cp:lastModifiedBy>
  <cp:revision>22</cp:revision>
  <dcterms:created xsi:type="dcterms:W3CDTF">2019-11-14T15:10:07Z</dcterms:created>
  <dcterms:modified xsi:type="dcterms:W3CDTF">2020-08-29T04:58:03Z</dcterms:modified>
</cp:coreProperties>
</file>