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8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38"/>
  </p:notesMasterIdLst>
  <p:handoutMasterIdLst>
    <p:handoutMasterId r:id="rId39"/>
  </p:handoutMasterIdLst>
  <p:sldIdLst>
    <p:sldId id="384" r:id="rId10"/>
    <p:sldId id="322" r:id="rId11"/>
    <p:sldId id="809" r:id="rId12"/>
    <p:sldId id="1340" r:id="rId13"/>
    <p:sldId id="1341" r:id="rId14"/>
    <p:sldId id="1342" r:id="rId15"/>
    <p:sldId id="1343" r:id="rId16"/>
    <p:sldId id="1344" r:id="rId17"/>
    <p:sldId id="1345" r:id="rId18"/>
    <p:sldId id="1346" r:id="rId19"/>
    <p:sldId id="1347" r:id="rId20"/>
    <p:sldId id="1348" r:id="rId21"/>
    <p:sldId id="1350" r:id="rId22"/>
    <p:sldId id="1349" r:id="rId23"/>
    <p:sldId id="1351" r:id="rId24"/>
    <p:sldId id="1352" r:id="rId25"/>
    <p:sldId id="1353" r:id="rId26"/>
    <p:sldId id="1354" r:id="rId27"/>
    <p:sldId id="1355" r:id="rId28"/>
    <p:sldId id="1363" r:id="rId29"/>
    <p:sldId id="1366" r:id="rId30"/>
    <p:sldId id="1365" r:id="rId31"/>
    <p:sldId id="1364" r:id="rId32"/>
    <p:sldId id="1361" r:id="rId33"/>
    <p:sldId id="1362" r:id="rId34"/>
    <p:sldId id="1367" r:id="rId35"/>
    <p:sldId id="1368" r:id="rId36"/>
    <p:sldId id="1369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4E91"/>
    <a:srgbClr val="B60000"/>
    <a:srgbClr val="5A5000"/>
    <a:srgbClr val="1A5085"/>
    <a:srgbClr val="4F4F4F"/>
    <a:srgbClr val="804025"/>
    <a:srgbClr val="6F4A25"/>
    <a:srgbClr val="820082"/>
    <a:srgbClr val="714416"/>
    <a:srgbClr val="714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3" autoAdjust="0"/>
    <p:restoredTop sz="94278" autoAdjust="0"/>
  </p:normalViewPr>
  <p:slideViewPr>
    <p:cSldViewPr>
      <p:cViewPr varScale="1">
        <p:scale>
          <a:sx n="108" d="100"/>
          <a:sy n="108" d="100"/>
        </p:scale>
        <p:origin x="1998" y="7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1875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828800" y="2057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905000" y="3352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0" y="6703464"/>
            <a:ext cx="9144000" cy="173736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505050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Set copyright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74FD9-49A3-45A3-917C-240E968BE9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4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1800"/>
              </a:spcBef>
              <a:spcAft>
                <a:spcPts val="1800"/>
              </a:spcAft>
              <a:defRPr sz="3600" b="1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1200"/>
              </a:spcAft>
              <a:buNone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Bef>
                <a:spcPts val="1200"/>
              </a:spcBef>
              <a:spcAft>
                <a:spcPts val="1200"/>
              </a:spcAft>
              <a:buClr>
                <a:srgbClr val="B40000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83464">
              <a:spcBef>
                <a:spcPts val="1200"/>
              </a:spcBef>
              <a:spcAft>
                <a:spcPts val="1200"/>
              </a:spcAft>
              <a:buClr>
                <a:srgbClr val="004B8C"/>
              </a:buCl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Bef>
                <a:spcPts val="1200"/>
              </a:spcBef>
              <a:spcAft>
                <a:spcPts val="12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408432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96261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323088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501396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729356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75336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405892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536448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280547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1"/>
          </p:nvPr>
        </p:nvSpPr>
        <p:spPr>
          <a:xfrm>
            <a:off x="47244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quarter" idx="12"/>
          </p:nvPr>
        </p:nvSpPr>
        <p:spPr>
          <a:xfrm>
            <a:off x="4572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3"/>
          </p:nvPr>
        </p:nvSpPr>
        <p:spPr>
          <a:xfrm>
            <a:off x="47244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quarter" idx="14"/>
          </p:nvPr>
        </p:nvSpPr>
        <p:spPr>
          <a:xfrm>
            <a:off x="4572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quarter" idx="15"/>
          </p:nvPr>
        </p:nvSpPr>
        <p:spPr>
          <a:xfrm>
            <a:off x="47244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3"/>
          <p:cNvSpPr>
            <a:spLocks noGrp="1"/>
          </p:cNvSpPr>
          <p:nvPr>
            <p:ph sz="quarter" idx="16"/>
          </p:nvPr>
        </p:nvSpPr>
        <p:spPr>
          <a:xfrm>
            <a:off x="4572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3"/>
          <p:cNvSpPr>
            <a:spLocks noGrp="1"/>
          </p:cNvSpPr>
          <p:nvPr>
            <p:ph sz="quarter" idx="17"/>
          </p:nvPr>
        </p:nvSpPr>
        <p:spPr>
          <a:xfrm>
            <a:off x="47244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1621108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1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144811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2087880"/>
            <a:ext cx="4040188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144811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2087880"/>
            <a:ext cx="4041775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942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469150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624449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562100" y="6662420"/>
            <a:ext cx="6019800" cy="1828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73"/>
            <a:ext cx="810260" cy="81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505050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456576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56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  <p:sldLayoutId id="2147483964" r:id="rId8"/>
    <p:sldLayoutId id="2147483965" r:id="rId9"/>
    <p:sldLayoutId id="2147483966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971" r:id="rId2"/>
    <p:sldLayoutId id="2147483970" r:id="rId3"/>
    <p:sldLayoutId id="2147483969" r:id="rId4"/>
    <p:sldLayoutId id="2147483973" r:id="rId5"/>
    <p:sldLayoutId id="2147483753" r:id="rId6"/>
    <p:sldLayoutId id="2147483908" r:id="rId7"/>
    <p:sldLayoutId id="2147483950" r:id="rId8"/>
    <p:sldLayoutId id="2147483757" r:id="rId9"/>
    <p:sldLayoutId id="2147483877" r:id="rId10"/>
    <p:sldLayoutId id="2147483761" r:id="rId11"/>
    <p:sldLayoutId id="2147483800" r:id="rId12"/>
    <p:sldLayoutId id="2147483967" r:id="rId13"/>
    <p:sldLayoutId id="2147483968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</a:t>
            </a:r>
            <a:r>
              <a:rPr lang="en-US" sz="800" dirty="0" err="1">
                <a:solidFill>
                  <a:schemeClr val="bg1"/>
                </a:solidFill>
              </a:rPr>
              <a:t>EducationCopy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485900" y="1143000"/>
            <a:ext cx="6172200" cy="3048000"/>
          </a:xfrm>
          <a:effectLst/>
        </p:spPr>
        <p:txBody>
          <a:bodyPr/>
          <a:lstStyle/>
          <a:p>
            <a:pPr algn="ctr">
              <a:lnSpc>
                <a:spcPct val="85000"/>
              </a:lnSpc>
            </a:pPr>
            <a:r>
              <a:rPr lang="en-US" sz="8000" spc="1000" dirty="0">
                <a:solidFill>
                  <a:srgbClr val="005F64"/>
                </a:solidFill>
                <a:latin typeface="Proxima Nova Rg" pitchFamily="50" charset="0"/>
              </a:rPr>
              <a:t>WRITING</a:t>
            </a:r>
            <a:br>
              <a:rPr lang="en-US" sz="8000" dirty="0">
                <a:solidFill>
                  <a:srgbClr val="005F64"/>
                </a:solidFill>
                <a:latin typeface="Proxima Nova Rg" pitchFamily="50" charset="0"/>
              </a:rPr>
            </a:br>
            <a:r>
              <a:rPr lang="en-US" sz="8000" b="1" u="sng" spc="300" dirty="0">
                <a:solidFill>
                  <a:srgbClr val="005F64"/>
                </a:solidFill>
                <a:latin typeface="Proxima Nova Rg" pitchFamily="50" charset="0"/>
              </a:rPr>
              <a:t>MATTERS</a:t>
            </a:r>
            <a:br>
              <a:rPr lang="en-US" sz="4000" b="1" dirty="0"/>
            </a:br>
            <a:r>
              <a:rPr lang="en-US" sz="3200" dirty="0"/>
              <a:t>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A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Handbook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for Writing and Research</a:t>
            </a:r>
            <a:br>
              <a:rPr lang="en-US" sz="2800" dirty="0"/>
            </a:br>
            <a:r>
              <a:rPr lang="en-US" sz="2800" dirty="0"/>
              <a:t>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THIRD EDITION</a:t>
            </a:r>
            <a:endParaRPr lang="en-US" sz="2500" b="1" spc="1000" dirty="0">
              <a:solidFill>
                <a:srgbClr val="804025"/>
              </a:solidFill>
              <a:latin typeface="Proxima Nova Rg" pitchFamily="50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body" sz="quarter" idx="10"/>
          </p:nvPr>
        </p:nvSpPr>
        <p:spPr>
          <a:xfrm>
            <a:off x="2019300" y="4572000"/>
            <a:ext cx="5105400" cy="1066800"/>
          </a:xfrm>
        </p:spPr>
        <p:txBody>
          <a:bodyPr/>
          <a:lstStyle/>
          <a:p>
            <a:pPr algn="ctr"/>
            <a:r>
              <a:rPr lang="en-US" sz="3000" b="1" dirty="0">
                <a:solidFill>
                  <a:srgbClr val="1F4580"/>
                </a:solidFill>
                <a:latin typeface="ArumSans Rg" pitchFamily="34" charset="0"/>
              </a:rPr>
              <a:t>Rebecca Moore Howard</a:t>
            </a:r>
            <a:br>
              <a:rPr lang="en-US" sz="3000" dirty="0">
                <a:solidFill>
                  <a:srgbClr val="585858"/>
                </a:solidFill>
                <a:latin typeface="ArumSans Rg" pitchFamily="34" charset="0"/>
              </a:rPr>
            </a:br>
            <a:r>
              <a:rPr lang="en-US" sz="3000" dirty="0">
                <a:solidFill>
                  <a:srgbClr val="464646"/>
                </a:solidFill>
                <a:latin typeface="ArumSans Rg" pitchFamily="34" charset="0"/>
              </a:rPr>
              <a:t>Syracuse University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1"/>
          </p:nvPr>
        </p:nvSpPr>
        <p:spPr>
          <a:xfrm>
            <a:off x="0" y="6716164"/>
            <a:ext cx="9144000" cy="173736"/>
          </a:xfrm>
        </p:spPr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530525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Confusing or Ambiguous Placement,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</a:pPr>
            <a:r>
              <a:rPr lang="en-US" altLang="en-US" sz="3200" b="1" dirty="0">
                <a:ea typeface="ＭＳ Ｐゴシック" pitchFamily="34" charset="-128"/>
              </a:rPr>
              <a:t>Ambiguous limiting modifiers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Qualifiers</a:t>
            </a:r>
            <a:r>
              <a:rPr lang="en-US" altLang="en-US" sz="2800" b="1" i="1" dirty="0">
                <a:ea typeface="ＭＳ Ｐゴシック" pitchFamily="34" charset="-128"/>
              </a:rPr>
              <a:t> (almost, even, exactly, hardly, just, merely, only, scarcely, simply)</a:t>
            </a:r>
          </a:p>
          <a:p>
            <a:pPr marL="1188720" lvl="2" indent="-274320">
              <a:tabLst>
                <a:tab pos="1030288" algn="l"/>
              </a:tabLst>
              <a:defRPr/>
            </a:pPr>
            <a:r>
              <a:rPr lang="en-US" sz="2400" b="1" dirty="0"/>
              <a:t>Place in front of words to be modified</a:t>
            </a:r>
          </a:p>
          <a:p>
            <a:pPr marL="1188720" lvl="2" indent="-274320">
              <a:tabLst>
                <a:tab pos="1030288" algn="l"/>
              </a:tabLst>
              <a:defRPr/>
            </a:pPr>
            <a:r>
              <a:rPr lang="en-US" sz="2400" b="1" dirty="0"/>
              <a:t>Do not place in front of a verb not intended to </a:t>
            </a:r>
            <a:br>
              <a:rPr lang="en-US" sz="2400" b="1" dirty="0"/>
            </a:br>
            <a:r>
              <a:rPr lang="en-US" sz="2400" b="1" dirty="0"/>
              <a:t>be modified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0" lvl="2" indent="0">
              <a:spcBef>
                <a:spcPts val="3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At night, </a:t>
            </a:r>
            <a:r>
              <a:rPr lang="en-US" altLang="en-US" sz="2400" b="1" dirty="0">
                <a:ea typeface="ＭＳ Ｐゴシック" pitchFamily="34" charset="-128"/>
              </a:rPr>
              <a:t>the math department offers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just</a:t>
            </a:r>
            <a:r>
              <a:rPr lang="en-US" altLang="en-US" sz="2400" b="1" dirty="0">
                <a:ea typeface="ＭＳ Ｐゴシック" pitchFamily="34" charset="-128"/>
              </a:rPr>
              <a:t> Calculus III.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	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or: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The math department offers Calculus III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just at night.</a:t>
            </a:r>
          </a:p>
        </p:txBody>
      </p:sp>
    </p:spTree>
    <p:extLst>
      <p:ext uri="{BB962C8B-B14F-4D97-AF65-F5344CB8AC3E}">
        <p14:creationId xmlns:p14="http://schemas.microsoft.com/office/powerpoint/2010/main" val="990085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Disruptive Placement,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en-US" sz="3200" b="1" dirty="0">
                <a:ea typeface="ＭＳ Ｐゴシック" pitchFamily="34" charset="-128"/>
              </a:rPr>
              <a:t>Separation of subject from verb or verb from object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Long adverbial phrases and clauses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1188720" lvl="2" indent="-274320">
              <a:tabLst>
                <a:tab pos="1030288" algn="l"/>
              </a:tabLst>
              <a:defRPr/>
            </a:pPr>
            <a:r>
              <a:rPr lang="en-US" sz="2400" b="1" dirty="0"/>
              <a:t>Disruptive when between subject and verb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i="1" dirty="0">
                <a:ea typeface="ＭＳ Ｐゴシック" pitchFamily="34" charset="-128"/>
              </a:rPr>
              <a:t>True Blood,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 well after its last episode aired in August 2014, </a:t>
            </a:r>
            <a:r>
              <a:rPr lang="en-US" altLang="en-US" sz="2400" b="1" dirty="0">
                <a:ea typeface="ＭＳ Ｐゴシック" pitchFamily="34" charset="-128"/>
              </a:rPr>
              <a:t>continued to elicit admiring commentary and analysis.</a:t>
            </a:r>
          </a:p>
        </p:txBody>
      </p:sp>
    </p:spTree>
    <p:extLst>
      <p:ext uri="{BB962C8B-B14F-4D97-AF65-F5344CB8AC3E}">
        <p14:creationId xmlns:p14="http://schemas.microsoft.com/office/powerpoint/2010/main" val="1438283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Disruptive Placement,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en-US" sz="3200" b="1" dirty="0">
                <a:ea typeface="ＭＳ Ｐゴシック" pitchFamily="34" charset="-128"/>
              </a:rPr>
              <a:t>Separation of subject from verb or verb from object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Long adverbial phrases and clauses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1188720" lvl="2" indent="-274320">
              <a:tabLst>
                <a:tab pos="1030288" algn="l"/>
              </a:tabLst>
              <a:defRPr/>
            </a:pPr>
            <a:r>
              <a:rPr lang="en-US" sz="2400" b="1" dirty="0"/>
              <a:t>Disruptive when between subject and verb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i="1" dirty="0">
                <a:ea typeface="ＭＳ Ｐゴシック" pitchFamily="34" charset="-128"/>
              </a:rPr>
              <a:t>True Blood </a:t>
            </a:r>
            <a:r>
              <a:rPr lang="en-US" altLang="en-US" sz="2400" b="1" dirty="0">
                <a:ea typeface="ＭＳ Ｐゴシック" pitchFamily="34" charset="-128"/>
              </a:rPr>
              <a:t>continued to elicit admiring commentary and analysis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well after its last episode aired in August 2014.</a:t>
            </a:r>
          </a:p>
        </p:txBody>
      </p:sp>
    </p:spTree>
    <p:extLst>
      <p:ext uri="{BB962C8B-B14F-4D97-AF65-F5344CB8AC3E}">
        <p14:creationId xmlns:p14="http://schemas.microsoft.com/office/powerpoint/2010/main" val="2637136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Disruptive Placement,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en-US" sz="3200" b="1" dirty="0">
                <a:ea typeface="ＭＳ Ｐゴシック" pitchFamily="34" charset="-128"/>
              </a:rPr>
              <a:t>Separation of subject from verb or verb from object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Long adverbial phrases and clauses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1188720" lvl="2" indent="-274320">
              <a:tabLst>
                <a:tab pos="1030288" algn="l"/>
              </a:tabLst>
              <a:defRPr/>
            </a:pPr>
            <a:r>
              <a:rPr lang="en-US" sz="2400" b="1" dirty="0"/>
              <a:t>Disruptive when placed in verb phrases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The show might,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if it maintains a large following, </a:t>
            </a:r>
            <a:r>
              <a:rPr lang="en-US" altLang="en-US" sz="2400" b="1" dirty="0">
                <a:ea typeface="ＭＳ Ｐゴシック" pitchFamily="34" charset="-128"/>
              </a:rPr>
              <a:t>dominate streaming video for years to come.</a:t>
            </a:r>
          </a:p>
        </p:txBody>
      </p:sp>
    </p:spTree>
    <p:extLst>
      <p:ext uri="{BB962C8B-B14F-4D97-AF65-F5344CB8AC3E}">
        <p14:creationId xmlns:p14="http://schemas.microsoft.com/office/powerpoint/2010/main" val="2719628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Disruptive Placement,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en-US" sz="3200" b="1" dirty="0">
                <a:ea typeface="ＭＳ Ｐゴシック" pitchFamily="34" charset="-128"/>
              </a:rPr>
              <a:t>Separation of subject from verb or verb from object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Long adverbial phrases and clauses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1188720" lvl="2" indent="-274320">
              <a:tabLst>
                <a:tab pos="1030288" algn="l"/>
              </a:tabLst>
              <a:defRPr/>
            </a:pPr>
            <a:r>
              <a:rPr lang="en-US" sz="2400" b="1" dirty="0"/>
              <a:t>Disruptive when placed in verb phrases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If it maintains a large following,</a:t>
            </a:r>
            <a:r>
              <a:rPr lang="en-US" altLang="en-US" sz="2400" b="1" dirty="0">
                <a:ea typeface="ＭＳ Ｐゴシック" pitchFamily="34" charset="-128"/>
              </a:rPr>
              <a:t> the show might dominate streaming video for years to come.</a:t>
            </a:r>
            <a:endParaRPr lang="en-US" altLang="en-US" sz="2400" b="1" dirty="0">
              <a:solidFill>
                <a:srgbClr val="214E9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7584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Disruptive Placement,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en-US" sz="3200" b="1" dirty="0">
                <a:ea typeface="ＭＳ Ｐゴシック" pitchFamily="34" charset="-128"/>
              </a:rPr>
              <a:t>Separation of subject from verb or verb from object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Long adverbial phrases and clauses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1188720" lvl="2" indent="-274320">
              <a:tabLst>
                <a:tab pos="1030288" algn="l"/>
              </a:tabLst>
              <a:defRPr/>
            </a:pPr>
            <a:r>
              <a:rPr lang="en-US" sz="2400" b="1" dirty="0"/>
              <a:t>Disruptive when between verb and object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The show often jarringly contrasts,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leaving the viewer torn between desire and revulsion,</a:t>
            </a:r>
            <a:r>
              <a:rPr lang="en-US" altLang="en-US" sz="2400" b="1" dirty="0">
                <a:ea typeface="ＭＳ Ｐゴシック" pitchFamily="34" charset="-128"/>
              </a:rPr>
              <a:t> the physical attractiveness of vampires with their violent nature.</a:t>
            </a:r>
          </a:p>
        </p:txBody>
      </p:sp>
    </p:spTree>
    <p:extLst>
      <p:ext uri="{BB962C8B-B14F-4D97-AF65-F5344CB8AC3E}">
        <p14:creationId xmlns:p14="http://schemas.microsoft.com/office/powerpoint/2010/main" val="3855403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Disruptive Placement,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en-US" sz="3200" b="1" dirty="0">
                <a:ea typeface="ＭＳ Ｐゴシック" pitchFamily="34" charset="-128"/>
              </a:rPr>
              <a:t>Separation of subject from verb or verb from object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Long adverbial phrases and clauses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1188720" lvl="2" indent="-274320">
              <a:tabLst>
                <a:tab pos="1030288" algn="l"/>
              </a:tabLst>
              <a:defRPr/>
            </a:pPr>
            <a:r>
              <a:rPr lang="en-US" sz="2400" b="1" dirty="0"/>
              <a:t>Disruptive when between verb and object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The show often jarringly contrasts the physical attractiveness of vampires with their violent nature,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 leaving the viewer torn between desire and revulsion.</a:t>
            </a:r>
          </a:p>
        </p:txBody>
      </p:sp>
    </p:spTree>
    <p:extLst>
      <p:ext uri="{BB962C8B-B14F-4D97-AF65-F5344CB8AC3E}">
        <p14:creationId xmlns:p14="http://schemas.microsoft.com/office/powerpoint/2010/main" val="23718060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Disruptive Placement,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altLang="en-US" sz="3200" b="1" dirty="0">
                <a:ea typeface="ＭＳ Ｐゴシック" pitchFamily="34" charset="-128"/>
              </a:rPr>
              <a:t>Separation of subject from verb or verb from object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Adjective phrase or clause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1188720" lvl="2" indent="-274320">
              <a:tabLst>
                <a:tab pos="1030288" algn="l"/>
              </a:tabLst>
              <a:defRPr/>
            </a:pPr>
            <a:r>
              <a:rPr lang="en-US" sz="2400" b="1" dirty="0"/>
              <a:t>Usually not disruptive when it falls between subject and verb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0" lvl="2" indent="0">
              <a:spcBef>
                <a:spcPts val="31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The two Mars rovers,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which both landed in January 2004,</a:t>
            </a:r>
            <a:r>
              <a:rPr lang="en-US" altLang="en-US" sz="2400" b="1" dirty="0">
                <a:ea typeface="ＭＳ Ｐゴシック" pitchFamily="34" charset="-128"/>
              </a:rPr>
              <a:t> were designed to last only 90 days.</a:t>
            </a:r>
          </a:p>
        </p:txBody>
      </p:sp>
    </p:spTree>
    <p:extLst>
      <p:ext uri="{BB962C8B-B14F-4D97-AF65-F5344CB8AC3E}">
        <p14:creationId xmlns:p14="http://schemas.microsoft.com/office/powerpoint/2010/main" val="1764193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Disruptive Placement,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</a:pPr>
            <a:r>
              <a:rPr lang="en-US" altLang="en-US" sz="3200" b="1" dirty="0">
                <a:ea typeface="ＭＳ Ｐゴシック" pitchFamily="34" charset="-128"/>
              </a:rPr>
              <a:t>Split infinitive (</a:t>
            </a:r>
            <a:r>
              <a:rPr lang="en-US" altLang="en-US" sz="3200" b="1" i="1" dirty="0">
                <a:ea typeface="ＭＳ Ｐゴシック" pitchFamily="34" charset="-128"/>
              </a:rPr>
              <a:t>to</a:t>
            </a:r>
            <a:r>
              <a:rPr lang="en-US" altLang="en-US" sz="3200" b="1" dirty="0">
                <a:ea typeface="ＭＳ Ｐゴシック" pitchFamily="34" charset="-128"/>
              </a:rPr>
              <a:t> and the base form of </a:t>
            </a:r>
            <a:br>
              <a:rPr lang="en-US" altLang="en-US" sz="3200" b="1" dirty="0">
                <a:ea typeface="ＭＳ Ｐゴシック" pitchFamily="34" charset="-128"/>
              </a:rPr>
            </a:br>
            <a:r>
              <a:rPr lang="en-US" altLang="en-US" sz="3200" b="1" dirty="0">
                <a:ea typeface="ＭＳ Ｐゴシック" pitchFamily="34" charset="-128"/>
              </a:rPr>
              <a:t>the verb)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Acceptable to some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Awkward in formal writing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0" lvl="2" indent="0">
              <a:spcBef>
                <a:spcPts val="57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Grant’s strategy was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to relentlessly attack</a:t>
            </a:r>
            <a:r>
              <a:rPr lang="en-US" altLang="en-US" sz="2400" b="1" dirty="0">
                <a:ea typeface="ＭＳ Ｐゴシック" pitchFamily="34" charset="-128"/>
              </a:rPr>
              <a:t> Lee’s army.</a:t>
            </a:r>
          </a:p>
        </p:txBody>
      </p:sp>
    </p:spTree>
    <p:extLst>
      <p:ext uri="{BB962C8B-B14F-4D97-AF65-F5344CB8AC3E}">
        <p14:creationId xmlns:p14="http://schemas.microsoft.com/office/powerpoint/2010/main" val="7308853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Disruptive Placement, 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</a:pPr>
            <a:r>
              <a:rPr lang="en-US" altLang="en-US" sz="3200" b="1" dirty="0">
                <a:ea typeface="ＭＳ Ｐゴシック" pitchFamily="34" charset="-128"/>
              </a:rPr>
              <a:t>Split infinitive (</a:t>
            </a:r>
            <a:r>
              <a:rPr lang="en-US" altLang="en-US" sz="3200" b="1" i="1" dirty="0">
                <a:ea typeface="ＭＳ Ｐゴシック" pitchFamily="34" charset="-128"/>
              </a:rPr>
              <a:t>to</a:t>
            </a:r>
            <a:r>
              <a:rPr lang="en-US" altLang="en-US" sz="3200" b="1" dirty="0">
                <a:ea typeface="ＭＳ Ｐゴシック" pitchFamily="34" charset="-128"/>
              </a:rPr>
              <a:t> and the base form of </a:t>
            </a:r>
            <a:br>
              <a:rPr lang="en-US" altLang="en-US" sz="3200" b="1" dirty="0">
                <a:ea typeface="ＭＳ Ｐゴシック" pitchFamily="34" charset="-128"/>
              </a:rPr>
            </a:br>
            <a:r>
              <a:rPr lang="en-US" altLang="en-US" sz="3200" b="1" dirty="0">
                <a:ea typeface="ＭＳ Ｐゴシック" pitchFamily="34" charset="-128"/>
              </a:rPr>
              <a:t>the verb)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Acceptable to some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Awkward in formal writing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0" lvl="2" indent="0">
              <a:spcBef>
                <a:spcPts val="57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Grant’s strategy was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to attack</a:t>
            </a:r>
            <a:r>
              <a:rPr lang="en-US" altLang="en-US" sz="2400" b="1" dirty="0">
                <a:ea typeface="ＭＳ Ｐゴシック" pitchFamily="34" charset="-128"/>
              </a:rPr>
              <a:t> Lee’s army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relentlessly.</a:t>
            </a:r>
          </a:p>
        </p:txBody>
      </p:sp>
    </p:spTree>
    <p:extLst>
      <p:ext uri="{BB962C8B-B14F-4D97-AF65-F5344CB8AC3E}">
        <p14:creationId xmlns:p14="http://schemas.microsoft.com/office/powerpoint/2010/main" val="2703151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en-US" sz="5000" b="1" dirty="0"/>
              <a:t>Chapter</a:t>
            </a:r>
            <a:r>
              <a:rPr lang="en-US" sz="5000" dirty="0"/>
              <a:t> </a:t>
            </a:r>
            <a:r>
              <a:rPr lang="en-US" sz="5000" b="1" dirty="0"/>
              <a:t>41</a:t>
            </a:r>
          </a:p>
        </p:txBody>
      </p:sp>
      <p:sp>
        <p:nvSpPr>
          <p:cNvPr id="2" name="Subtitle 2"/>
          <p:cNvSpPr>
            <a:spLocks noGrp="1"/>
          </p:cNvSpPr>
          <p:nvPr>
            <p:ph type="subTitle" idx="1"/>
          </p:nvPr>
        </p:nvSpPr>
        <p:spPr>
          <a:xfrm>
            <a:off x="838200" y="3657600"/>
            <a:ext cx="7467600" cy="1752600"/>
          </a:xfrm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500" dirty="0">
                <a:solidFill>
                  <a:srgbClr val="214E91"/>
                </a:solidFill>
                <a:latin typeface="Proxima Nova Bl" pitchFamily="50" charset="0"/>
                <a:ea typeface="ＭＳ Ｐゴシック" pitchFamily="-84" charset="-128"/>
              </a:rPr>
              <a:t>Avoiding Misplaced and Dangling Modifiers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0790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Identifying Dangling Modifiers,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503920" cy="5120640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Most often phrases that include a verbal </a:t>
            </a:r>
            <a:br>
              <a:rPr lang="en-US" altLang="en-US" sz="2800" b="1" dirty="0">
                <a:ea typeface="ＭＳ Ｐゴシック" pitchFamily="34" charset="-128"/>
              </a:rPr>
            </a:br>
            <a:r>
              <a:rPr lang="en-US" altLang="en-US" sz="2800" b="1" dirty="0">
                <a:ea typeface="ＭＳ Ｐゴシック" pitchFamily="34" charset="-128"/>
              </a:rPr>
              <a:t>(gerund, infinitive, or participle) with an implied but unstated actor</a:t>
            </a:r>
          </a:p>
        </p:txBody>
      </p:sp>
    </p:spTree>
    <p:extLst>
      <p:ext uri="{BB962C8B-B14F-4D97-AF65-F5344CB8AC3E}">
        <p14:creationId xmlns:p14="http://schemas.microsoft.com/office/powerpoint/2010/main" val="937035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Identifying Dangling Modifiers,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503920" cy="5120640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Most often phrases that include a verbal </a:t>
            </a:r>
            <a:br>
              <a:rPr lang="en-US" altLang="en-US" sz="2800" b="1" dirty="0">
                <a:ea typeface="ＭＳ Ｐゴシック" pitchFamily="34" charset="-128"/>
              </a:rPr>
            </a:br>
            <a:r>
              <a:rPr lang="en-US" altLang="en-US" sz="2800" b="1" dirty="0">
                <a:ea typeface="ＭＳ Ｐゴシック" pitchFamily="34" charset="-128"/>
              </a:rPr>
              <a:t>(gerund, infinitive, or participle) with an implied but unstated actor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Usually occur at sentence beginnings</a:t>
            </a:r>
          </a:p>
        </p:txBody>
      </p:sp>
    </p:spTree>
    <p:extLst>
      <p:ext uri="{BB962C8B-B14F-4D97-AF65-F5344CB8AC3E}">
        <p14:creationId xmlns:p14="http://schemas.microsoft.com/office/powerpoint/2010/main" val="14951121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Identifying Dangling Modifiers,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503920" cy="5120640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Most often phrases that include a verbal </a:t>
            </a:r>
            <a:br>
              <a:rPr lang="en-US" altLang="en-US" sz="2800" b="1" dirty="0">
                <a:ea typeface="ＭＳ Ｐゴシック" pitchFamily="34" charset="-128"/>
              </a:rPr>
            </a:br>
            <a:r>
              <a:rPr lang="en-US" altLang="en-US" sz="2800" b="1" dirty="0">
                <a:ea typeface="ＭＳ Ｐゴシック" pitchFamily="34" charset="-128"/>
              </a:rPr>
              <a:t>(gerund, infinitive, or participle) with an implied but unstated actor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Usually occur at sentence beginnings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Appear to modify the subject</a:t>
            </a:r>
          </a:p>
        </p:txBody>
      </p:sp>
    </p:spTree>
    <p:extLst>
      <p:ext uri="{BB962C8B-B14F-4D97-AF65-F5344CB8AC3E}">
        <p14:creationId xmlns:p14="http://schemas.microsoft.com/office/powerpoint/2010/main" val="37056831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Identifying Dangling Modifiers,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503920" cy="5120640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Most often phrases that include a verbal </a:t>
            </a:r>
            <a:br>
              <a:rPr lang="en-US" altLang="en-US" sz="2800" b="1" dirty="0">
                <a:ea typeface="ＭＳ Ｐゴシック" pitchFamily="34" charset="-128"/>
              </a:rPr>
            </a:br>
            <a:r>
              <a:rPr lang="en-US" altLang="en-US" sz="2800" b="1" dirty="0">
                <a:ea typeface="ＭＳ Ｐゴシック" pitchFamily="34" charset="-128"/>
              </a:rPr>
              <a:t>(gerund, infinitive, or participle) with an implied but unstated actor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Usually occur at sentence beginnings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Appear to modify the subject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The implied actor and actual subject are different</a:t>
            </a:r>
          </a:p>
        </p:txBody>
      </p:sp>
    </p:spTree>
    <p:extLst>
      <p:ext uri="{BB962C8B-B14F-4D97-AF65-F5344CB8AC3E}">
        <p14:creationId xmlns:p14="http://schemas.microsoft.com/office/powerpoint/2010/main" val="19977501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Identifying Dangling Modifiers,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503920" cy="5120640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Most often phrases that include a verbal </a:t>
            </a:r>
            <a:br>
              <a:rPr lang="en-US" altLang="en-US" sz="2800" b="1" dirty="0">
                <a:ea typeface="ＭＳ Ｐゴシック" pitchFamily="34" charset="-128"/>
              </a:rPr>
            </a:br>
            <a:r>
              <a:rPr lang="en-US" altLang="en-US" sz="2800" b="1" dirty="0">
                <a:ea typeface="ＭＳ Ｐゴシック" pitchFamily="34" charset="-128"/>
              </a:rPr>
              <a:t>(gerund, infinitive, or participle) with an implied but unstated actor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Usually occur at sentence beginnings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Appear to modify the subject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The implied actor and actual subject are different</a:t>
            </a:r>
          </a:p>
          <a:p>
            <a:pPr marL="0" lvl="2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prstClr val="black"/>
                </a:solidFill>
                <a:ea typeface="ＭＳ Ｐゴシック" pitchFamily="34" charset="-128"/>
              </a:rPr>
              <a:t>To learn about new products, the company’s sales meeting occurs annually in August.</a:t>
            </a:r>
          </a:p>
        </p:txBody>
      </p:sp>
    </p:spTree>
    <p:extLst>
      <p:ext uri="{BB962C8B-B14F-4D97-AF65-F5344CB8AC3E}">
        <p14:creationId xmlns:p14="http://schemas.microsoft.com/office/powerpoint/2010/main" val="311061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Identifying Dangling Modifiers,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503920" cy="5120640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Most often phrases that include a verbal </a:t>
            </a:r>
            <a:br>
              <a:rPr lang="en-US" altLang="en-US" sz="2800" b="1" dirty="0">
                <a:ea typeface="ＭＳ Ｐゴシック" pitchFamily="34" charset="-128"/>
              </a:rPr>
            </a:br>
            <a:r>
              <a:rPr lang="en-US" altLang="en-US" sz="2800" b="1" dirty="0">
                <a:ea typeface="ＭＳ Ｐゴシック" pitchFamily="34" charset="-128"/>
              </a:rPr>
              <a:t>(gerund, infinitive, or participle) with an implied but unstated actor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Usually occur at sentence beginnings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Appear to modify the subject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The implied actor and actual subject are different</a:t>
            </a:r>
          </a:p>
          <a:p>
            <a:pPr marL="0" lvl="2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prstClr val="black"/>
                </a:solidFill>
                <a:ea typeface="ＭＳ Ｐゴシック" pitchFamily="34" charset="-128"/>
              </a:rPr>
              <a:t>To learn about new products, the company’s sales meeting occurs annually in August.</a:t>
            </a:r>
          </a:p>
          <a:p>
            <a:pPr marL="0" lvl="2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800" b="1" i="1" dirty="0">
                <a:solidFill>
                  <a:srgbClr val="214E91"/>
                </a:solidFill>
                <a:ea typeface="ＭＳ Ｐゴシック" pitchFamily="34" charset="-128"/>
              </a:rPr>
              <a:t>Meetings don’t learn about new products.</a:t>
            </a:r>
            <a:endParaRPr lang="en-US" altLang="en-US" sz="2800" b="1" dirty="0">
              <a:solidFill>
                <a:srgbClr val="214E9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84834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Dangling Modifiers,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3200" b="1" dirty="0">
                <a:ea typeface="ＭＳ Ｐゴシック" pitchFamily="34" charset="-128"/>
              </a:rPr>
              <a:t>First, determine the identify of the unstated actor.</a:t>
            </a:r>
          </a:p>
          <a:p>
            <a:pPr marL="0" lvl="2" indent="0">
              <a:spcBef>
                <a:spcPts val="87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prstClr val="black"/>
                </a:solidFill>
                <a:ea typeface="ＭＳ Ｐゴシック" pitchFamily="34" charset="-128"/>
              </a:rPr>
              <a:t>To learn about new products, the company’s sales meeting occurs annually in August.</a:t>
            </a:r>
          </a:p>
          <a:p>
            <a:pPr marL="0" lvl="2" indent="0" algn="ctr">
              <a:spcBef>
                <a:spcPts val="1800"/>
              </a:spcBef>
              <a:spcAft>
                <a:spcPts val="0"/>
              </a:spcAft>
              <a:buNone/>
            </a:pPr>
            <a:r>
              <a:rPr lang="en-US" altLang="en-US" sz="2800" b="1" i="1" dirty="0">
                <a:solidFill>
                  <a:srgbClr val="214E91"/>
                </a:solidFill>
                <a:ea typeface="ＭＳ Ｐゴシック" pitchFamily="34" charset="-128"/>
              </a:rPr>
              <a:t>Who is learning about new products?</a:t>
            </a:r>
            <a:endParaRPr lang="en-US" altLang="en-US" sz="2800" b="1" dirty="0">
              <a:solidFill>
                <a:srgbClr val="214E9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950375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Dangling Modifiers,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1030288" algn="l"/>
              </a:tabLst>
            </a:pPr>
            <a:r>
              <a:rPr lang="en-US" altLang="en-US" sz="3200" b="1" dirty="0">
                <a:ea typeface="ＭＳ Ｐゴシック" pitchFamily="34" charset="-128"/>
              </a:rPr>
              <a:t>You then have two options: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Make the implied actor the subject</a:t>
            </a:r>
          </a:p>
          <a:p>
            <a:pPr marL="0" lvl="2" indent="0">
              <a:spcBef>
                <a:spcPts val="81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prstClr val="black"/>
                </a:solidFill>
                <a:ea typeface="ＭＳ Ｐゴシック" pitchFamily="34" charset="-128"/>
              </a:rPr>
              <a:t>To learn about new products, the company’s sales meeting occurs annually in August.</a:t>
            </a:r>
          </a:p>
          <a:p>
            <a:pPr marL="0" lvl="2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prstClr val="black"/>
                </a:solidFill>
                <a:ea typeface="ＭＳ Ｐゴシック" pitchFamily="34" charset="-128"/>
              </a:rPr>
              <a:t>To learn about new products, sales reps attend the company’s annual sales meeting in August.</a:t>
            </a:r>
          </a:p>
        </p:txBody>
      </p:sp>
    </p:spTree>
    <p:extLst>
      <p:ext uri="{BB962C8B-B14F-4D97-AF65-F5344CB8AC3E}">
        <p14:creationId xmlns:p14="http://schemas.microsoft.com/office/powerpoint/2010/main" val="15910947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Correcting Dangling Modifiers,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tabLst>
                <a:tab pos="1030288" algn="l"/>
              </a:tabLst>
            </a:pPr>
            <a:r>
              <a:rPr lang="en-US" altLang="en-US" sz="3200" b="1" dirty="0">
                <a:ea typeface="ＭＳ Ｐゴシック" pitchFamily="34" charset="-128"/>
              </a:rPr>
              <a:t>You then have two options: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Make the implied actor the subject</a:t>
            </a:r>
          </a:p>
          <a:p>
            <a:pPr marL="54864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Include the implied actor in the modifier</a:t>
            </a:r>
          </a:p>
          <a:p>
            <a:pPr marL="0" lvl="2" indent="0">
              <a:spcBef>
                <a:spcPts val="35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prstClr val="black"/>
                </a:solidFill>
                <a:ea typeface="ＭＳ Ｐゴシック" pitchFamily="34" charset="-128"/>
              </a:rPr>
              <a:t>After traveling all day, the hotel’s hot tub looked inviting to the arriving sales reps.</a:t>
            </a:r>
          </a:p>
          <a:p>
            <a:pPr marL="0" lvl="2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prstClr val="black"/>
                </a:solidFill>
                <a:ea typeface="ＭＳ Ｐゴシック" pitchFamily="34" charset="-128"/>
              </a:rPr>
              <a:t>As the sales reps arrived after traveling all day, the hotel’s hot tub looked inviting to them.</a:t>
            </a:r>
          </a:p>
        </p:txBody>
      </p:sp>
    </p:spTree>
    <p:extLst>
      <p:ext uri="{BB962C8B-B14F-4D97-AF65-F5344CB8AC3E}">
        <p14:creationId xmlns:p14="http://schemas.microsoft.com/office/powerpoint/2010/main" val="1136306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171700"/>
            <a:ext cx="7315200" cy="1409700"/>
          </a:xfrm>
        </p:spPr>
        <p:txBody>
          <a:bodyPr anchor="t"/>
          <a:lstStyle/>
          <a:p>
            <a:pPr algn="l"/>
            <a:r>
              <a:rPr lang="en-US" sz="4000" dirty="0">
                <a:solidFill>
                  <a:schemeClr val="tx1"/>
                </a:solidFill>
              </a:rPr>
              <a:t>Misplaced modifiers can confuse or surprise readers.</a:t>
            </a:r>
          </a:p>
        </p:txBody>
      </p:sp>
    </p:spTree>
    <p:extLst>
      <p:ext uri="{BB962C8B-B14F-4D97-AF65-F5344CB8AC3E}">
        <p14:creationId xmlns:p14="http://schemas.microsoft.com/office/powerpoint/2010/main" val="1169629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Confusing or Ambiguous Placement,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</a:pPr>
            <a:r>
              <a:rPr lang="en-US" altLang="en-US" sz="3200" b="1" dirty="0">
                <a:ea typeface="ＭＳ Ｐゴシック" pitchFamily="34" charset="-128"/>
              </a:rPr>
              <a:t>Modifiers confusingly separated from the words they modify</a:t>
            </a:r>
          </a:p>
          <a:p>
            <a:pPr marL="82296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Keep the modifier near the word or phrase being modified</a:t>
            </a: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The couple moved to a bigger apartment after their first child was born because they needed more space.</a:t>
            </a:r>
          </a:p>
        </p:txBody>
      </p:sp>
    </p:spTree>
    <p:extLst>
      <p:ext uri="{BB962C8B-B14F-4D97-AF65-F5344CB8AC3E}">
        <p14:creationId xmlns:p14="http://schemas.microsoft.com/office/powerpoint/2010/main" val="4054374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Confusing or Ambiguous Placement,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</a:pPr>
            <a:r>
              <a:rPr lang="en-US" altLang="en-US" sz="3200" b="1" dirty="0">
                <a:ea typeface="ＭＳ Ｐゴシック" pitchFamily="34" charset="-128"/>
              </a:rPr>
              <a:t>Modifiers confusingly separated from the words they modify</a:t>
            </a:r>
          </a:p>
          <a:p>
            <a:pPr marL="82296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Keep the modifier near the word or phrase being modified</a:t>
            </a: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The couple moved to a bigger apartment after their first child was born because they needed more space.</a:t>
            </a:r>
          </a:p>
          <a:p>
            <a:pPr marL="0" lvl="2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2400" b="1" i="1" dirty="0">
                <a:solidFill>
                  <a:srgbClr val="214E91"/>
                </a:solidFill>
              </a:rPr>
              <a:t>—Sounds like their child was born</a:t>
            </a:r>
            <a:br>
              <a:rPr lang="en-US" altLang="en-US" sz="2400" b="1" i="1" dirty="0">
                <a:solidFill>
                  <a:srgbClr val="214E91"/>
                </a:solidFill>
              </a:rPr>
            </a:br>
            <a:r>
              <a:rPr lang="en-US" altLang="en-US" sz="2400" b="1" i="1" dirty="0">
                <a:solidFill>
                  <a:srgbClr val="214E91"/>
                </a:solidFill>
              </a:rPr>
              <a:t>because of space issues</a:t>
            </a:r>
          </a:p>
        </p:txBody>
      </p:sp>
    </p:spTree>
    <p:extLst>
      <p:ext uri="{BB962C8B-B14F-4D97-AF65-F5344CB8AC3E}">
        <p14:creationId xmlns:p14="http://schemas.microsoft.com/office/powerpoint/2010/main" val="2089066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Confusing or Ambiguous Placement,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</a:pPr>
            <a:r>
              <a:rPr lang="en-US" altLang="en-US" sz="3200" b="1" dirty="0">
                <a:ea typeface="ＭＳ Ｐゴシック" pitchFamily="34" charset="-128"/>
              </a:rPr>
              <a:t>Modifiers confusingly separated from the words they modify</a:t>
            </a:r>
          </a:p>
          <a:p>
            <a:pPr marL="82296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Keep the modifier near the word or phrase being modified</a:t>
            </a: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The couple moved to a bigger apartment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because they needed more space</a:t>
            </a:r>
            <a:r>
              <a:rPr lang="en-US" altLang="en-US" sz="2400" b="1" dirty="0">
                <a:ea typeface="ＭＳ Ｐゴシック" pitchFamily="34" charset="-128"/>
              </a:rPr>
              <a:t> after their first child was born.</a:t>
            </a:r>
            <a:endParaRPr lang="en-US" altLang="en-US" sz="2400" b="1" i="1" dirty="0">
              <a:solidFill>
                <a:srgbClr val="214E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850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Confusing or Ambiguous Placement,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</a:pPr>
            <a:r>
              <a:rPr lang="en-US" altLang="en-US" sz="3200" b="1" dirty="0">
                <a:ea typeface="ＭＳ Ｐゴシック" pitchFamily="34" charset="-128"/>
              </a:rPr>
              <a:t>Squinting modifier</a:t>
            </a:r>
          </a:p>
          <a:p>
            <a:pPr marL="82296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Appears to modify both what is in front of it and what is behind it</a:t>
            </a: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People who study hard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usually</a:t>
            </a:r>
            <a:r>
              <a:rPr lang="en-US" altLang="en-US" sz="2400" b="1" dirty="0">
                <a:ea typeface="ＭＳ Ｐゴシック" pitchFamily="34" charset="-128"/>
              </a:rPr>
              <a:t> will get the best grades.</a:t>
            </a:r>
          </a:p>
          <a:p>
            <a:pPr marL="0" lvl="2" indent="0" algn="ctr">
              <a:spcBef>
                <a:spcPts val="3000"/>
              </a:spcBef>
              <a:spcAft>
                <a:spcPts val="600"/>
              </a:spcAft>
              <a:buNone/>
            </a:pPr>
            <a:r>
              <a:rPr lang="en-US" altLang="en-US" sz="2800" b="1" i="1" dirty="0">
                <a:solidFill>
                  <a:srgbClr val="214E91"/>
                </a:solidFill>
              </a:rPr>
              <a:t>Usually will – but not always?</a:t>
            </a:r>
          </a:p>
        </p:txBody>
      </p:sp>
    </p:spTree>
    <p:extLst>
      <p:ext uri="{BB962C8B-B14F-4D97-AF65-F5344CB8AC3E}">
        <p14:creationId xmlns:p14="http://schemas.microsoft.com/office/powerpoint/2010/main" val="2263665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Confusing or Ambiguous Placement,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</a:pPr>
            <a:r>
              <a:rPr lang="en-US" altLang="en-US" sz="3200" b="1" dirty="0">
                <a:ea typeface="ＭＳ Ｐゴシック" pitchFamily="34" charset="-128"/>
              </a:rPr>
              <a:t>Squinting modifier</a:t>
            </a:r>
          </a:p>
          <a:p>
            <a:pPr marL="82296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Appears to modify both what is in front of it and what is behind it</a:t>
            </a: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People who study hard will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 usually</a:t>
            </a:r>
            <a:r>
              <a:rPr lang="en-US" altLang="en-US" sz="2400" b="1" dirty="0">
                <a:ea typeface="ＭＳ Ｐゴシック" pitchFamily="34" charset="-128"/>
              </a:rPr>
              <a:t> get the best grades.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or: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People who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usually</a:t>
            </a:r>
            <a:r>
              <a:rPr lang="en-US" altLang="en-US" sz="2400" b="1" dirty="0">
                <a:ea typeface="ＭＳ Ｐゴシック" pitchFamily="34" charset="-128"/>
              </a:rPr>
              <a:t> study hard will get the best grades.</a:t>
            </a:r>
          </a:p>
        </p:txBody>
      </p:sp>
    </p:spTree>
    <p:extLst>
      <p:ext uri="{BB962C8B-B14F-4D97-AF65-F5344CB8AC3E}">
        <p14:creationId xmlns:p14="http://schemas.microsoft.com/office/powerpoint/2010/main" val="1256736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Confusing or Ambiguous Placement,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</a:pPr>
            <a:r>
              <a:rPr lang="en-US" altLang="en-US" sz="3200" b="1" dirty="0">
                <a:ea typeface="ＭＳ Ｐゴシック" pitchFamily="34" charset="-128"/>
              </a:rPr>
              <a:t>Ambiguous limiting modifiers</a:t>
            </a:r>
          </a:p>
          <a:p>
            <a:pPr marL="914400" lvl="1" indent="-347472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Qualifiers</a:t>
            </a:r>
            <a:r>
              <a:rPr lang="en-US" altLang="en-US" sz="2800" b="1" i="1" dirty="0">
                <a:ea typeface="ＭＳ Ｐゴシック" pitchFamily="34" charset="-128"/>
              </a:rPr>
              <a:t> (almost, even, exactly, hardly, just, merely, only, scarcely, simply)</a:t>
            </a:r>
          </a:p>
          <a:p>
            <a:pPr marL="1188720" lvl="2" indent="-274320">
              <a:tabLst>
                <a:tab pos="1030288" algn="l"/>
              </a:tabLst>
              <a:defRPr/>
            </a:pPr>
            <a:r>
              <a:rPr lang="en-US" sz="2400" b="1" dirty="0"/>
              <a:t>Place in front of words to be modified</a:t>
            </a:r>
          </a:p>
          <a:p>
            <a:pPr marL="1188720" lvl="2" indent="-274320">
              <a:tabLst>
                <a:tab pos="1030288" algn="l"/>
              </a:tabLst>
              <a:defRPr/>
            </a:pPr>
            <a:r>
              <a:rPr lang="en-US" sz="2400" b="1" dirty="0"/>
              <a:t>Do not place in front of a verb not intended to </a:t>
            </a:r>
            <a:br>
              <a:rPr lang="en-US" sz="2400" b="1" dirty="0"/>
            </a:br>
            <a:r>
              <a:rPr lang="en-US" sz="2400" b="1" dirty="0"/>
              <a:t>be modified</a:t>
            </a:r>
            <a:endParaRPr lang="en-US" altLang="en-US" sz="2800" b="1" i="1" dirty="0">
              <a:ea typeface="ＭＳ Ｐゴシック" pitchFamily="34" charset="-128"/>
            </a:endParaRPr>
          </a:p>
          <a:p>
            <a:pPr marL="0" lvl="2" indent="0">
              <a:spcBef>
                <a:spcPts val="3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The math department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just</a:t>
            </a:r>
            <a:r>
              <a:rPr lang="en-US" altLang="en-US" sz="2400" b="1" dirty="0">
                <a:ea typeface="ＭＳ Ｐゴシック" pitchFamily="34" charset="-128"/>
              </a:rPr>
              <a:t> offers Calculus III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at night.</a:t>
            </a:r>
          </a:p>
        </p:txBody>
      </p:sp>
    </p:spTree>
    <p:extLst>
      <p:ext uri="{BB962C8B-B14F-4D97-AF65-F5344CB8AC3E}">
        <p14:creationId xmlns:p14="http://schemas.microsoft.com/office/powerpoint/2010/main" val="4229524223"/>
      </p:ext>
    </p:extLst>
  </p:cSld>
  <p:clrMapOvr>
    <a:masterClrMapping/>
  </p:clrMapOvr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MHHE_Accessible_PPT_Template-v3(1)</Template>
  <TotalTime>9706</TotalTime>
  <Words>1292</Words>
  <Application>Microsoft Office PowerPoint</Application>
  <PresentationFormat>On-screen Show (4:3)</PresentationFormat>
  <Paragraphs>154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28</vt:i4>
      </vt:variant>
    </vt:vector>
  </HeadingPairs>
  <TitlesOfParts>
    <vt:vector size="47" baseType="lpstr">
      <vt:lpstr>Arial</vt:lpstr>
      <vt:lpstr>ArumSans Bold</vt:lpstr>
      <vt:lpstr>ArumSans Regular</vt:lpstr>
      <vt:lpstr>ArumSans Rg</vt:lpstr>
      <vt:lpstr>Calibri</vt:lpstr>
      <vt:lpstr>Proxima Nova Bl</vt:lpstr>
      <vt:lpstr>Proxima Nova Rg</vt:lpstr>
      <vt:lpstr>Symbol</vt:lpstr>
      <vt:lpstr>Vectipede Rg</vt:lpstr>
      <vt:lpstr>Wingdings</vt:lpstr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WRITING MATTERS  A Handbook for Writing and Research  THIRD EDITION</vt:lpstr>
      <vt:lpstr>Chapter 41</vt:lpstr>
      <vt:lpstr>Misplaced modifiers can confuse or surprise readers.</vt:lpstr>
      <vt:lpstr>Avoiding Confusing or Ambiguous Placement, 1</vt:lpstr>
      <vt:lpstr>Avoiding Confusing or Ambiguous Placement, 2</vt:lpstr>
      <vt:lpstr>Avoiding Confusing or Ambiguous Placement, 3</vt:lpstr>
      <vt:lpstr>Avoiding Confusing or Ambiguous Placement, 4</vt:lpstr>
      <vt:lpstr>Avoiding Confusing or Ambiguous Placement, 5</vt:lpstr>
      <vt:lpstr>Avoiding Confusing or Ambiguous Placement, 6</vt:lpstr>
      <vt:lpstr>Avoiding Confusing or Ambiguous Placement, 7</vt:lpstr>
      <vt:lpstr>Avoiding Disruptive Placement, 1</vt:lpstr>
      <vt:lpstr>Avoiding Disruptive Placement, 2</vt:lpstr>
      <vt:lpstr>Avoiding Disruptive Placement, 3</vt:lpstr>
      <vt:lpstr>Avoiding Disruptive Placement, 4</vt:lpstr>
      <vt:lpstr>Avoiding Disruptive Placement, 5</vt:lpstr>
      <vt:lpstr>Avoiding Disruptive Placement, 6</vt:lpstr>
      <vt:lpstr>Avoiding Disruptive Placement, 7</vt:lpstr>
      <vt:lpstr>Avoiding Disruptive Placement, 8</vt:lpstr>
      <vt:lpstr>Avoiding Disruptive Placement, 9</vt:lpstr>
      <vt:lpstr>Identifying Dangling Modifiers, 1</vt:lpstr>
      <vt:lpstr>Identifying Dangling Modifiers, 2</vt:lpstr>
      <vt:lpstr>Identifying Dangling Modifiers, 3</vt:lpstr>
      <vt:lpstr>Identifying Dangling Modifiers, 4</vt:lpstr>
      <vt:lpstr>Identifying Dangling Modifiers, 5</vt:lpstr>
      <vt:lpstr>Identifying Dangling Modifiers, 6</vt:lpstr>
      <vt:lpstr>Correcting Dangling Modifiers, 1</vt:lpstr>
      <vt:lpstr>Correcting Dangling Modifiers, 2</vt:lpstr>
      <vt:lpstr>Correcting Dangling Modifiers, 3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Patty Schissel</dc:creator>
  <cp:lastModifiedBy>Ginger Glodowske</cp:lastModifiedBy>
  <cp:revision>2249</cp:revision>
  <dcterms:created xsi:type="dcterms:W3CDTF">2016-07-07T18:34:42Z</dcterms:created>
  <dcterms:modified xsi:type="dcterms:W3CDTF">2020-09-20T21:59:23Z</dcterms:modified>
</cp:coreProperties>
</file>