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8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7"/>
  </p:notesMasterIdLst>
  <p:handoutMasterIdLst>
    <p:handoutMasterId r:id="rId28"/>
  </p:handoutMasterIdLst>
  <p:sldIdLst>
    <p:sldId id="384" r:id="rId10"/>
    <p:sldId id="322" r:id="rId11"/>
    <p:sldId id="809" r:id="rId12"/>
    <p:sldId id="1537" r:id="rId13"/>
    <p:sldId id="1585" r:id="rId14"/>
    <p:sldId id="1613" r:id="rId15"/>
    <p:sldId id="1614" r:id="rId16"/>
    <p:sldId id="1586" r:id="rId17"/>
    <p:sldId id="1615" r:id="rId18"/>
    <p:sldId id="1568" r:id="rId19"/>
    <p:sldId id="1594" r:id="rId20"/>
    <p:sldId id="1597" r:id="rId21"/>
    <p:sldId id="1616" r:id="rId22"/>
    <p:sldId id="1617" r:id="rId23"/>
    <p:sldId id="1618" r:id="rId24"/>
    <p:sldId id="1619" r:id="rId25"/>
    <p:sldId id="162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4E91"/>
    <a:srgbClr val="1A5085"/>
    <a:srgbClr val="B60000"/>
    <a:srgbClr val="0A5D00"/>
    <a:srgbClr val="5A5000"/>
    <a:srgbClr val="4F4F4F"/>
    <a:srgbClr val="804025"/>
    <a:srgbClr val="6F4A25"/>
    <a:srgbClr val="820082"/>
    <a:srgbClr val="7144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3" autoAdjust="0"/>
    <p:restoredTop sz="94278" autoAdjust="0"/>
  </p:normalViewPr>
  <p:slideViewPr>
    <p:cSldViewPr>
      <p:cViewPr varScale="1">
        <p:scale>
          <a:sx n="108" d="100"/>
          <a:sy n="108" d="100"/>
        </p:scale>
        <p:origin x="1998" y="7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828800" y="2057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905000" y="3352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0" y="6703464"/>
            <a:ext cx="9144000" cy="173736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505050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Set copyright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74FD9-49A3-45A3-917C-240E968BE9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4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1800"/>
              </a:spcBef>
              <a:spcAft>
                <a:spcPts val="1800"/>
              </a:spcAft>
              <a:defRPr sz="3600" b="1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1200"/>
              </a:spcAft>
              <a:buNone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Bef>
                <a:spcPts val="1200"/>
              </a:spcBef>
              <a:spcAft>
                <a:spcPts val="1200"/>
              </a:spcAft>
              <a:buClr>
                <a:srgbClr val="B40000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83464">
              <a:spcBef>
                <a:spcPts val="1200"/>
              </a:spcBef>
              <a:spcAft>
                <a:spcPts val="1200"/>
              </a:spcAft>
              <a:buClr>
                <a:srgbClr val="004B8C"/>
              </a:buCl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Bef>
                <a:spcPts val="1200"/>
              </a:spcBef>
              <a:spcAft>
                <a:spcPts val="12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408432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96261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323088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501396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729356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75336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405892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536448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280547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1"/>
          </p:nvPr>
        </p:nvSpPr>
        <p:spPr>
          <a:xfrm>
            <a:off x="47244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quarter" idx="12"/>
          </p:nvPr>
        </p:nvSpPr>
        <p:spPr>
          <a:xfrm>
            <a:off x="4572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3"/>
          </p:nvPr>
        </p:nvSpPr>
        <p:spPr>
          <a:xfrm>
            <a:off x="47244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quarter" idx="14"/>
          </p:nvPr>
        </p:nvSpPr>
        <p:spPr>
          <a:xfrm>
            <a:off x="4572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quarter" idx="15"/>
          </p:nvPr>
        </p:nvSpPr>
        <p:spPr>
          <a:xfrm>
            <a:off x="47244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3"/>
          <p:cNvSpPr>
            <a:spLocks noGrp="1"/>
          </p:cNvSpPr>
          <p:nvPr>
            <p:ph sz="quarter" idx="16"/>
          </p:nvPr>
        </p:nvSpPr>
        <p:spPr>
          <a:xfrm>
            <a:off x="4572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3"/>
          <p:cNvSpPr>
            <a:spLocks noGrp="1"/>
          </p:cNvSpPr>
          <p:nvPr>
            <p:ph sz="quarter" idx="17"/>
          </p:nvPr>
        </p:nvSpPr>
        <p:spPr>
          <a:xfrm>
            <a:off x="47244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1621108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1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144811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2087880"/>
            <a:ext cx="4040188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144811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2087880"/>
            <a:ext cx="4041775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942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469150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624449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562100" y="6662420"/>
            <a:ext cx="6019800" cy="1828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73"/>
            <a:ext cx="810260" cy="81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505050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456576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56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  <p:sldLayoutId id="2147483964" r:id="rId8"/>
    <p:sldLayoutId id="2147483965" r:id="rId9"/>
    <p:sldLayoutId id="2147483966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971" r:id="rId2"/>
    <p:sldLayoutId id="2147483970" r:id="rId3"/>
    <p:sldLayoutId id="2147483969" r:id="rId4"/>
    <p:sldLayoutId id="2147483973" r:id="rId5"/>
    <p:sldLayoutId id="2147483753" r:id="rId6"/>
    <p:sldLayoutId id="2147483908" r:id="rId7"/>
    <p:sldLayoutId id="2147483950" r:id="rId8"/>
    <p:sldLayoutId id="2147483757" r:id="rId9"/>
    <p:sldLayoutId id="2147483877" r:id="rId10"/>
    <p:sldLayoutId id="2147483761" r:id="rId11"/>
    <p:sldLayoutId id="2147483800" r:id="rId12"/>
    <p:sldLayoutId id="2147483967" r:id="rId13"/>
    <p:sldLayoutId id="2147483968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</a:t>
            </a:r>
            <a:r>
              <a:rPr lang="en-US" sz="800" dirty="0" err="1">
                <a:solidFill>
                  <a:schemeClr val="bg1"/>
                </a:solidFill>
              </a:rPr>
              <a:t>EducationCopy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485900" y="1143000"/>
            <a:ext cx="6172200" cy="3048000"/>
          </a:xfrm>
          <a:effectLst/>
        </p:spPr>
        <p:txBody>
          <a:bodyPr/>
          <a:lstStyle/>
          <a:p>
            <a:pPr algn="ctr">
              <a:lnSpc>
                <a:spcPct val="85000"/>
              </a:lnSpc>
            </a:pPr>
            <a:r>
              <a:rPr lang="en-US" sz="8000" spc="1000" dirty="0">
                <a:solidFill>
                  <a:srgbClr val="005F64"/>
                </a:solidFill>
                <a:latin typeface="Proxima Nova Rg" pitchFamily="50" charset="0"/>
              </a:rPr>
              <a:t>WRITING</a:t>
            </a:r>
            <a:br>
              <a:rPr lang="en-US" sz="8000" dirty="0">
                <a:solidFill>
                  <a:srgbClr val="005F64"/>
                </a:solidFill>
                <a:latin typeface="Proxima Nova Rg" pitchFamily="50" charset="0"/>
              </a:rPr>
            </a:br>
            <a:r>
              <a:rPr lang="en-US" sz="8000" b="1" u="sng" spc="300" dirty="0">
                <a:solidFill>
                  <a:srgbClr val="005F64"/>
                </a:solidFill>
                <a:latin typeface="Proxima Nova Rg" pitchFamily="50" charset="0"/>
              </a:rPr>
              <a:t>MATTERS</a:t>
            </a:r>
            <a:br>
              <a:rPr lang="en-US" sz="4000" b="1" dirty="0"/>
            </a:br>
            <a:r>
              <a:rPr lang="en-US" sz="3200" dirty="0"/>
              <a:t>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A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Handbook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for Writing and Research</a:t>
            </a:r>
            <a:br>
              <a:rPr lang="en-US" sz="2800" dirty="0"/>
            </a:br>
            <a:r>
              <a:rPr lang="en-US" sz="2800" dirty="0"/>
              <a:t>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THIRD EDITION</a:t>
            </a:r>
            <a:endParaRPr lang="en-US" sz="2500" b="1" spc="1000" dirty="0">
              <a:solidFill>
                <a:srgbClr val="804025"/>
              </a:solidFill>
              <a:latin typeface="Proxima Nova Rg" pitchFamily="50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body" sz="quarter" idx="10"/>
          </p:nvPr>
        </p:nvSpPr>
        <p:spPr>
          <a:xfrm>
            <a:off x="2019300" y="4572000"/>
            <a:ext cx="5105400" cy="1066800"/>
          </a:xfrm>
        </p:spPr>
        <p:txBody>
          <a:bodyPr/>
          <a:lstStyle/>
          <a:p>
            <a:pPr algn="ctr"/>
            <a:r>
              <a:rPr lang="en-US" sz="3000" b="1" dirty="0">
                <a:solidFill>
                  <a:srgbClr val="1F4580"/>
                </a:solidFill>
                <a:latin typeface="ArumSans Rg" pitchFamily="34" charset="0"/>
              </a:rPr>
              <a:t>Rebecca Moore Howard</a:t>
            </a:r>
            <a:br>
              <a:rPr lang="en-US" sz="3000" dirty="0">
                <a:solidFill>
                  <a:srgbClr val="585858"/>
                </a:solidFill>
                <a:latin typeface="ArumSans Rg" pitchFamily="34" charset="0"/>
              </a:rPr>
            </a:br>
            <a:r>
              <a:rPr lang="en-US" sz="3000" dirty="0">
                <a:solidFill>
                  <a:srgbClr val="464646"/>
                </a:solidFill>
                <a:latin typeface="ArumSans Rg" pitchFamily="34" charset="0"/>
              </a:rPr>
              <a:t>Syracuse University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1"/>
          </p:nvPr>
        </p:nvSpPr>
        <p:spPr>
          <a:xfrm>
            <a:off x="0" y="6716164"/>
            <a:ext cx="9144000" cy="173736"/>
          </a:xfrm>
        </p:spPr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530525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Using Negatives Correctly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 double negative becomes a positive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children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can’t hardly </a:t>
            </a:r>
            <a:r>
              <a:rPr lang="en-US" altLang="en-US" b="1" dirty="0">
                <a:ea typeface="ＭＳ Ｐゴシック" panose="020B0600070205080204" pitchFamily="34" charset="-128"/>
              </a:rPr>
              <a:t>wait to open presents.</a:t>
            </a:r>
          </a:p>
        </p:txBody>
      </p:sp>
    </p:spTree>
    <p:extLst>
      <p:ext uri="{BB962C8B-B14F-4D97-AF65-F5344CB8AC3E}">
        <p14:creationId xmlns:p14="http://schemas.microsoft.com/office/powerpoint/2010/main" val="3661230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Long Strings of Nouns </a:t>
            </a:r>
            <a:br>
              <a:rPr lang="en-US" dirty="0">
                <a:solidFill>
                  <a:srgbClr val="214E91"/>
                </a:solidFill>
              </a:rPr>
            </a:br>
            <a:r>
              <a:rPr lang="en-US" dirty="0">
                <a:solidFill>
                  <a:srgbClr val="214E91"/>
                </a:solidFill>
              </a:rPr>
              <a:t>Used as Adjectives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One noun can act as adjective to </a:t>
            </a:r>
            <a:br>
              <a:rPr lang="en-US" altLang="en-US" sz="3200" b="1" dirty="0">
                <a:ea typeface="ＭＳ Ｐゴシック" panose="020B0600070205080204" pitchFamily="34" charset="-128"/>
              </a:rPr>
            </a:br>
            <a:r>
              <a:rPr lang="en-US" altLang="en-US" sz="3200" b="1" dirty="0">
                <a:ea typeface="ＭＳ Ｐゴシック" panose="020B0600070205080204" pitchFamily="34" charset="-128"/>
              </a:rPr>
              <a:t>another noun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i="1" dirty="0">
                <a:ea typeface="ＭＳ Ｐゴシック" panose="020B0600070205080204" pitchFamily="34" charset="-128"/>
              </a:rPr>
              <a:t>Government worker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i="1" dirty="0">
                <a:ea typeface="ＭＳ Ｐゴシック" panose="020B0600070205080204" pitchFamily="34" charset="-128"/>
              </a:rPr>
              <a:t>Traffic violation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i="1" dirty="0">
                <a:ea typeface="ＭＳ Ｐゴシック" panose="020B0600070205080204" pitchFamily="34" charset="-128"/>
              </a:rPr>
              <a:t>College course</a:t>
            </a:r>
          </a:p>
          <a:p>
            <a:pPr marL="114300" indent="0">
              <a:spcBef>
                <a:spcPts val="12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Multiple nouns are confusing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i="1" dirty="0">
                <a:ea typeface="ＭＳ Ｐゴシック" panose="020B0600070205080204" pitchFamily="34" charset="-128"/>
              </a:rPr>
              <a:t>Teacher education policy report</a:t>
            </a:r>
          </a:p>
          <a:p>
            <a:pPr marL="0" indent="0" algn="ctr">
              <a:spcBef>
                <a:spcPts val="18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How might this be clarified?</a:t>
            </a:r>
          </a:p>
        </p:txBody>
      </p:sp>
    </p:spTree>
    <p:extLst>
      <p:ext uri="{BB962C8B-B14F-4D97-AF65-F5344CB8AC3E}">
        <p14:creationId xmlns:p14="http://schemas.microsoft.com/office/powerpoint/2010/main" val="3086404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Using Comparative and Superlative Adjectives and Adverbs,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Positive form: base form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Daryl is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tall.</a:t>
            </a:r>
          </a:p>
          <a:p>
            <a:pPr marL="0" indent="0">
              <a:spcBef>
                <a:spcPts val="24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Comparative form: greater or lesser degree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Daryl is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taller</a:t>
            </a:r>
            <a:r>
              <a:rPr lang="en-US" altLang="en-US" b="1" dirty="0">
                <a:ea typeface="ＭＳ Ｐゴシック" panose="020B0600070205080204" pitchFamily="34" charset="-128"/>
              </a:rPr>
              <a:t> than Ivan.</a:t>
            </a:r>
          </a:p>
          <a:p>
            <a:pPr marL="0" indent="0">
              <a:spcBef>
                <a:spcPts val="24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Superlative form: greatest or least degree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Daryl is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the tallest </a:t>
            </a:r>
            <a:r>
              <a:rPr lang="en-US" altLang="en-US" b="1" dirty="0">
                <a:ea typeface="ＭＳ Ｐゴシック" panose="020B0600070205080204" pitchFamily="34" charset="-128"/>
              </a:rPr>
              <a:t>player on the team.</a:t>
            </a:r>
          </a:p>
        </p:txBody>
      </p:sp>
    </p:spTree>
    <p:extLst>
      <p:ext uri="{BB962C8B-B14F-4D97-AF65-F5344CB8AC3E}">
        <p14:creationId xmlns:p14="http://schemas.microsoft.com/office/powerpoint/2010/main" val="5777571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Using Comparative and Superlative Adjectives and Adverbs,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Comparative or superlative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Comparative: compare two things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Between John Oliver and Margaret Cho, I think Cho is the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funnier.</a:t>
            </a:r>
          </a:p>
          <a:p>
            <a:pPr marL="822960" indent="-347472">
              <a:spcBef>
                <a:spcPts val="18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Superlative: compare three or more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Of all comedians ever, I think Wanda Sykes is the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funniest.</a:t>
            </a:r>
          </a:p>
        </p:txBody>
      </p:sp>
    </p:spTree>
    <p:extLst>
      <p:ext uri="{BB962C8B-B14F-4D97-AF65-F5344CB8AC3E}">
        <p14:creationId xmlns:p14="http://schemas.microsoft.com/office/powerpoint/2010/main" val="3769907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Using Comparative and Superlative Adjectives and Adverbs,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2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Redundant comparisons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i="1" dirty="0">
                <a:ea typeface="ＭＳ Ｐゴシック" panose="020B0600070205080204" pitchFamily="34" charset="-128"/>
              </a:rPr>
              <a:t>More/most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and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-</a:t>
            </a:r>
            <a:r>
              <a:rPr lang="en-US" altLang="en-US" sz="2800" b="1" i="1" dirty="0" err="1">
                <a:ea typeface="ＭＳ Ｐゴシック" panose="020B0600070205080204" pitchFamily="34" charset="-128"/>
              </a:rPr>
              <a:t>er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 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or -</a:t>
            </a:r>
            <a:r>
              <a:rPr lang="en-US" altLang="en-US" sz="2800" b="1" i="1" dirty="0" err="1">
                <a:ea typeface="ＭＳ Ｐゴシック" panose="020B0600070205080204" pitchFamily="34" charset="-128"/>
              </a:rPr>
              <a:t>est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 endings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Trains in Europe and Japan are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more faster </a:t>
            </a:r>
            <a:r>
              <a:rPr lang="en-US" altLang="en-US" b="1" dirty="0">
                <a:ea typeface="ＭＳ Ｐゴシック" panose="020B0600070205080204" pitchFamily="34" charset="-128"/>
              </a:rPr>
              <a:t>than trains in the United States.</a:t>
            </a:r>
          </a:p>
        </p:txBody>
      </p:sp>
    </p:spTree>
    <p:extLst>
      <p:ext uri="{BB962C8B-B14F-4D97-AF65-F5344CB8AC3E}">
        <p14:creationId xmlns:p14="http://schemas.microsoft.com/office/powerpoint/2010/main" val="7050859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Using Comparative and Superlative Adjectives and Adverbs,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3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Complete comparisons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Logical and complete for readers’ understanding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nurses’ test scores were higher.</a:t>
            </a:r>
          </a:p>
          <a:p>
            <a:pPr marL="0" indent="0" algn="ctr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i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 sz="2800" b="1" i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Higher than what?</a:t>
            </a:r>
          </a:p>
        </p:txBody>
      </p:sp>
    </p:spTree>
    <p:extLst>
      <p:ext uri="{BB962C8B-B14F-4D97-AF65-F5344CB8AC3E}">
        <p14:creationId xmlns:p14="http://schemas.microsoft.com/office/powerpoint/2010/main" val="3657492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Using Comparative and Superlative Adjectives and Adverbs,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Absolute terms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Joined with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more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or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most: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redundant</a:t>
            </a:r>
          </a:p>
          <a:p>
            <a:pPr marL="82296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Terms are beyond compare</a:t>
            </a:r>
          </a:p>
          <a:p>
            <a:pPr marL="1188720" indent="-27432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b="1" i="1" dirty="0">
                <a:ea typeface="ＭＳ Ｐゴシック" panose="020B0600070205080204" pitchFamily="34" charset="-128"/>
              </a:rPr>
              <a:t>Perfect, essential, final, full, unanimous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Last night’s performance of the play was the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most perfect </a:t>
            </a:r>
            <a:r>
              <a:rPr lang="en-US" altLang="en-US" b="1" dirty="0">
                <a:ea typeface="ＭＳ Ｐゴシック" panose="020B0600070205080204" pitchFamily="34" charset="-128"/>
              </a:rPr>
              <a:t>yet.</a:t>
            </a:r>
          </a:p>
        </p:txBody>
      </p:sp>
    </p:spTree>
    <p:extLst>
      <p:ext uri="{BB962C8B-B14F-4D97-AF65-F5344CB8AC3E}">
        <p14:creationId xmlns:p14="http://schemas.microsoft.com/office/powerpoint/2010/main" val="9512803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Using Comparative and Superlative Adjectives and Adverbs,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2057400"/>
            <a:ext cx="8321040" cy="1828800"/>
          </a:xfrm>
        </p:spPr>
        <p:txBody>
          <a:bodyPr/>
          <a:lstStyle/>
          <a:p>
            <a:pPr marL="0" indent="0" algn="ctr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Refer to the Quick Reference box on page 703 for examples of regular and irregular comparative and superlative forms.</a:t>
            </a:r>
          </a:p>
        </p:txBody>
      </p:sp>
    </p:spTree>
    <p:extLst>
      <p:ext uri="{BB962C8B-B14F-4D97-AF65-F5344CB8AC3E}">
        <p14:creationId xmlns:p14="http://schemas.microsoft.com/office/powerpoint/2010/main" val="2660949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en-US" sz="5000" b="1" dirty="0"/>
              <a:t>Chapter</a:t>
            </a:r>
            <a:r>
              <a:rPr lang="en-US" sz="5000" dirty="0"/>
              <a:t> </a:t>
            </a:r>
            <a:r>
              <a:rPr lang="en-US" sz="5000" b="1" dirty="0"/>
              <a:t>39</a:t>
            </a:r>
          </a:p>
        </p:txBody>
      </p:sp>
      <p:sp>
        <p:nvSpPr>
          <p:cNvPr id="2" name="Subtitle 2"/>
          <p:cNvSpPr>
            <a:spLocks noGrp="1"/>
          </p:cNvSpPr>
          <p:nvPr>
            <p:ph type="subTitle" idx="1"/>
          </p:nvPr>
        </p:nvSpPr>
        <p:spPr>
          <a:xfrm>
            <a:off x="838200" y="3657600"/>
            <a:ext cx="7467600" cy="1752600"/>
          </a:xfrm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500" dirty="0">
                <a:solidFill>
                  <a:srgbClr val="214E91"/>
                </a:solidFill>
                <a:latin typeface="Proxima Nova Bl" pitchFamily="50" charset="0"/>
                <a:ea typeface="ＭＳ Ｐゴシック" pitchFamily="-84" charset="-128"/>
              </a:rPr>
              <a:t>Using Adjectives and Adverbs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079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1752600"/>
            <a:ext cx="7239000" cy="2514600"/>
          </a:xfrm>
        </p:spPr>
        <p:txBody>
          <a:bodyPr anchor="t"/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We send readers a message about how we want our words to be understood by our choice of adjectives and adverbs.</a:t>
            </a:r>
          </a:p>
        </p:txBody>
      </p:sp>
    </p:spTree>
    <p:extLst>
      <p:ext uri="{BB962C8B-B14F-4D97-AF65-F5344CB8AC3E}">
        <p14:creationId xmlns:p14="http://schemas.microsoft.com/office/powerpoint/2010/main" val="1169629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Differentiating Adjectives and Adverbs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32104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Adjectives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Modify nouns and pronouns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Answer: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What kind? Which one? How many?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Adverbs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Modify verbs, adjectives, other adverbs, and entire phrases, clauses, and sentences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Answer: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How? Where? When?</a:t>
            </a:r>
          </a:p>
        </p:txBody>
      </p:sp>
    </p:spTree>
    <p:extLst>
      <p:ext uri="{BB962C8B-B14F-4D97-AF65-F5344CB8AC3E}">
        <p14:creationId xmlns:p14="http://schemas.microsoft.com/office/powerpoint/2010/main" val="569549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>
                <a:solidFill>
                  <a:srgbClr val="214E91"/>
                </a:solidFill>
              </a:rPr>
              <a:t>Using Adjectives, Not Adverbs, as Subject Complements after Linking Verbs, 1</a:t>
            </a:r>
            <a:endParaRPr lang="en-US" sz="3400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Linking verbs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Express a state of being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Link to a subject complement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Subject complement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Describes or refers to a subject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solution is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simple</a:t>
            </a:r>
            <a:r>
              <a:rPr lang="en-US" altLang="en-US" b="1" dirty="0">
                <a:ea typeface="ＭＳ Ｐゴシック" panose="020B0600070205080204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2458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>
                <a:solidFill>
                  <a:srgbClr val="214E91"/>
                </a:solidFill>
              </a:rPr>
              <a:t>Using Adjectives, Not Adverbs, as Subject Complements after Linking Verbs, 2</a:t>
            </a:r>
            <a:endParaRPr lang="en-US" sz="3400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dirty="0">
                <a:ea typeface="ＭＳ Ｐゴシック" panose="020B0600070205080204" pitchFamily="34" charset="-128"/>
              </a:rPr>
              <a:t>Verbs such as </a:t>
            </a:r>
            <a:r>
              <a:rPr lang="en-US" altLang="en-US" sz="3200" b="1" i="1" dirty="0">
                <a:ea typeface="ＭＳ Ｐゴシック" panose="020B0600070205080204" pitchFamily="34" charset="-128"/>
              </a:rPr>
              <a:t>appear, become, feel, look, prove, sound</a:t>
            </a:r>
            <a:r>
              <a:rPr lang="en-US" altLang="en-US" sz="3200" b="1" dirty="0">
                <a:ea typeface="ＭＳ Ｐゴシック" panose="020B0600070205080204" pitchFamily="34" charset="-128"/>
              </a:rPr>
              <a:t>, and </a:t>
            </a:r>
            <a:r>
              <a:rPr lang="en-US" altLang="en-US" sz="3200" b="1" i="1" dirty="0">
                <a:ea typeface="ＭＳ Ｐゴシック" panose="020B0600070205080204" pitchFamily="34" charset="-128"/>
              </a:rPr>
              <a:t>taste</a:t>
            </a:r>
            <a:r>
              <a:rPr lang="en-US" altLang="en-US" sz="3200" b="1" dirty="0">
                <a:ea typeface="ＭＳ Ｐゴシック" panose="020B0600070205080204" pitchFamily="34" charset="-128"/>
              </a:rPr>
              <a:t> may function as linking verbs or action verbs. 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Use an adjective if modifying the subject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Use an adverb if modifying the verb</a:t>
            </a:r>
          </a:p>
        </p:txBody>
      </p:sp>
    </p:spTree>
    <p:extLst>
      <p:ext uri="{BB962C8B-B14F-4D97-AF65-F5344CB8AC3E}">
        <p14:creationId xmlns:p14="http://schemas.microsoft.com/office/powerpoint/2010/main" val="669508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>
                <a:solidFill>
                  <a:srgbClr val="214E91"/>
                </a:solidFill>
              </a:rPr>
              <a:t>Using Adjectives, Not Adverbs, as Subject Complements after Linking Verbs, 3</a:t>
            </a:r>
            <a:endParaRPr lang="en-US" sz="3400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 anchor="ctr"/>
          <a:lstStyle/>
          <a:p>
            <a:pPr marL="0" indent="0">
              <a:spcBef>
                <a:spcPts val="40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Maria </a:t>
            </a: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looked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anxious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to the dentist. (modifies subject, Maria)</a:t>
            </a:r>
          </a:p>
          <a:p>
            <a:pPr marL="0" indent="0">
              <a:spcBef>
                <a:spcPts val="60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Maria </a:t>
            </a: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looked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anxiously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at the dentist. (modifies the verb, describing the way in which she looked at the dentist)</a:t>
            </a:r>
          </a:p>
        </p:txBody>
      </p:sp>
      <p:sp>
        <p:nvSpPr>
          <p:cNvPr id="7" name="Curved Down Arrow 3"/>
          <p:cNvSpPr/>
          <p:nvPr/>
        </p:nvSpPr>
        <p:spPr bwMode="auto">
          <a:xfrm flipH="1">
            <a:off x="381000" y="1638300"/>
            <a:ext cx="3581400" cy="762000"/>
          </a:xfrm>
          <a:prstGeom prst="curvedDownArrow">
            <a:avLst>
              <a:gd name="adj1" fmla="val 81197"/>
              <a:gd name="adj2" fmla="val 156042"/>
              <a:gd name="adj3" fmla="val 21528"/>
            </a:avLst>
          </a:prstGeom>
          <a:noFill/>
          <a:ln w="9525" cap="flat" cmpd="sng" algn="ctr">
            <a:solidFill>
              <a:srgbClr val="214E9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solidFill>
                <a:srgbClr val="214E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10" charset="0"/>
              <a:ea typeface="+mn-ea"/>
            </a:endParaRPr>
          </a:p>
        </p:txBody>
      </p:sp>
      <p:sp>
        <p:nvSpPr>
          <p:cNvPr id="4" name="Content Placeholder 4"/>
          <p:cNvSpPr>
            <a:spLocks noGrp="1"/>
          </p:cNvSpPr>
          <p:nvPr>
            <p:ph sz="quarter" idx="13"/>
          </p:nvPr>
        </p:nvSpPr>
        <p:spPr>
          <a:xfrm>
            <a:off x="4114800" y="3276600"/>
            <a:ext cx="4846320" cy="457200"/>
          </a:xfrm>
          <a:prstGeom prst="wedgeRectCallout">
            <a:avLst>
              <a:gd name="adj1" fmla="val -57687"/>
              <a:gd name="adj2" fmla="val -133775"/>
            </a:avLst>
          </a:prstGeom>
          <a:ln w="19050">
            <a:solidFill>
              <a:srgbClr val="1A5085"/>
            </a:solidFill>
          </a:ln>
        </p:spPr>
        <p:txBody>
          <a:bodyPr anchor="ctr"/>
          <a:lstStyle/>
          <a:p>
            <a:pPr marL="0" indent="0">
              <a:buNone/>
            </a:pPr>
            <a:r>
              <a:rPr lang="en-US" sz="2000" b="1" dirty="0"/>
              <a:t>Use </a:t>
            </a:r>
            <a:r>
              <a:rPr lang="en-US" sz="2000" b="1" i="1" dirty="0"/>
              <a:t>adjective</a:t>
            </a:r>
            <a:r>
              <a:rPr lang="en-US" sz="2000" b="1" dirty="0"/>
              <a:t> to modify subject, </a:t>
            </a:r>
            <a:r>
              <a:rPr lang="en-US" sz="2000" b="1" i="1" dirty="0"/>
              <a:t>Maria</a:t>
            </a:r>
          </a:p>
        </p:txBody>
      </p:sp>
      <p:sp>
        <p:nvSpPr>
          <p:cNvPr id="8" name="Curved Down Arrow 5"/>
          <p:cNvSpPr/>
          <p:nvPr/>
        </p:nvSpPr>
        <p:spPr bwMode="auto">
          <a:xfrm flipH="1">
            <a:off x="2057400" y="3505200"/>
            <a:ext cx="1905000" cy="685800"/>
          </a:xfrm>
          <a:prstGeom prst="curvedDownArrow">
            <a:avLst>
              <a:gd name="adj1" fmla="val 70901"/>
              <a:gd name="adj2" fmla="val 118015"/>
              <a:gd name="adj3" fmla="val 21528"/>
            </a:avLst>
          </a:prstGeom>
          <a:noFill/>
          <a:ln w="9525" cap="flat" cmpd="sng" algn="ctr">
            <a:solidFill>
              <a:srgbClr val="214E9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  <a:defRPr/>
            </a:pPr>
            <a:endParaRPr lang="en-US" dirty="0">
              <a:solidFill>
                <a:srgbClr val="214E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-110" charset="0"/>
              <a:ea typeface="+mn-ea"/>
            </a:endParaRPr>
          </a:p>
        </p:txBody>
      </p:sp>
      <p:sp>
        <p:nvSpPr>
          <p:cNvPr id="5" name="Content Placeholder 6"/>
          <p:cNvSpPr>
            <a:spLocks noGrp="1"/>
          </p:cNvSpPr>
          <p:nvPr>
            <p:ph sz="quarter" idx="14"/>
          </p:nvPr>
        </p:nvSpPr>
        <p:spPr>
          <a:xfrm>
            <a:off x="4373880" y="5562600"/>
            <a:ext cx="4389120" cy="457200"/>
          </a:xfrm>
          <a:prstGeom prst="wedgeRectCallout">
            <a:avLst>
              <a:gd name="adj1" fmla="val -63552"/>
              <a:gd name="adj2" fmla="val -269381"/>
            </a:avLst>
          </a:prstGeom>
          <a:solidFill>
            <a:schemeClr val="bg1"/>
          </a:solidFill>
          <a:ln w="19050">
            <a:solidFill>
              <a:srgbClr val="1A5085"/>
            </a:solidFill>
          </a:ln>
        </p:spPr>
        <p:txBody>
          <a:bodyPr anchor="ctr"/>
          <a:lstStyle/>
          <a:p>
            <a:pPr marL="0" indent="0">
              <a:buNone/>
            </a:pPr>
            <a:r>
              <a:rPr lang="en-US" sz="2000" b="1" dirty="0"/>
              <a:t>Use </a:t>
            </a:r>
            <a:r>
              <a:rPr lang="en-US" sz="2000" b="1" i="1" dirty="0"/>
              <a:t>adverb</a:t>
            </a:r>
            <a:r>
              <a:rPr lang="en-US" sz="2000" b="1" dirty="0"/>
              <a:t> to modify verb, </a:t>
            </a:r>
            <a:r>
              <a:rPr lang="en-US" sz="2000" b="1" i="1" dirty="0"/>
              <a:t>looked</a:t>
            </a:r>
          </a:p>
        </p:txBody>
      </p:sp>
    </p:spTree>
    <p:extLst>
      <p:ext uri="{BB962C8B-B14F-4D97-AF65-F5344CB8AC3E}">
        <p14:creationId xmlns:p14="http://schemas.microsoft.com/office/powerpoint/2010/main" val="2563371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Choosing </a:t>
            </a:r>
            <a:r>
              <a:rPr lang="en-US" i="1" dirty="0">
                <a:solidFill>
                  <a:srgbClr val="214E91"/>
                </a:solidFill>
              </a:rPr>
              <a:t>Bad</a:t>
            </a:r>
            <a:r>
              <a:rPr lang="en-US" dirty="0">
                <a:solidFill>
                  <a:srgbClr val="214E91"/>
                </a:solidFill>
              </a:rPr>
              <a:t> or </a:t>
            </a:r>
            <a:r>
              <a:rPr lang="en-US" i="1" dirty="0">
                <a:solidFill>
                  <a:srgbClr val="214E91"/>
                </a:solidFill>
              </a:rPr>
              <a:t>Badly, Good </a:t>
            </a:r>
            <a:r>
              <a:rPr lang="en-US" dirty="0">
                <a:solidFill>
                  <a:srgbClr val="214E91"/>
                </a:solidFill>
              </a:rPr>
              <a:t>or </a:t>
            </a:r>
            <a:r>
              <a:rPr lang="en-US" i="1" dirty="0">
                <a:solidFill>
                  <a:srgbClr val="214E91"/>
                </a:solidFill>
              </a:rPr>
              <a:t>Well</a:t>
            </a:r>
            <a:r>
              <a:rPr lang="en-US" dirty="0">
                <a:solidFill>
                  <a:srgbClr val="214E91"/>
                </a:solidFill>
              </a:rPr>
              <a:t>, 1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i="1" dirty="0">
                <a:ea typeface="ＭＳ Ｐゴシック" panose="020B0600070205080204" pitchFamily="34" charset="-128"/>
              </a:rPr>
              <a:t>Bad</a:t>
            </a:r>
            <a:r>
              <a:rPr lang="en-US" altLang="en-US" sz="3200" b="1" dirty="0">
                <a:ea typeface="ＭＳ Ｐゴシック" panose="020B0600070205080204" pitchFamily="34" charset="-128"/>
              </a:rPr>
              <a:t> is an adjective; </a:t>
            </a:r>
            <a:r>
              <a:rPr lang="en-US" altLang="en-US" sz="3200" b="1" i="1" dirty="0">
                <a:ea typeface="ＭＳ Ｐゴシック" panose="020B0600070205080204" pitchFamily="34" charset="-128"/>
              </a:rPr>
              <a:t>badly</a:t>
            </a:r>
            <a:r>
              <a:rPr lang="en-US" altLang="en-US" sz="3200" b="1" dirty="0">
                <a:ea typeface="ＭＳ Ｐゴシック" panose="020B0600070205080204" pitchFamily="34" charset="-128"/>
              </a:rPr>
              <a:t> is an adverb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sz="3200" b="1" i="1" dirty="0">
                <a:ea typeface="ＭＳ Ｐゴシック" panose="020B0600070205080204" pitchFamily="34" charset="-128"/>
              </a:rPr>
              <a:t>Good</a:t>
            </a:r>
            <a:r>
              <a:rPr lang="en-US" altLang="en-US" sz="3200" b="1" dirty="0">
                <a:ea typeface="ＭＳ Ｐゴシック" panose="020B0600070205080204" pitchFamily="34" charset="-128"/>
              </a:rPr>
              <a:t> is an adjective; </a:t>
            </a:r>
            <a:r>
              <a:rPr lang="en-US" altLang="en-US" sz="3200" b="1" i="1" dirty="0">
                <a:ea typeface="ＭＳ Ｐゴシック" panose="020B0600070205080204" pitchFamily="34" charset="-128"/>
              </a:rPr>
              <a:t>well</a:t>
            </a:r>
            <a:r>
              <a:rPr lang="en-US" altLang="en-US" sz="3200" b="1" dirty="0">
                <a:ea typeface="ＭＳ Ｐゴシック" panose="020B0600070205080204" pitchFamily="34" charset="-128"/>
              </a:rPr>
              <a:t> is an adverb</a:t>
            </a:r>
          </a:p>
          <a:p>
            <a:pPr marL="457200" indent="-34747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en-US" sz="2800" b="1" dirty="0">
                <a:ea typeface="ＭＳ Ｐゴシック" panose="020B0600070205080204" pitchFamily="34" charset="-128"/>
              </a:rPr>
              <a:t>Exception: </a:t>
            </a:r>
            <a:r>
              <a:rPr lang="en-US" altLang="en-US" sz="2800" b="1" i="1" dirty="0">
                <a:ea typeface="ＭＳ Ｐゴシック" panose="020B0600070205080204" pitchFamily="34" charset="-128"/>
              </a:rPr>
              <a:t>well</a:t>
            </a:r>
            <a:r>
              <a:rPr lang="en-US" altLang="en-US" sz="2800" b="1" dirty="0">
                <a:ea typeface="ＭＳ Ｐゴシック" panose="020B0600070205080204" pitchFamily="34" charset="-128"/>
              </a:rPr>
              <a:t> is an adjective when used to mean “healthy”</a:t>
            </a:r>
          </a:p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Examples: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Patriots played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badly </a:t>
            </a:r>
            <a:r>
              <a:rPr lang="en-US" altLang="en-US" b="1" dirty="0">
                <a:ea typeface="ＭＳ Ｐゴシック" panose="020B0600070205080204" pitchFamily="34" charset="-128"/>
              </a:rPr>
              <a:t>in the fourth quarter.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 err="1">
                <a:ea typeface="ＭＳ Ｐゴシック" panose="020B0600070205080204" pitchFamily="34" charset="-128"/>
              </a:rPr>
              <a:t>Tomás</a:t>
            </a:r>
            <a:r>
              <a:rPr lang="en-US" altLang="en-US" b="1" dirty="0">
                <a:ea typeface="ＭＳ Ｐゴシック" panose="020B0600070205080204" pitchFamily="34" charset="-128"/>
              </a:rPr>
              <a:t> looks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 good </a:t>
            </a:r>
            <a:r>
              <a:rPr lang="en-US" altLang="en-US" b="1" dirty="0">
                <a:ea typeface="ＭＳ Ｐゴシック" panose="020B0600070205080204" pitchFamily="34" charset="-128"/>
              </a:rPr>
              <a:t>in his tuxedo.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After a late-night graduation party, Leah is not feeling </a:t>
            </a:r>
            <a:r>
              <a:rPr lang="en-US" altLang="en-US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well.</a:t>
            </a:r>
          </a:p>
        </p:txBody>
      </p:sp>
    </p:spTree>
    <p:extLst>
      <p:ext uri="{BB962C8B-B14F-4D97-AF65-F5344CB8AC3E}">
        <p14:creationId xmlns:p14="http://schemas.microsoft.com/office/powerpoint/2010/main" val="3875993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Choosing </a:t>
            </a:r>
            <a:r>
              <a:rPr lang="en-US" i="1" dirty="0">
                <a:solidFill>
                  <a:srgbClr val="214E91"/>
                </a:solidFill>
              </a:rPr>
              <a:t>Bad</a:t>
            </a:r>
            <a:r>
              <a:rPr lang="en-US" dirty="0">
                <a:solidFill>
                  <a:srgbClr val="214E91"/>
                </a:solidFill>
              </a:rPr>
              <a:t> or </a:t>
            </a:r>
            <a:r>
              <a:rPr lang="en-US" i="1" dirty="0">
                <a:solidFill>
                  <a:srgbClr val="214E91"/>
                </a:solidFill>
              </a:rPr>
              <a:t>Badly, Good </a:t>
            </a:r>
            <a:r>
              <a:rPr lang="en-US" dirty="0">
                <a:solidFill>
                  <a:srgbClr val="214E91"/>
                </a:solidFill>
              </a:rPr>
              <a:t>or </a:t>
            </a:r>
            <a:r>
              <a:rPr lang="en-US" i="1" dirty="0">
                <a:solidFill>
                  <a:srgbClr val="214E91"/>
                </a:solidFill>
              </a:rPr>
              <a:t>Well</a:t>
            </a:r>
            <a:r>
              <a:rPr lang="en-US" dirty="0">
                <a:solidFill>
                  <a:srgbClr val="214E91"/>
                </a:solidFill>
              </a:rPr>
              <a:t>, 2</a:t>
            </a:r>
            <a:endParaRPr lang="en-US" i="1" dirty="0">
              <a:solidFill>
                <a:srgbClr val="214E9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  <a:ln>
            <a:noFill/>
          </a:ln>
        </p:spPr>
        <p:txBody>
          <a:bodyPr/>
          <a:lstStyle/>
          <a:p>
            <a:pPr marL="0" indent="0">
              <a:spcBef>
                <a:spcPts val="3000"/>
              </a:spcBef>
              <a:spcAft>
                <a:spcPts val="600"/>
              </a:spcAft>
              <a:buNone/>
              <a:defRPr/>
            </a:pPr>
            <a:r>
              <a:rPr lang="en-US" altLang="en-US" b="1" i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Practice: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The divorce left Kayla </a:t>
            </a:r>
            <a:r>
              <a:rPr lang="en-US" altLang="en-US" b="1" u="sng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cautious.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altLang="en-US" b="1" dirty="0">
                <a:ea typeface="ＭＳ Ｐゴシック" panose="020B0600070205080204" pitchFamily="34" charset="-128"/>
              </a:rPr>
              <a:t>She conducted herself </a:t>
            </a:r>
            <a:r>
              <a:rPr lang="en-US" altLang="en-US" b="1" u="sng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cautiously.</a:t>
            </a:r>
          </a:p>
          <a:p>
            <a:pPr marL="0" indent="0" algn="ctr">
              <a:spcBef>
                <a:spcPts val="2400"/>
              </a:spcBef>
              <a:spcAft>
                <a:spcPts val="600"/>
              </a:spcAft>
              <a:buNone/>
              <a:defRPr/>
            </a:pPr>
            <a:r>
              <a:rPr lang="en-US" altLang="en-US" sz="2800" b="1" dirty="0">
                <a:solidFill>
                  <a:srgbClr val="214E91"/>
                </a:solidFill>
                <a:ea typeface="ＭＳ Ｐゴシック" panose="020B0600070205080204" pitchFamily="34" charset="-128"/>
              </a:rPr>
              <a:t>What is the underlined word modifying?</a:t>
            </a:r>
          </a:p>
        </p:txBody>
      </p:sp>
    </p:spTree>
    <p:extLst>
      <p:ext uri="{BB962C8B-B14F-4D97-AF65-F5344CB8AC3E}">
        <p14:creationId xmlns:p14="http://schemas.microsoft.com/office/powerpoint/2010/main" val="3111386868"/>
      </p:ext>
    </p:extLst>
  </p:cSld>
  <p:clrMapOvr>
    <a:masterClrMapping/>
  </p:clrMapOvr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MHHE_Accessible_PPT_Template-v3(1)</Template>
  <TotalTime>10933</TotalTime>
  <Words>697</Words>
  <Application>Microsoft Office PowerPoint</Application>
  <PresentationFormat>On-screen Show (4:3)</PresentationFormat>
  <Paragraphs>93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17</vt:i4>
      </vt:variant>
    </vt:vector>
  </HeadingPairs>
  <TitlesOfParts>
    <vt:vector size="36" baseType="lpstr">
      <vt:lpstr>Arial</vt:lpstr>
      <vt:lpstr>ArumSans Bold</vt:lpstr>
      <vt:lpstr>ArumSans Regular</vt:lpstr>
      <vt:lpstr>ArumSans Rg</vt:lpstr>
      <vt:lpstr>Calibri</vt:lpstr>
      <vt:lpstr>Proxima Nova Bl</vt:lpstr>
      <vt:lpstr>Proxima Nova Rg</vt:lpstr>
      <vt:lpstr>Symbol</vt:lpstr>
      <vt:lpstr>Vectipede Rg</vt:lpstr>
      <vt:lpstr>Wingdings</vt:lpstr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WRITING MATTERS  A Handbook for Writing and Research  THIRD EDITION</vt:lpstr>
      <vt:lpstr>Chapter 39</vt:lpstr>
      <vt:lpstr>We send readers a message about how we want our words to be understood by our choice of adjectives and adverbs.</vt:lpstr>
      <vt:lpstr>Differentiating Adjectives and Adverbs</vt:lpstr>
      <vt:lpstr>Using Adjectives, Not Adverbs, as Subject Complements after Linking Verbs, 1</vt:lpstr>
      <vt:lpstr>Using Adjectives, Not Adverbs, as Subject Complements after Linking Verbs, 2</vt:lpstr>
      <vt:lpstr>Using Adjectives, Not Adverbs, as Subject Complements after Linking Verbs, 3</vt:lpstr>
      <vt:lpstr>Choosing Bad or Badly, Good or Well, 1</vt:lpstr>
      <vt:lpstr>Choosing Bad or Badly, Good or Well, 2</vt:lpstr>
      <vt:lpstr>Using Negatives Correctly</vt:lpstr>
      <vt:lpstr>Avoiding Long Strings of Nouns  Used as Adjectives</vt:lpstr>
      <vt:lpstr>Using Comparative and Superlative Adjectives and Adverbs, 1</vt:lpstr>
      <vt:lpstr>Using Comparative and Superlative Adjectives and Adverbs, 2</vt:lpstr>
      <vt:lpstr>Using Comparative and Superlative Adjectives and Adverbs, 3</vt:lpstr>
      <vt:lpstr>Using Comparative and Superlative Adjectives and Adverbs, 4</vt:lpstr>
      <vt:lpstr>Using Comparative and Superlative Adjectives and Adverbs, 5</vt:lpstr>
      <vt:lpstr>Using Comparative and Superlative Adjectives and Adverbs, 6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Patty Schissel</dc:creator>
  <cp:lastModifiedBy>Ginger Glodowske</cp:lastModifiedBy>
  <cp:revision>2569</cp:revision>
  <dcterms:created xsi:type="dcterms:W3CDTF">2016-07-07T18:34:42Z</dcterms:created>
  <dcterms:modified xsi:type="dcterms:W3CDTF">2020-09-20T21:58:05Z</dcterms:modified>
</cp:coreProperties>
</file>