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8"/>
  </p:notesMasterIdLst>
  <p:handoutMasterIdLst>
    <p:handoutMasterId r:id="rId29"/>
  </p:handoutMasterIdLst>
  <p:sldIdLst>
    <p:sldId id="384" r:id="rId10"/>
    <p:sldId id="322" r:id="rId11"/>
    <p:sldId id="809" r:id="rId12"/>
    <p:sldId id="1440" r:id="rId13"/>
    <p:sldId id="1496" r:id="rId14"/>
    <p:sldId id="1497" r:id="rId15"/>
    <p:sldId id="1498" r:id="rId16"/>
    <p:sldId id="1500" r:id="rId17"/>
    <p:sldId id="1501" r:id="rId18"/>
    <p:sldId id="1502" r:id="rId19"/>
    <p:sldId id="1503" r:id="rId20"/>
    <p:sldId id="1504" r:id="rId21"/>
    <p:sldId id="1510" r:id="rId22"/>
    <p:sldId id="1511" r:id="rId23"/>
    <p:sldId id="1512" r:id="rId24"/>
    <p:sldId id="1508" r:id="rId25"/>
    <p:sldId id="1442" r:id="rId26"/>
    <p:sldId id="150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B60000"/>
    <a:srgbClr val="0A5D00"/>
    <a:srgbClr val="5A5000"/>
    <a:srgbClr val="1A5085"/>
    <a:srgbClr val="4F4F4F"/>
    <a:srgbClr val="804025"/>
    <a:srgbClr val="6F4A25"/>
    <a:srgbClr val="820082"/>
    <a:srgbClr val="714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72" d="100"/>
          <a:sy n="72" d="100"/>
        </p:scale>
        <p:origin x="1728" y="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Options: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Connect the fragment to a related independent clause.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Fragment example: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mission to Pluto was launched in 2006. 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Will arrive in 2015.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mission to Pluto was launched in 2006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and will arrive </a:t>
            </a:r>
            <a:r>
              <a:rPr lang="en-US" altLang="en-US" b="1" dirty="0">
                <a:ea typeface="ＭＳ Ｐゴシック" panose="020B0600070205080204" pitchFamily="34" charset="-128"/>
              </a:rPr>
              <a:t>in 2015.</a:t>
            </a:r>
            <a:endParaRPr lang="en-US" altLang="en-US" sz="2200" b="1" dirty="0">
              <a:solidFill>
                <a:srgbClr val="214E91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457200" y="4343399"/>
            <a:ext cx="1544204" cy="658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5675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Options: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Connect the fragment to a related independent clause.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Convert the fragment into an independent clause.</a:t>
            </a:r>
          </a:p>
          <a:p>
            <a:pPr marL="0" indent="0">
              <a:spcBef>
                <a:spcPts val="2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mission to Pluto was launched in 2006.  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Will arrive in 2015. 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mission to Pluto was launched in 2006.  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It will arrive </a:t>
            </a:r>
            <a:r>
              <a:rPr lang="en-US" altLang="en-US" b="1" dirty="0">
                <a:ea typeface="ＭＳ Ｐゴシック" panose="020B0600070205080204" pitchFamily="34" charset="-128"/>
              </a:rPr>
              <a:t>in 2015.</a:t>
            </a: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V="1">
            <a:off x="584200" y="5295900"/>
            <a:ext cx="1371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387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Phrase fragments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Lack subject, complete verb, or both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Check …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b="1" dirty="0">
                <a:ea typeface="ＭＳ Ｐゴシック" panose="020B0600070205080204" pitchFamily="34" charset="-128"/>
              </a:rPr>
              <a:t>Prepositional phrases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b="1" dirty="0">
                <a:ea typeface="ＭＳ Ｐゴシック" panose="020B0600070205080204" pitchFamily="34" charset="-128"/>
              </a:rPr>
              <a:t>Verbal phrases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b="1" dirty="0">
                <a:ea typeface="ＭＳ Ｐゴシック" panose="020B0600070205080204" pitchFamily="34" charset="-128"/>
              </a:rPr>
              <a:t>Appositive phrases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b="1" dirty="0">
                <a:ea typeface="ＭＳ Ｐゴシック" panose="020B0600070205080204" pitchFamily="34" charset="-128"/>
              </a:rPr>
              <a:t>Compound predicates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fr-FR" altLang="en-US" b="1" dirty="0">
                <a:ea typeface="ＭＳ Ｐゴシック" panose="020B0600070205080204" pitchFamily="34" charset="-128"/>
              </a:rPr>
              <a:t>Lists and examples</a:t>
            </a:r>
          </a:p>
        </p:txBody>
      </p:sp>
    </p:spTree>
    <p:extLst>
      <p:ext uri="{BB962C8B-B14F-4D97-AF65-F5344CB8AC3E}">
        <p14:creationId xmlns:p14="http://schemas.microsoft.com/office/powerpoint/2010/main" val="3007328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786384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Phrase fragments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Lack subject, complete verb, or both</a:t>
            </a:r>
          </a:p>
          <a:p>
            <a:pPr marL="0" lvl="0" indent="0">
              <a:spcBef>
                <a:spcPts val="6000"/>
              </a:spcBef>
              <a:spcAft>
                <a:spcPts val="300"/>
              </a:spcAft>
              <a:buNone/>
              <a:defRPr/>
            </a:pPr>
            <a:r>
              <a:rPr lang="fr-FR" altLang="en-US" b="1" dirty="0" err="1">
                <a:solidFill>
                  <a:srgbClr val="214E91"/>
                </a:solidFill>
                <a:ea typeface="ＭＳ Ｐゴシック" panose="020B0600070205080204" pitchFamily="34" charset="-128"/>
              </a:rPr>
              <a:t>Example</a:t>
            </a:r>
            <a:r>
              <a:rPr lang="fr-FR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The Kenyon College women won the NCAA Division III title again that year.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For the seventeenth consecutive year.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The Kenyon College women won the NCAA Division II title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for the </a:t>
            </a:r>
            <a:r>
              <a:rPr lang="en-US" altLang="en-US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seventeenth consecutive year.</a:t>
            </a:r>
            <a:endParaRPr lang="fr-FR" altLang="en-US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4481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Phrase fragments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Lack subject, complete verb, or both</a:t>
            </a:r>
          </a:p>
          <a:p>
            <a:pPr marL="0" lvl="0" indent="0">
              <a:spcBef>
                <a:spcPts val="6000"/>
              </a:spcBef>
              <a:spcAft>
                <a:spcPts val="300"/>
              </a:spcAft>
              <a:buNone/>
              <a:defRPr/>
            </a:pPr>
            <a:r>
              <a:rPr lang="fr-FR" altLang="en-US" b="1" dirty="0" err="1">
                <a:solidFill>
                  <a:srgbClr val="214E91"/>
                </a:solidFill>
                <a:ea typeface="ＭＳ Ｐゴシック" panose="020B0600070205080204" pitchFamily="34" charset="-128"/>
              </a:rPr>
              <a:t>Example</a:t>
            </a:r>
            <a:r>
              <a:rPr lang="fr-FR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car had run out of gas.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Stranding us in the middle of nowhere.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car had run out of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gas, stranding </a:t>
            </a:r>
            <a:r>
              <a:rPr lang="en-US" altLang="en-US" b="1" dirty="0">
                <a:ea typeface="ＭＳ Ｐゴシック" panose="020B0600070205080204" pitchFamily="34" charset="-128"/>
              </a:rPr>
              <a:t>us in the middle of nowhere.</a:t>
            </a:r>
            <a:endParaRPr lang="fr-FR" altLang="en-US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4757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Phrase fragments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Lack subject, complete verb, or both</a:t>
            </a:r>
          </a:p>
          <a:p>
            <a:pPr marL="0" lvl="0" indent="0">
              <a:spcBef>
                <a:spcPts val="6000"/>
              </a:spcBef>
              <a:spcAft>
                <a:spcPts val="300"/>
              </a:spcAft>
              <a:buNone/>
              <a:defRPr/>
            </a:pPr>
            <a:r>
              <a:rPr lang="fr-FR" altLang="en-US" b="1" dirty="0" err="1">
                <a:solidFill>
                  <a:srgbClr val="214E91"/>
                </a:solidFill>
                <a:ea typeface="ＭＳ Ｐゴシック" panose="020B0600070205080204" pitchFamily="34" charset="-128"/>
              </a:rPr>
              <a:t>Example</a:t>
            </a:r>
            <a:r>
              <a:rPr lang="fr-FR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By the end of May, the band members hated each other.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But still had six weeks left to tour.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By the end of May, the band members hated each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other, but </a:t>
            </a:r>
            <a:r>
              <a:rPr lang="en-US" altLang="en-US" b="1" dirty="0">
                <a:ea typeface="ＭＳ Ｐゴシック" panose="020B0600070205080204" pitchFamily="34" charset="-128"/>
              </a:rPr>
              <a:t>still had six weeks left to tour.</a:t>
            </a:r>
            <a:endParaRPr lang="fr-FR" altLang="en-US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3845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Subordinate clause fragments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Cannot stand alone as a sentence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correcting, consider the relationships among the ideas</a:t>
            </a:r>
          </a:p>
          <a:p>
            <a:pPr marL="0" indent="0">
              <a:spcBef>
                <a:spcPts val="6000"/>
              </a:spcBef>
              <a:spcAft>
                <a:spcPts val="300"/>
              </a:spcAft>
              <a:buNone/>
              <a:defRPr/>
            </a:pP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Practice: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How would you edit this?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Twitter continues to gain popularity as a source of information. Because it can publish late-breaking news as soon as it occurs.</a:t>
            </a:r>
          </a:p>
        </p:txBody>
      </p:sp>
    </p:spTree>
    <p:extLst>
      <p:ext uri="{BB962C8B-B14F-4D97-AF65-F5344CB8AC3E}">
        <p14:creationId xmlns:p14="http://schemas.microsoft.com/office/powerpoint/2010/main" val="3573579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Intentional Fragments Effectively and Judiciously,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Fragments are common when reflecting how people speak, or when used for effect.</a:t>
            </a:r>
          </a:p>
          <a:p>
            <a:pPr marL="0" indent="0">
              <a:spcBef>
                <a:spcPts val="6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What caused this disaster? The collapse of our running game.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Man is the only animal that blushes. Or needs to.</a:t>
            </a:r>
          </a:p>
          <a:p>
            <a:pPr marL="0" indent="0" algn="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—Mark Twain,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Following the Equator</a:t>
            </a:r>
          </a:p>
        </p:txBody>
      </p:sp>
    </p:spTree>
    <p:extLst>
      <p:ext uri="{BB962C8B-B14F-4D97-AF65-F5344CB8AC3E}">
        <p14:creationId xmlns:p14="http://schemas.microsoft.com/office/powerpoint/2010/main" val="2353715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Intentional Fragments Effectively and Judiciously,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Fragments are common when reflecting how people speak, or when used for effect.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 writing, careful consideration must be given to the following:</a:t>
            </a:r>
          </a:p>
          <a:p>
            <a:pPr marL="457200" indent="-347472">
              <a:spcBef>
                <a:spcPts val="600"/>
              </a:spcBef>
              <a:spcAft>
                <a:spcPts val="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Audience</a:t>
            </a:r>
          </a:p>
          <a:p>
            <a:pPr marL="457200" indent="-347472">
              <a:spcBef>
                <a:spcPts val="600"/>
              </a:spcBef>
              <a:spcAft>
                <a:spcPts val="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Situation</a:t>
            </a:r>
          </a:p>
          <a:p>
            <a:pPr marL="457200" indent="-347472">
              <a:spcBef>
                <a:spcPts val="600"/>
              </a:spcBef>
              <a:spcAft>
                <a:spcPts val="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Context</a:t>
            </a:r>
          </a:p>
          <a:p>
            <a:pPr marL="457200" indent="-347472">
              <a:spcBef>
                <a:spcPts val="600"/>
              </a:spcBef>
              <a:spcAft>
                <a:spcPts val="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Genre</a:t>
            </a:r>
          </a:p>
          <a:p>
            <a:pPr marL="457200" indent="-347472">
              <a:spcBef>
                <a:spcPts val="600"/>
              </a:spcBef>
              <a:spcAft>
                <a:spcPts val="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Purpose</a:t>
            </a:r>
          </a:p>
        </p:txBody>
      </p:sp>
    </p:spTree>
    <p:extLst>
      <p:ext uri="{BB962C8B-B14F-4D97-AF65-F5344CB8AC3E}">
        <p14:creationId xmlns:p14="http://schemas.microsoft.com/office/powerpoint/2010/main" val="2311336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34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Avoiding Sentence Fragments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600200"/>
            <a:ext cx="7498080" cy="2743200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A sentence fragment takes readers only partway through the writer’s thought, leaving them searching for the missing pieces.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Fragments,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 sentence must have at least one independent clause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Group of related words that has a complete verb and a subject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Does not start with a subordinating term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(although, because, who, that)</a:t>
            </a:r>
          </a:p>
        </p:txBody>
      </p:sp>
    </p:spTree>
    <p:extLst>
      <p:ext uri="{BB962C8B-B14F-4D97-AF65-F5344CB8AC3E}">
        <p14:creationId xmlns:p14="http://schemas.microsoft.com/office/powerpoint/2010/main" val="1948778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Fragments,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9536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verb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Complete verb consists of a main verb with any helping verbs needed to express tense, mood, and voice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If it lacks a verb, it is a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phrase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Punctuated as a sentence, it is a fragment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 of fragment: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Her beautiful new sports car.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Her beautiful new sports car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was smashed </a:t>
            </a:r>
            <a:r>
              <a:rPr lang="en-US" altLang="en-US" b="1" dirty="0">
                <a:ea typeface="ＭＳ Ｐゴシック" panose="020B0600070205080204" pitchFamily="34" charset="-128"/>
              </a:rPr>
              <a:t>beyond repair.</a:t>
            </a:r>
          </a:p>
        </p:txBody>
      </p:sp>
    </p:spTree>
    <p:extLst>
      <p:ext uri="{BB962C8B-B14F-4D97-AF65-F5344CB8AC3E}">
        <p14:creationId xmlns:p14="http://schemas.microsoft.com/office/powerpoint/2010/main" val="2604435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Fragments,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verb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subject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Who or what did the action?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Imperatives: commands with an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implied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subject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Come here right now!</a:t>
            </a:r>
          </a:p>
        </p:txBody>
      </p:sp>
    </p:spTree>
    <p:extLst>
      <p:ext uri="{BB962C8B-B14F-4D97-AF65-F5344CB8AC3E}">
        <p14:creationId xmlns:p14="http://schemas.microsoft.com/office/powerpoint/2010/main" val="3584411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Fragments,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verb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subject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Begins with a subordinating term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Links a clause to another clause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Cannot stand alone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 of fragment: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When the drawbridge closes.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We will cross the river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when</a:t>
            </a:r>
            <a:r>
              <a:rPr lang="en-US" altLang="en-US" b="1" dirty="0">
                <a:ea typeface="ＭＳ Ｐゴシック" panose="020B0600070205080204" pitchFamily="34" charset="-128"/>
              </a:rPr>
              <a:t> the drawbridge closes.</a:t>
            </a:r>
          </a:p>
        </p:txBody>
      </p:sp>
    </p:spTree>
    <p:extLst>
      <p:ext uri="{BB962C8B-B14F-4D97-AF65-F5344CB8AC3E}">
        <p14:creationId xmlns:p14="http://schemas.microsoft.com/office/powerpoint/2010/main" val="2799743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Fragments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verb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 subject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Begins with a subordinating term</a:t>
            </a:r>
          </a:p>
          <a:p>
            <a:pPr marL="0" indent="0" algn="ctr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To help identify fragments, use the critical thinking questions provided in the Quick Reference box on page 629 of </a:t>
            </a:r>
            <a:r>
              <a:rPr lang="en-US" altLang="en-US" sz="2800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Writing Matters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7961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Fragments,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Options: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Connect the fragment to a related independent clause.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Fragment example:</a:t>
            </a:r>
          </a:p>
          <a:p>
            <a:pPr marL="0" indent="0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mission to Pluto was launched in 2006. Will arrive in 2015.</a:t>
            </a:r>
          </a:p>
        </p:txBody>
      </p:sp>
    </p:spTree>
    <p:extLst>
      <p:ext uri="{BB962C8B-B14F-4D97-AF65-F5344CB8AC3E}">
        <p14:creationId xmlns:p14="http://schemas.microsoft.com/office/powerpoint/2010/main" val="1743285298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10288</TotalTime>
  <Words>769</Words>
  <Application>Microsoft Office PowerPoint</Application>
  <PresentationFormat>On-screen Show (4:3)</PresentationFormat>
  <Paragraphs>108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18</vt:i4>
      </vt:variant>
    </vt:vector>
  </HeadingPairs>
  <TitlesOfParts>
    <vt:vector size="37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34</vt:lpstr>
      <vt:lpstr>A sentence fragment takes readers only partway through the writer’s thought, leaving them searching for the missing pieces.</vt:lpstr>
      <vt:lpstr>Recognizing Fragments, 1</vt:lpstr>
      <vt:lpstr>Recognizing Fragments, 2</vt:lpstr>
      <vt:lpstr>Recognizing Fragments, 3</vt:lpstr>
      <vt:lpstr>Recognizing Fragments, 4</vt:lpstr>
      <vt:lpstr>Recognizing Fragments</vt:lpstr>
      <vt:lpstr>Correcting Fragments, 1</vt:lpstr>
      <vt:lpstr>Correcting Fragments, 2</vt:lpstr>
      <vt:lpstr>Correcting Fragments, 3</vt:lpstr>
      <vt:lpstr>Correcting Fragments, 4</vt:lpstr>
      <vt:lpstr>Correcting Fragments, 5</vt:lpstr>
      <vt:lpstr>Correcting Fragments, 6</vt:lpstr>
      <vt:lpstr>Correcting Fragments, 7</vt:lpstr>
      <vt:lpstr>Correcting Fragments, 8</vt:lpstr>
      <vt:lpstr>Using Intentional Fragments Effectively and Judiciously, 1</vt:lpstr>
      <vt:lpstr>Using Intentional Fragments Effectively and Judiciously, 2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2355</cp:revision>
  <dcterms:created xsi:type="dcterms:W3CDTF">2016-07-07T18:34:42Z</dcterms:created>
  <dcterms:modified xsi:type="dcterms:W3CDTF">2020-09-10T03:22:14Z</dcterms:modified>
</cp:coreProperties>
</file>