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4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5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6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7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8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859" r:id="rId2"/>
    <p:sldMasterId id="2147483744" r:id="rId3"/>
    <p:sldMasterId id="2147483780" r:id="rId4"/>
    <p:sldMasterId id="2147483838" r:id="rId5"/>
    <p:sldMasterId id="2147483713" r:id="rId6"/>
    <p:sldMasterId id="2147483674" r:id="rId7"/>
    <p:sldMasterId id="2147483897" r:id="rId8"/>
    <p:sldMasterId id="2147483960" r:id="rId9"/>
  </p:sldMasterIdLst>
  <p:notesMasterIdLst>
    <p:notesMasterId r:id="rId40"/>
  </p:notesMasterIdLst>
  <p:handoutMasterIdLst>
    <p:handoutMasterId r:id="rId41"/>
  </p:handoutMasterIdLst>
  <p:sldIdLst>
    <p:sldId id="384" r:id="rId10"/>
    <p:sldId id="322" r:id="rId11"/>
    <p:sldId id="809" r:id="rId12"/>
    <p:sldId id="1440" r:id="rId13"/>
    <p:sldId id="1533" r:id="rId14"/>
    <p:sldId id="1534" r:id="rId15"/>
    <p:sldId id="1535" r:id="rId16"/>
    <p:sldId id="1513" r:id="rId17"/>
    <p:sldId id="1536" r:id="rId18"/>
    <p:sldId id="1496" r:id="rId19"/>
    <p:sldId id="1537" r:id="rId20"/>
    <p:sldId id="1516" r:id="rId21"/>
    <p:sldId id="1538" r:id="rId22"/>
    <p:sldId id="1518" r:id="rId23"/>
    <p:sldId id="1539" r:id="rId24"/>
    <p:sldId id="1520" r:id="rId25"/>
    <p:sldId id="1540" r:id="rId26"/>
    <p:sldId id="1522" r:id="rId27"/>
    <p:sldId id="1497" r:id="rId28"/>
    <p:sldId id="1541" r:id="rId29"/>
    <p:sldId id="1542" r:id="rId30"/>
    <p:sldId id="1543" r:id="rId31"/>
    <p:sldId id="1544" r:id="rId32"/>
    <p:sldId id="1545" r:id="rId33"/>
    <p:sldId id="1546" r:id="rId34"/>
    <p:sldId id="1547" r:id="rId35"/>
    <p:sldId id="1548" r:id="rId36"/>
    <p:sldId id="1549" r:id="rId37"/>
    <p:sldId id="1550" r:id="rId38"/>
    <p:sldId id="1551" r:id="rId3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08">
          <p15:clr>
            <a:srgbClr val="A4A3A4"/>
          </p15:clr>
        </p15:guide>
        <p15:guide id="2" orient="horz" pos="3600">
          <p15:clr>
            <a:srgbClr val="A4A3A4"/>
          </p15:clr>
        </p15:guide>
        <p15:guide id="3" orient="horz" pos="912" userDrawn="1">
          <p15:clr>
            <a:srgbClr val="A4A3A4"/>
          </p15:clr>
        </p15:guide>
        <p15:guide id="4" orient="horz" pos="3360">
          <p15:clr>
            <a:srgbClr val="A4A3A4"/>
          </p15:clr>
        </p15:guide>
        <p15:guide id="5" pos="5616">
          <p15:clr>
            <a:srgbClr val="A4A3A4"/>
          </p15:clr>
        </p15:guide>
        <p15:guide id="6" pos="43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4E91"/>
    <a:srgbClr val="B60000"/>
    <a:srgbClr val="0A5D00"/>
    <a:srgbClr val="5A5000"/>
    <a:srgbClr val="1A5085"/>
    <a:srgbClr val="4F4F4F"/>
    <a:srgbClr val="804025"/>
    <a:srgbClr val="6F4A25"/>
    <a:srgbClr val="820082"/>
    <a:srgbClr val="71441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483" autoAdjust="0"/>
    <p:restoredTop sz="94278" autoAdjust="0"/>
  </p:normalViewPr>
  <p:slideViewPr>
    <p:cSldViewPr>
      <p:cViewPr varScale="1">
        <p:scale>
          <a:sx n="72" d="100"/>
          <a:sy n="72" d="100"/>
        </p:scale>
        <p:origin x="1728" y="54"/>
      </p:cViewPr>
      <p:guideLst>
        <p:guide orient="horz" pos="3408"/>
        <p:guide orient="horz" pos="3600"/>
        <p:guide orient="horz" pos="912"/>
        <p:guide orient="horz" pos="3360"/>
        <p:guide pos="5616"/>
        <p:guide pos="4320"/>
      </p:guideLst>
    </p:cSldViewPr>
  </p:slideViewPr>
  <p:outlineViewPr>
    <p:cViewPr>
      <p:scale>
        <a:sx n="33" d="100"/>
        <a:sy n="33" d="100"/>
      </p:scale>
      <p:origin x="0" y="2091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99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24CCBF-31CF-4FCA-A5B4-50142834420A}" type="datetimeFigureOut">
              <a:rPr lang="en-US" smtClean="0"/>
              <a:t>9/9/2020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895618-5249-4F12-80E4-2F3A0FD18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1105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84B720-C9F6-4BFC-BC5C-B1B8D70204DA}" type="datetimeFigureOut">
              <a:rPr lang="en-US" smtClean="0"/>
              <a:t>9/9/2020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03D02-7E89-4EBF-B123-9C334E1BFE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04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1828800" y="20574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905000" y="3352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tx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tx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tx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tx1"/>
                </a:solidFill>
                <a:latin typeface="ArumSans Bold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0" y="6703464"/>
            <a:ext cx="9144000" cy="173736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800">
                <a:solidFill>
                  <a:srgbClr val="505050"/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Set copyright here</a:t>
            </a:r>
          </a:p>
        </p:txBody>
      </p:sp>
    </p:spTree>
    <p:extLst>
      <p:ext uri="{BB962C8B-B14F-4D97-AF65-F5344CB8AC3E}">
        <p14:creationId xmlns:p14="http://schemas.microsoft.com/office/powerpoint/2010/main" val="115602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(c) The McGraw-Hill Companies, Inc.  Permission required for reproduction or display.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774FD9-49A3-45A3-917C-240E968BE98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345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05600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05600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7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097280"/>
          </a:xfrm>
          <a:prstGeom prst="rect">
            <a:avLst/>
          </a:prstGeom>
        </p:spPr>
        <p:txBody>
          <a:bodyPr anchor="ctr"/>
          <a:lstStyle>
            <a:lvl1pPr>
              <a:spcBef>
                <a:spcPts val="1800"/>
              </a:spcBef>
              <a:spcAft>
                <a:spcPts val="1800"/>
              </a:spcAft>
              <a:defRPr sz="3600" b="1">
                <a:solidFill>
                  <a:srgbClr val="B4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0292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1200"/>
              </a:spcAft>
              <a:buNone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Bef>
                <a:spcPts val="1200"/>
              </a:spcBef>
              <a:spcAft>
                <a:spcPts val="1200"/>
              </a:spcAft>
              <a:buClr>
                <a:srgbClr val="B40000"/>
              </a:buClr>
              <a:buFont typeface="Arial" panose="020B0604020202020204" pitchFamily="34" charset="0"/>
              <a:buChar char="•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83464">
              <a:spcBef>
                <a:spcPts val="1200"/>
              </a:spcBef>
              <a:spcAft>
                <a:spcPts val="1200"/>
              </a:spcAft>
              <a:buClr>
                <a:srgbClr val="004B8C"/>
              </a:buClr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Bef>
                <a:spcPts val="1200"/>
              </a:spcBef>
              <a:spcAft>
                <a:spcPts val="12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2362200" y="6662012"/>
            <a:ext cx="441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dirty="0"/>
              <a:t>Copyright © The McGraw-Hill Companies, Inc.  Permission required for reproduction or display.</a:t>
            </a:r>
          </a:p>
        </p:txBody>
      </p:sp>
      <p:sp>
        <p:nvSpPr>
          <p:cNvPr id="2" name="TextBox 1"/>
          <p:cNvSpPr txBox="1"/>
          <p:nvPr userDrawn="1"/>
        </p:nvSpPr>
        <p:spPr>
          <a:xfrm>
            <a:off x="8534400" y="6534835"/>
            <a:ext cx="533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9C90A8CD-1DEE-44FE-9A38-FC0EED56CA2D}" type="slidenum">
              <a:rPr lang="en-US" sz="1500" smtClean="0"/>
              <a:pPr algn="ctr"/>
              <a:t>‹#›</a:t>
            </a:fld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38010410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No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097280"/>
          </a:xfrm>
          <a:prstGeom prst="rect">
            <a:avLst/>
          </a:prstGeom>
        </p:spPr>
        <p:txBody>
          <a:bodyPr anchor="ctr"/>
          <a:lstStyle>
            <a:lvl1pPr>
              <a:defRPr lang="en-US" sz="3600" b="1" dirty="0">
                <a:solidFill>
                  <a:srgbClr val="B4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447800"/>
            <a:ext cx="8153400" cy="246888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800"/>
              </a:spcAft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Aft>
                <a:spcPts val="8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4084320"/>
            <a:ext cx="8153400" cy="246888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800"/>
              </a:spcAft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Aft>
                <a:spcPts val="8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2362200" y="6662012"/>
            <a:ext cx="441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dirty="0"/>
              <a:t>Copyright © The McGraw-Hill Companies, Inc.  Permission required for reproduction or display.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8534400" y="6534835"/>
            <a:ext cx="533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9C90A8CD-1DEE-44FE-9A38-FC0EED56CA2D}" type="slidenum">
              <a:rPr lang="en-US" sz="1500" smtClean="0"/>
              <a:pPr algn="ctr"/>
              <a:t>‹#›</a:t>
            </a:fld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29626187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9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4806866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097280"/>
          </a:xfrm>
          <a:prstGeom prst="rect">
            <a:avLst/>
          </a:prstGeom>
        </p:spPr>
        <p:txBody>
          <a:bodyPr anchor="ctr"/>
          <a:lstStyle>
            <a:lvl1pPr>
              <a:defRPr lang="en-US" sz="3600" b="1" dirty="0">
                <a:solidFill>
                  <a:srgbClr val="B4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447800"/>
            <a:ext cx="8153400" cy="14630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800"/>
              </a:spcAft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Aft>
                <a:spcPts val="8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3230880"/>
            <a:ext cx="8153400" cy="14630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800"/>
              </a:spcAft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Aft>
                <a:spcPts val="8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533400" y="5013960"/>
            <a:ext cx="8153400" cy="14630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800"/>
              </a:spcAft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Aft>
                <a:spcPts val="8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2362200" y="6662012"/>
            <a:ext cx="441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dirty="0"/>
              <a:t>Copyright © The McGraw-Hill Companies, Inc.  Permission required for reproduction or display.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8534400" y="6534835"/>
            <a:ext cx="533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9C90A8CD-1DEE-44FE-9A38-FC0EED56CA2D}" type="slidenum">
              <a:rPr lang="en-US" sz="1500" smtClean="0"/>
              <a:pPr algn="ctr"/>
              <a:t>‹#›</a:t>
            </a:fld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37293567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097280"/>
          </a:xfrm>
          <a:prstGeom prst="rect">
            <a:avLst/>
          </a:prstGeom>
        </p:spPr>
        <p:txBody>
          <a:bodyPr anchor="ctr"/>
          <a:lstStyle>
            <a:lvl1pPr>
              <a:defRPr lang="en-US" sz="3600" b="1" dirty="0">
                <a:solidFill>
                  <a:srgbClr val="B4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447800"/>
            <a:ext cx="8229600" cy="118872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800"/>
              </a:spcAft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Aft>
                <a:spcPts val="8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2753360"/>
            <a:ext cx="8229600" cy="118872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800"/>
              </a:spcAft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Aft>
                <a:spcPts val="8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533400" y="4058920"/>
            <a:ext cx="8229600" cy="118872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800"/>
              </a:spcAft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Aft>
                <a:spcPts val="8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533400" y="5364480"/>
            <a:ext cx="8229600" cy="118872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800"/>
              </a:spcAft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Aft>
                <a:spcPts val="8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2362200" y="6662012"/>
            <a:ext cx="441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dirty="0"/>
              <a:t>Copyright © The McGraw-Hill Companies, Inc.  Permission required for reproduction or display.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8534400" y="6534835"/>
            <a:ext cx="533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9C90A8CD-1DEE-44FE-9A38-FC0EED56CA2D}" type="slidenum">
              <a:rPr lang="en-US" sz="1500" smtClean="0"/>
              <a:pPr algn="ctr"/>
              <a:t>‹#›</a:t>
            </a:fld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22805475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No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097280"/>
          </a:xfrm>
          <a:prstGeom prst="rect">
            <a:avLst/>
          </a:prstGeom>
        </p:spPr>
        <p:txBody>
          <a:bodyPr anchor="ctr"/>
          <a:lstStyle>
            <a:lvl1pPr>
              <a:defRPr lang="en-US" sz="3600" b="1" dirty="0">
                <a:solidFill>
                  <a:srgbClr val="B4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8534400" y="6534835"/>
            <a:ext cx="533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9C90A8CD-1DEE-44FE-9A38-FC0EED56CA2D}" type="slidenum">
              <a:rPr lang="en-US" sz="1500" smtClean="0"/>
              <a:pPr algn="ctr"/>
              <a:t>‹#›</a:t>
            </a:fld>
            <a:endParaRPr lang="en-US" sz="15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447800"/>
            <a:ext cx="39624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3"/>
          <p:cNvSpPr>
            <a:spLocks noGrp="1"/>
          </p:cNvSpPr>
          <p:nvPr>
            <p:ph sz="quarter" idx="11"/>
          </p:nvPr>
        </p:nvSpPr>
        <p:spPr>
          <a:xfrm>
            <a:off x="4724400" y="1447800"/>
            <a:ext cx="39624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Content Placeholder 3"/>
          <p:cNvSpPr>
            <a:spLocks noGrp="1"/>
          </p:cNvSpPr>
          <p:nvPr>
            <p:ph sz="quarter" idx="12"/>
          </p:nvPr>
        </p:nvSpPr>
        <p:spPr>
          <a:xfrm>
            <a:off x="457200" y="2762478"/>
            <a:ext cx="39624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Content Placeholder 3"/>
          <p:cNvSpPr>
            <a:spLocks noGrp="1"/>
          </p:cNvSpPr>
          <p:nvPr>
            <p:ph sz="quarter" idx="13"/>
          </p:nvPr>
        </p:nvSpPr>
        <p:spPr>
          <a:xfrm>
            <a:off x="4724400" y="2762478"/>
            <a:ext cx="39624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Content Placeholder 3"/>
          <p:cNvSpPr>
            <a:spLocks noGrp="1"/>
          </p:cNvSpPr>
          <p:nvPr>
            <p:ph sz="quarter" idx="14"/>
          </p:nvPr>
        </p:nvSpPr>
        <p:spPr>
          <a:xfrm>
            <a:off x="457200" y="4077156"/>
            <a:ext cx="39624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Content Placeholder 3"/>
          <p:cNvSpPr>
            <a:spLocks noGrp="1"/>
          </p:cNvSpPr>
          <p:nvPr>
            <p:ph sz="quarter" idx="15"/>
          </p:nvPr>
        </p:nvSpPr>
        <p:spPr>
          <a:xfrm>
            <a:off x="4724400" y="4077156"/>
            <a:ext cx="39624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Content Placeholder 3"/>
          <p:cNvSpPr>
            <a:spLocks noGrp="1"/>
          </p:cNvSpPr>
          <p:nvPr>
            <p:ph sz="quarter" idx="16"/>
          </p:nvPr>
        </p:nvSpPr>
        <p:spPr>
          <a:xfrm>
            <a:off x="457200" y="5391835"/>
            <a:ext cx="39624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Content Placeholder 3"/>
          <p:cNvSpPr>
            <a:spLocks noGrp="1"/>
          </p:cNvSpPr>
          <p:nvPr>
            <p:ph sz="quarter" idx="17"/>
          </p:nvPr>
        </p:nvSpPr>
        <p:spPr>
          <a:xfrm>
            <a:off x="4724400" y="5391835"/>
            <a:ext cx="39624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TextBox 22"/>
          <p:cNvSpPr txBox="1"/>
          <p:nvPr userDrawn="1"/>
        </p:nvSpPr>
        <p:spPr>
          <a:xfrm>
            <a:off x="2362200" y="6662012"/>
            <a:ext cx="441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dirty="0"/>
              <a:t>Copyright © The McGraw-Hill Companies, Inc.  Permission required for reproduction or display.</a:t>
            </a:r>
          </a:p>
        </p:txBody>
      </p:sp>
    </p:spTree>
    <p:extLst>
      <p:ext uri="{BB962C8B-B14F-4D97-AF65-F5344CB8AC3E}">
        <p14:creationId xmlns:p14="http://schemas.microsoft.com/office/powerpoint/2010/main" val="16211087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0" y="152400"/>
            <a:ext cx="9144001" cy="1097280"/>
          </a:xfrm>
          <a:prstGeom prst="rect">
            <a:avLst/>
          </a:prstGeom>
        </p:spPr>
        <p:txBody>
          <a:bodyPr anchor="ctr"/>
          <a:lstStyle>
            <a:lvl1pPr>
              <a:defRPr sz="3600" b="1">
                <a:solidFill>
                  <a:srgbClr val="B4000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4038600" cy="51206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038600" cy="51206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2362200" y="6662012"/>
            <a:ext cx="441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dirty="0"/>
              <a:t>Copyright © The McGraw-Hill Companies, Inc.  Permission required for reproduction or display.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8534400" y="6534835"/>
            <a:ext cx="533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9C90A8CD-1DEE-44FE-9A38-FC0EED56CA2D}" type="slidenum">
              <a:rPr lang="en-US" sz="1500" smtClean="0"/>
              <a:pPr algn="ctr"/>
              <a:t>‹#›</a:t>
            </a:fld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211879768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097280"/>
          </a:xfrm>
          <a:prstGeom prst="rect">
            <a:avLst/>
          </a:prstGeom>
        </p:spPr>
        <p:txBody>
          <a:bodyPr anchor="ctr"/>
          <a:lstStyle>
            <a:lvl1pPr>
              <a:defRPr sz="3600" b="1">
                <a:solidFill>
                  <a:srgbClr val="B4000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144811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2087880"/>
            <a:ext cx="4040188" cy="438912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144811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2087880"/>
            <a:ext cx="4041775" cy="438912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2362200" y="6662012"/>
            <a:ext cx="441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dirty="0"/>
              <a:t>Copyright © The McGraw-Hill Companies, Inc.  Permission required for reproduction or display.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8534400" y="6534835"/>
            <a:ext cx="533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9C90A8CD-1DEE-44FE-9A38-FC0EED56CA2D}" type="slidenum">
              <a:rPr lang="en-US" sz="1500" smtClean="0"/>
              <a:pPr algn="ctr"/>
              <a:t>‹#›</a:t>
            </a:fld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87407346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457200" y="41910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5" name="Content Placeholder 4"/>
          <p:cNvSpPr>
            <a:spLocks noGrp="1"/>
          </p:cNvSpPr>
          <p:nvPr>
            <p:ph sz="quarter" idx="15"/>
          </p:nvPr>
        </p:nvSpPr>
        <p:spPr>
          <a:xfrm>
            <a:off x="4645025" y="41910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17620" y="59960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58737704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9750495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9100426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3266110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Media Placeholder 1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1987417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3368280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0"/>
              </a:spcAft>
              <a:buSzPct val="80000"/>
              <a:defRPr/>
            </a:lvl1pPr>
            <a:lvl2pPr>
              <a:spcAft>
                <a:spcPts val="0"/>
              </a:spcAft>
              <a:buClr>
                <a:schemeClr val="accent1"/>
              </a:buClr>
              <a:buFont typeface="Wingdings" pitchFamily="2" charset="2"/>
              <a:buChar char="q"/>
              <a:defRPr sz="2400"/>
            </a:lvl2pPr>
            <a:lvl3pPr>
              <a:spcAft>
                <a:spcPts val="0"/>
              </a:spcAft>
              <a:buSzPct val="80000"/>
              <a:defRPr sz="2000"/>
            </a:lvl3pPr>
            <a:lvl4pPr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Char char="q"/>
              <a:defRPr/>
            </a:lvl4pPr>
            <a:lvl5pPr>
              <a:spcAft>
                <a:spcPts val="0"/>
              </a:spcAft>
              <a:buSzPct val="80000"/>
              <a:buFont typeface="Wingdings" pitchFamily="2" charset="2"/>
              <a:buChar char="n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/>
              <a:t>Copyright (c) The McGraw-Hill Companies, Inc.  Permission required for reproduction or display.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8083F-9B87-49B6-94D1-4F5729087C9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09427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0" hangingPunct="0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lIns="90488" tIns="44450" rIns="90488" bIns="44450"/>
          <a:lstStyle/>
          <a:p>
            <a:pPr marL="169863" indent="-169863" eaLnBrk="0" hangingPunct="0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" name="Rectangle 5"/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lIns="90488" tIns="44450" rIns="90488" bIns="44450"/>
          <a:lstStyle/>
          <a:p>
            <a:pPr marL="169863" indent="-169863" eaLnBrk="0" hangingPunct="0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7" name="Picture 3" descr="MHE-red-RGB-email-logo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35"/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charset="0"/>
              <a:buChar char="·"/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charset="0"/>
              <a:buChar char="·"/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charset="0"/>
              <a:buChar char="·"/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charset="0"/>
              <a:buChar char="·"/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r" eaLnBrk="0" hangingPunct="0">
              <a:spcBef>
                <a:spcPct val="50000"/>
              </a:spcBef>
              <a:defRPr/>
            </a:pPr>
            <a:fld id="{2F273C34-706F-4C12-8166-D2A4D75796EE}" type="slidenum">
              <a:rPr lang="en-US" sz="900">
                <a:solidFill>
                  <a:srgbClr val="000000"/>
                </a:solidFill>
              </a:rPr>
              <a:pPr algn="r" eaLnBrk="0" hangingPunct="0">
                <a:spcBef>
                  <a:spcPct val="50000"/>
                </a:spcBef>
                <a:defRPr/>
              </a:pPr>
              <a:t>‹#›</a:t>
            </a:fld>
            <a:endParaRPr lang="en-US" sz="900">
              <a:solidFill>
                <a:srgbClr val="000000"/>
              </a:solidFill>
            </a:endParaRPr>
          </a:p>
        </p:txBody>
      </p:sp>
      <p:sp>
        <p:nvSpPr>
          <p:cNvPr id="222310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Symbol" pitchFamily="18" charset="2"/>
              <a:buNone/>
              <a:defRPr sz="2000"/>
            </a:lvl1pPr>
          </a:lstStyle>
          <a:p>
            <a:pPr lvl="0"/>
            <a:r>
              <a:rPr lang="en-US" noProof="0" dirty="0"/>
              <a:t>Click to edit Master subtitle style</a:t>
            </a:r>
          </a:p>
        </p:txBody>
      </p:sp>
      <p:sp>
        <p:nvSpPr>
          <p:cNvPr id="222310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 sz="3600" b="1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noProof="0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4691501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862655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39762"/>
          </a:xfrm>
          <a:prstGeom prst="rect">
            <a:avLst/>
          </a:prstGeom>
        </p:spPr>
        <p:txBody>
          <a:bodyPr/>
          <a:lstStyle>
            <a:lvl1pPr>
              <a:defRPr lang="en-US" sz="36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06680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201168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533400" y="2880360"/>
            <a:ext cx="8153400" cy="6858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533400" y="367284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5"/>
          <p:cNvSpPr>
            <a:spLocks noGrp="1"/>
          </p:cNvSpPr>
          <p:nvPr>
            <p:ph sz="quarter" idx="10"/>
          </p:nvPr>
        </p:nvSpPr>
        <p:spPr>
          <a:xfrm>
            <a:off x="533400" y="4617720"/>
            <a:ext cx="8153400" cy="9144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6"/>
          <p:cNvSpPr>
            <a:spLocks noGrp="1"/>
          </p:cNvSpPr>
          <p:nvPr>
            <p:ph sz="quarter" idx="11"/>
          </p:nvPr>
        </p:nvSpPr>
        <p:spPr>
          <a:xfrm>
            <a:off x="533400" y="563880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6244490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228600"/>
            <a:ext cx="9144001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1940190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5055679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457200" y="41910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5" name="Content Placeholder 4"/>
          <p:cNvSpPr>
            <a:spLocks noGrp="1"/>
          </p:cNvSpPr>
          <p:nvPr>
            <p:ph sz="quarter" idx="15"/>
          </p:nvPr>
        </p:nvSpPr>
        <p:spPr>
          <a:xfrm>
            <a:off x="4645025" y="41910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17620" y="59960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2079248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8539004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1643512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157950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hoto Credit3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28335032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6929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1562100" y="6662420"/>
            <a:ext cx="6019800" cy="18288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873"/>
            <a:ext cx="810260" cy="810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2362200" y="6662012"/>
            <a:ext cx="441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dirty="0"/>
              <a:t>Copyright © The McGraw-Hill Companies, Inc.  Permission required for reproduction or display.</a:t>
            </a: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213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505050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8599204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Slide 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1066800" y="1524000"/>
            <a:ext cx="7048500" cy="1470025"/>
          </a:xfrm>
          <a:prstGeom prst="rect">
            <a:avLst/>
          </a:prstGeom>
        </p:spPr>
        <p:txBody>
          <a:bodyPr/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066800" y="29718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8872374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lue Slide 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722313" y="2643186"/>
            <a:ext cx="7202487" cy="1362075"/>
          </a:xfrm>
          <a:prstGeom prst="rect">
            <a:avLst/>
          </a:prstGeom>
        </p:spPr>
        <p:txBody>
          <a:bodyPr anchor="t"/>
          <a:lstStyle>
            <a:lvl1pPr algn="l">
              <a:defRPr sz="4400" b="1" cap="all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722313" y="1143000"/>
            <a:ext cx="7202487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0531504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Jump back to slide containing original image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066800"/>
            <a:ext cx="8229600" cy="556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175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94921454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656260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107556411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Jump back to slide containing original image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990600"/>
            <a:ext cx="8229600" cy="5410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8369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109974784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112378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307410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0" hangingPunct="0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lIns="90488" tIns="44450" rIns="90488" bIns="44450"/>
          <a:lstStyle/>
          <a:p>
            <a:pPr marL="169863" indent="-169863" eaLnBrk="0" hangingPunct="0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" name="Rectangle 5"/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lIns="90488" tIns="44450" rIns="90488" bIns="44450"/>
          <a:lstStyle/>
          <a:p>
            <a:pPr marL="169863" indent="-169863" eaLnBrk="0" hangingPunct="0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7" name="Picture 3" descr="MHE-red-RGB-email-logo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35"/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charset="0"/>
              <a:buChar char="·"/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charset="0"/>
              <a:buChar char="·"/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charset="0"/>
              <a:buChar char="·"/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charset="0"/>
              <a:buChar char="·"/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r" eaLnBrk="0" hangingPunct="0">
              <a:spcBef>
                <a:spcPct val="50000"/>
              </a:spcBef>
              <a:defRPr/>
            </a:pPr>
            <a:fld id="{2F273C34-706F-4C12-8166-D2A4D75796EE}" type="slidenum">
              <a:rPr lang="en-US" sz="900">
                <a:solidFill>
                  <a:srgbClr val="000000"/>
                </a:solidFill>
              </a:rPr>
              <a:pPr algn="r" eaLnBrk="0" hangingPunct="0">
                <a:spcBef>
                  <a:spcPct val="50000"/>
                </a:spcBef>
                <a:defRPr/>
              </a:pPr>
              <a:t>‹#›</a:t>
            </a:fld>
            <a:endParaRPr lang="en-US" sz="900">
              <a:solidFill>
                <a:srgbClr val="000000"/>
              </a:solidFill>
            </a:endParaRPr>
          </a:p>
        </p:txBody>
      </p:sp>
      <p:sp>
        <p:nvSpPr>
          <p:cNvPr id="222310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Symbol" pitchFamily="18" charset="2"/>
              <a:buNone/>
              <a:defRPr sz="2000"/>
            </a:lvl1pPr>
          </a:lstStyle>
          <a:p>
            <a:pPr lvl="0"/>
            <a:r>
              <a:rPr lang="en-US" noProof="0" dirty="0"/>
              <a:t>Click to edit Master subtitle style</a:t>
            </a:r>
          </a:p>
        </p:txBody>
      </p:sp>
      <p:sp>
        <p:nvSpPr>
          <p:cNvPr id="222310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 sz="3600" b="1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noProof="0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54565760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0"/>
              </a:spcAft>
              <a:buSzPct val="80000"/>
              <a:defRPr/>
            </a:lvl1pPr>
            <a:lvl2pPr>
              <a:spcAft>
                <a:spcPts val="0"/>
              </a:spcAft>
              <a:buClr>
                <a:schemeClr val="accent1"/>
              </a:buClr>
              <a:buFont typeface="Wingdings" pitchFamily="2" charset="2"/>
              <a:buChar char="q"/>
              <a:defRPr sz="2400"/>
            </a:lvl2pPr>
            <a:lvl3pPr>
              <a:spcAft>
                <a:spcPts val="0"/>
              </a:spcAft>
              <a:buSzPct val="80000"/>
              <a:defRPr sz="2000"/>
            </a:lvl3pPr>
            <a:lvl4pPr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Char char="q"/>
              <a:defRPr/>
            </a:lvl4pPr>
            <a:lvl5pPr>
              <a:spcAft>
                <a:spcPts val="0"/>
              </a:spcAft>
              <a:buSzPct val="80000"/>
              <a:buFont typeface="Wingdings" pitchFamily="2" charset="2"/>
              <a:buChar char="n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/>
              <a:t>Copyright (c) The McGraw-Hill Companies, Inc.  Permission required for reproduction or display.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8083F-9B87-49B6-94D1-4F5729087C9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95689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image" Target="../media/image4.gif"/><Relationship Id="rId4" Type="http://schemas.openxmlformats.org/officeDocument/2006/relationships/slideLayout" Target="../slideLayouts/slideLayout14.xml"/><Relationship Id="rId9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6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5.xml"/><Relationship Id="rId4" Type="http://schemas.openxmlformats.org/officeDocument/2006/relationships/slideLayout" Target="../slideLayouts/slideLayout4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2.xml"/><Relationship Id="rId4" Type="http://schemas.openxmlformats.org/officeDocument/2006/relationships/slideLayout" Target="../slideLayouts/slideLayout51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4" Type="http://schemas.openxmlformats.org/officeDocument/2006/relationships/image" Target="../media/image6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9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2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sp>
        <p:nvSpPr>
          <p:cNvPr id="13" name="Red Bar"/>
          <p:cNvSpPr/>
          <p:nvPr userDrawn="1"/>
        </p:nvSpPr>
        <p:spPr>
          <a:xfrm>
            <a:off x="0" y="6248400"/>
            <a:ext cx="9144000" cy="503767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2" name="MH Tagline" descr="Tagline: Because learning changes everything.™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1" y="6351925"/>
            <a:ext cx="3223119" cy="27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235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33" r:id="rId5"/>
    <p:sldLayoutId id="2147483734" r:id="rId6"/>
    <p:sldLayoutId id="2147483914" r:id="rId7"/>
    <p:sldLayoutId id="2147483964" r:id="rId8"/>
    <p:sldLayoutId id="2147483965" r:id="rId9"/>
    <p:sldLayoutId id="2147483966" r:id="rId10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marR="0" indent="0" algn="r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pic>
        <p:nvPicPr>
          <p:cNvPr id="2" name="MH Tagline" descr="Tag line: Because learning changes everything™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7775"/>
            <a:ext cx="337185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950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 userDrawn="1"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119257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971" r:id="rId2"/>
    <p:sldLayoutId id="2147483970" r:id="rId3"/>
    <p:sldLayoutId id="2147483969" r:id="rId4"/>
    <p:sldLayoutId id="2147483973" r:id="rId5"/>
    <p:sldLayoutId id="2147483753" r:id="rId6"/>
    <p:sldLayoutId id="2147483908" r:id="rId7"/>
    <p:sldLayoutId id="2147483950" r:id="rId8"/>
    <p:sldLayoutId id="2147483757" r:id="rId9"/>
    <p:sldLayoutId id="2147483877" r:id="rId10"/>
    <p:sldLayoutId id="2147483761" r:id="rId11"/>
    <p:sldLayoutId id="2147483800" r:id="rId12"/>
    <p:sldLayoutId id="2147483967" r:id="rId13"/>
    <p:sldLayoutId id="2147483968" r:id="rId1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d Bar"/>
          <p:cNvSpPr/>
          <p:nvPr userDrawn="1"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0" name="Copyright" descr="©McGraw-Hill Education&#10;"/>
          <p:cNvSpPr txBox="1">
            <a:spLocks/>
          </p:cNvSpPr>
          <p:nvPr userDrawn="1"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1283304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  <p:sldLayoutId id="2147483953" r:id="rId3"/>
    <p:sldLayoutId id="2147483954" r:id="rId4"/>
    <p:sldLayoutId id="2147483955" r:id="rId5"/>
    <p:sldLayoutId id="2147483956" r:id="rId6"/>
    <p:sldLayoutId id="2147483957" r:id="rId7"/>
    <p:sldLayoutId id="2147483958" r:id="rId8"/>
    <p:sldLayoutId id="2147483959" r:id="rId9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pyright" descr="©McGraw-Hill Education&#10;"/>
          <p:cNvSpPr txBox="1"/>
          <p:nvPr userDrawn="1"/>
        </p:nvSpPr>
        <p:spPr>
          <a:xfrm>
            <a:off x="0" y="6642556"/>
            <a:ext cx="1295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6A6A6A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857642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  <p:sldLayoutId id="2147483938" r:id="rId3"/>
    <p:sldLayoutId id="2147483939" r:id="rId4"/>
    <p:sldLayoutId id="2147483940" r:id="rId5"/>
    <p:sldLayoutId id="2147483941" r:id="rId6"/>
    <p:sldLayoutId id="2147483942" r:id="rId7"/>
  </p:sldLayoutIdLst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Copyright" descr="©McGraw-Hill Education."/>
          <p:cNvSpPr txBox="1"/>
          <p:nvPr userDrawn="1"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©McGraw-Hill </a:t>
            </a:r>
            <a:r>
              <a:rPr lang="en-US" sz="800" dirty="0" err="1">
                <a:solidFill>
                  <a:schemeClr val="bg1"/>
                </a:solidFill>
              </a:rPr>
              <a:t>EducationCopy</a:t>
            </a:r>
            <a:endParaRPr lang="en-US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106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44" r:id="rId2"/>
    <p:sldLayoutId id="2147483945" r:id="rId3"/>
    <p:sldLayoutId id="2147483946" r:id="rId4"/>
    <p:sldLayoutId id="2147483947" r:id="rId5"/>
    <p:sldLayoutId id="2147483948" r:id="rId6"/>
    <p:sldLayoutId id="2147483949" r:id="rId7"/>
  </p:sldLayoutIdLst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ckground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3070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MH BG Image"/>
          <p:cNvPicPr>
            <a:picLocks noChangeAspect="1"/>
          </p:cNvPicPr>
          <p:nvPr userDrawn="1"/>
        </p:nvPicPr>
        <p:blipFill rotWithShape="1">
          <a:blip r:embed="rId4" cstate="screen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8644" b="27282"/>
          <a:stretch/>
        </p:blipFill>
        <p:spPr>
          <a:xfrm>
            <a:off x="461821" y="1943668"/>
            <a:ext cx="8682180" cy="4914333"/>
          </a:xfrm>
          <a:prstGeom prst="rect">
            <a:avLst/>
          </a:prstGeom>
        </p:spPr>
      </p:pic>
      <p:sp>
        <p:nvSpPr>
          <p:cNvPr id="8" name="Copyright" descr="©McGraw-Hill Education"/>
          <p:cNvSpPr txBox="1"/>
          <p:nvPr userDrawn="1"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263611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769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 userDrawn="1"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782738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6" r:id="rId2"/>
    <p:sldLayoutId id="2147483755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 userDrawn="1"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1" name="Copyright" descr="©McGraw-Hill Education"/>
          <p:cNvSpPr txBox="1">
            <a:spLocks/>
          </p:cNvSpPr>
          <p:nvPr userDrawn="1"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2366522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1485900" y="1143000"/>
            <a:ext cx="6172200" cy="3048000"/>
          </a:xfrm>
          <a:effectLst/>
        </p:spPr>
        <p:txBody>
          <a:bodyPr/>
          <a:lstStyle/>
          <a:p>
            <a:pPr algn="ctr">
              <a:lnSpc>
                <a:spcPct val="85000"/>
              </a:lnSpc>
            </a:pPr>
            <a:r>
              <a:rPr lang="en-US" sz="8000" spc="1000" dirty="0">
                <a:solidFill>
                  <a:srgbClr val="005F64"/>
                </a:solidFill>
                <a:latin typeface="Proxima Nova Rg" pitchFamily="50" charset="0"/>
              </a:rPr>
              <a:t>WRITING</a:t>
            </a:r>
            <a:br>
              <a:rPr lang="en-US" sz="8000" dirty="0">
                <a:solidFill>
                  <a:srgbClr val="005F64"/>
                </a:solidFill>
                <a:latin typeface="Proxima Nova Rg" pitchFamily="50" charset="0"/>
              </a:rPr>
            </a:br>
            <a:r>
              <a:rPr lang="en-US" sz="8000" b="1" u="sng" spc="300" dirty="0">
                <a:solidFill>
                  <a:srgbClr val="005F64"/>
                </a:solidFill>
                <a:latin typeface="Proxima Nova Rg" pitchFamily="50" charset="0"/>
              </a:rPr>
              <a:t>MATTERS</a:t>
            </a:r>
            <a:br>
              <a:rPr lang="en-US" sz="4000" b="1" dirty="0"/>
            </a:br>
            <a:r>
              <a:rPr lang="en-US" sz="3200" dirty="0"/>
              <a:t> </a:t>
            </a:r>
            <a:r>
              <a:rPr lang="en-US" sz="2500" dirty="0">
                <a:solidFill>
                  <a:srgbClr val="804025"/>
                </a:solidFill>
                <a:latin typeface="Proxima Nova Rg" pitchFamily="50" charset="0"/>
              </a:rPr>
              <a:t>A </a:t>
            </a:r>
            <a:r>
              <a:rPr lang="en-US" sz="2500" b="1" dirty="0">
                <a:solidFill>
                  <a:srgbClr val="804025"/>
                </a:solidFill>
                <a:latin typeface="Proxima Nova Rg" pitchFamily="50" charset="0"/>
              </a:rPr>
              <a:t>Handbook </a:t>
            </a:r>
            <a:r>
              <a:rPr lang="en-US" sz="2500" dirty="0">
                <a:solidFill>
                  <a:srgbClr val="804025"/>
                </a:solidFill>
                <a:latin typeface="Proxima Nova Rg" pitchFamily="50" charset="0"/>
              </a:rPr>
              <a:t>for Writing and Research</a:t>
            </a:r>
            <a:br>
              <a:rPr lang="en-US" sz="2800" dirty="0"/>
            </a:br>
            <a:r>
              <a:rPr lang="en-US" sz="2800" dirty="0"/>
              <a:t> </a:t>
            </a:r>
            <a:r>
              <a:rPr lang="en-US" sz="2500" b="1" dirty="0">
                <a:solidFill>
                  <a:srgbClr val="804025"/>
                </a:solidFill>
                <a:latin typeface="Proxima Nova Rg" pitchFamily="50" charset="0"/>
              </a:rPr>
              <a:t>THIRD EDITION</a:t>
            </a:r>
            <a:endParaRPr lang="en-US" sz="2500" b="1" spc="1000" dirty="0">
              <a:solidFill>
                <a:srgbClr val="804025"/>
              </a:solidFill>
              <a:latin typeface="Proxima Nova Rg" pitchFamily="50" charset="0"/>
            </a:endParaRPr>
          </a:p>
        </p:txBody>
      </p:sp>
      <p:sp>
        <p:nvSpPr>
          <p:cNvPr id="8" name="Subtitle 2"/>
          <p:cNvSpPr>
            <a:spLocks noGrp="1"/>
          </p:cNvSpPr>
          <p:nvPr>
            <p:ph type="body" sz="quarter" idx="10"/>
          </p:nvPr>
        </p:nvSpPr>
        <p:spPr>
          <a:xfrm>
            <a:off x="2019300" y="4572000"/>
            <a:ext cx="5105400" cy="1066800"/>
          </a:xfrm>
        </p:spPr>
        <p:txBody>
          <a:bodyPr/>
          <a:lstStyle/>
          <a:p>
            <a:pPr algn="ctr"/>
            <a:r>
              <a:rPr lang="en-US" sz="3000" b="1" dirty="0">
                <a:solidFill>
                  <a:srgbClr val="1F4580"/>
                </a:solidFill>
                <a:latin typeface="ArumSans Rg" pitchFamily="34" charset="0"/>
              </a:rPr>
              <a:t>Rebecca Moore Howard</a:t>
            </a:r>
            <a:br>
              <a:rPr lang="en-US" sz="3000" dirty="0">
                <a:solidFill>
                  <a:srgbClr val="585858"/>
                </a:solidFill>
                <a:latin typeface="ArumSans Rg" pitchFamily="34" charset="0"/>
              </a:rPr>
            </a:br>
            <a:r>
              <a:rPr lang="en-US" sz="3000" dirty="0">
                <a:solidFill>
                  <a:srgbClr val="464646"/>
                </a:solidFill>
                <a:latin typeface="ArumSans Rg" pitchFamily="34" charset="0"/>
              </a:rPr>
              <a:t>Syracuse University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quarter" idx="11"/>
          </p:nvPr>
        </p:nvSpPr>
        <p:spPr>
          <a:xfrm>
            <a:off x="0" y="6716164"/>
            <a:ext cx="9144000" cy="173736"/>
          </a:xfrm>
        </p:spPr>
        <p:txBody>
          <a:bodyPr/>
          <a:lstStyle/>
          <a:p>
            <a:pPr lvl="0"/>
            <a:r>
              <a:rPr lang="en-US" dirty="0"/>
              <a:t>©McGraw-Hill Education. All rights reserved. Authorized only 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15305259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Recognizing When Comma Splices and Fused Sentences Tend to Occur,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412480" cy="50292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Watch for these situations:</a:t>
            </a:r>
          </a:p>
          <a:p>
            <a:pPr marL="54864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Second clause begins with a conjunctive adverb (</a:t>
            </a:r>
            <a:r>
              <a:rPr lang="en-US" altLang="en-US" sz="2800" b="1" i="1" dirty="0">
                <a:ea typeface="ＭＳ Ｐゴシック" panose="020B0600070205080204" pitchFamily="34" charset="-128"/>
              </a:rPr>
              <a:t>for example</a:t>
            </a:r>
            <a:r>
              <a:rPr lang="en-US" altLang="en-US" sz="2800" b="1" dirty="0">
                <a:ea typeface="ＭＳ Ｐゴシック" panose="020B0600070205080204" pitchFamily="34" charset="-128"/>
              </a:rPr>
              <a:t>,</a:t>
            </a:r>
            <a:r>
              <a:rPr lang="en-US" altLang="en-US" sz="2800" b="1" i="1" dirty="0">
                <a:ea typeface="ＭＳ Ｐゴシック" panose="020B0600070205080204" pitchFamily="34" charset="-128"/>
              </a:rPr>
              <a:t> however</a:t>
            </a:r>
            <a:r>
              <a:rPr lang="en-US" altLang="en-US" sz="2800" b="1" dirty="0">
                <a:ea typeface="ＭＳ Ｐゴシック" panose="020B0600070205080204" pitchFamily="34" charset="-128"/>
              </a:rPr>
              <a:t>,</a:t>
            </a:r>
            <a:r>
              <a:rPr lang="en-US" altLang="en-US" sz="2800" b="1" i="1" dirty="0">
                <a:ea typeface="ＭＳ Ｐゴシック" panose="020B0600070205080204" pitchFamily="34" charset="-128"/>
              </a:rPr>
              <a:t> therefore</a:t>
            </a:r>
            <a:r>
              <a:rPr lang="en-US" altLang="en-US" sz="2800" b="1" dirty="0">
                <a:ea typeface="ＭＳ Ｐゴシック" panose="020B0600070205080204" pitchFamily="34" charset="-128"/>
              </a:rPr>
              <a:t>)</a:t>
            </a:r>
            <a:r>
              <a:rPr lang="en-US" altLang="en-US" sz="2800" b="1" i="1" dirty="0">
                <a:ea typeface="ＭＳ Ｐゴシック" panose="020B0600070205080204" pitchFamily="34" charset="-128"/>
              </a:rPr>
              <a:t> </a:t>
            </a:r>
            <a:r>
              <a:rPr lang="en-US" altLang="en-US" sz="2800" b="1" dirty="0">
                <a:ea typeface="ＭＳ Ｐゴシック" panose="020B0600070205080204" pitchFamily="34" charset="-128"/>
              </a:rPr>
              <a:t>or other transitional expression</a:t>
            </a:r>
          </a:p>
          <a:p>
            <a:pPr marL="0" indent="0">
              <a:spcBef>
                <a:spcPts val="6000"/>
              </a:spcBef>
              <a:spcAft>
                <a:spcPts val="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The blues singer Alberta Hunter retired in the 1950s, however, she made a successful comeback in the 1970s.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 </a:t>
            </a:r>
            <a:endParaRPr lang="en-US" altLang="en-US" b="1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044354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Recognizing When Comma Splices and Fused Sentences Tend to Occur,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412480" cy="50292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Watch for these situations:</a:t>
            </a:r>
          </a:p>
          <a:p>
            <a:pPr marL="54864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Second clause begins with a conjunctive adverb (</a:t>
            </a:r>
            <a:r>
              <a:rPr lang="en-US" altLang="en-US" sz="2800" b="1" i="1" dirty="0">
                <a:ea typeface="ＭＳ Ｐゴシック" panose="020B0600070205080204" pitchFamily="34" charset="-128"/>
              </a:rPr>
              <a:t>for example</a:t>
            </a:r>
            <a:r>
              <a:rPr lang="en-US" altLang="en-US" sz="2800" b="1" dirty="0">
                <a:ea typeface="ＭＳ Ｐゴシック" panose="020B0600070205080204" pitchFamily="34" charset="-128"/>
              </a:rPr>
              <a:t>,</a:t>
            </a:r>
            <a:r>
              <a:rPr lang="en-US" altLang="en-US" sz="2800" b="1" i="1" dirty="0">
                <a:ea typeface="ＭＳ Ｐゴシック" panose="020B0600070205080204" pitchFamily="34" charset="-128"/>
              </a:rPr>
              <a:t> however</a:t>
            </a:r>
            <a:r>
              <a:rPr lang="en-US" altLang="en-US" sz="2800" b="1" dirty="0">
                <a:ea typeface="ＭＳ Ｐゴシック" panose="020B0600070205080204" pitchFamily="34" charset="-128"/>
              </a:rPr>
              <a:t>,</a:t>
            </a:r>
            <a:r>
              <a:rPr lang="en-US" altLang="en-US" sz="2800" b="1" i="1" dirty="0">
                <a:ea typeface="ＭＳ Ｐゴシック" panose="020B0600070205080204" pitchFamily="34" charset="-128"/>
              </a:rPr>
              <a:t> therefore</a:t>
            </a:r>
            <a:r>
              <a:rPr lang="en-US" altLang="en-US" sz="2800" b="1" dirty="0">
                <a:ea typeface="ＭＳ Ｐゴシック" panose="020B0600070205080204" pitchFamily="34" charset="-128"/>
              </a:rPr>
              <a:t>)</a:t>
            </a:r>
            <a:r>
              <a:rPr lang="en-US" altLang="en-US" sz="2800" b="1" i="1" dirty="0">
                <a:ea typeface="ＭＳ Ｐゴシック" panose="020B0600070205080204" pitchFamily="34" charset="-128"/>
              </a:rPr>
              <a:t> </a:t>
            </a:r>
            <a:r>
              <a:rPr lang="en-US" altLang="en-US" sz="2800" b="1" dirty="0">
                <a:ea typeface="ＭＳ Ｐゴシック" panose="020B0600070205080204" pitchFamily="34" charset="-128"/>
              </a:rPr>
              <a:t>or other transitional expression</a:t>
            </a:r>
          </a:p>
          <a:p>
            <a:pPr marL="0" indent="0">
              <a:spcBef>
                <a:spcPts val="6000"/>
              </a:spcBef>
              <a:spcAft>
                <a:spcPts val="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The blues singer Alberta Hunter retired in the 1950s</a:t>
            </a:r>
            <a:r>
              <a:rPr lang="en-US" altLang="en-US" b="1" dirty="0">
                <a:solidFill>
                  <a:srgbClr val="B60000"/>
                </a:solidFill>
                <a:ea typeface="ＭＳ Ｐゴシック" panose="020B0600070205080204" pitchFamily="34" charset="-128"/>
              </a:rPr>
              <a:t>, however,</a:t>
            </a:r>
            <a:r>
              <a:rPr lang="en-US" altLang="en-US" b="1" dirty="0">
                <a:ea typeface="ＭＳ Ｐゴシック" panose="020B0600070205080204" pitchFamily="34" charset="-128"/>
              </a:rPr>
              <a:t> she made a successful comeback in the 1970s.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The blues singer Alberta Hunter retired in the 1950s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; however, </a:t>
            </a:r>
            <a:r>
              <a:rPr lang="en-US" altLang="en-US" b="1" dirty="0">
                <a:ea typeface="ＭＳ Ｐゴシック" panose="020B0600070205080204" pitchFamily="34" charset="-128"/>
              </a:rPr>
              <a:t>she made a successful comeback in the 1970s.</a:t>
            </a:r>
          </a:p>
        </p:txBody>
      </p:sp>
    </p:spTree>
    <p:extLst>
      <p:ext uri="{BB962C8B-B14F-4D97-AF65-F5344CB8AC3E}">
        <p14:creationId xmlns:p14="http://schemas.microsoft.com/office/powerpoint/2010/main" val="4354830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Recognizing When Comma Splices and Fused Sentences Tend to Occur,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Watch for these situations:</a:t>
            </a:r>
          </a:p>
          <a:p>
            <a:pPr marL="54864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2"/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Subject of the second clause is a pronoun whose antecedent is the subject of the first clause</a:t>
            </a:r>
          </a:p>
          <a:p>
            <a:pPr marL="0" indent="0">
              <a:spcBef>
                <a:spcPts val="6000"/>
              </a:spcBef>
              <a:spcAft>
                <a:spcPts val="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Ronald Reagan </a:t>
            </a:r>
            <a:r>
              <a:rPr lang="en-US" altLang="en-US" b="1" dirty="0">
                <a:ea typeface="ＭＳ Ｐゴシック" panose="020B0600070205080204" pitchFamily="34" charset="-128"/>
              </a:rPr>
              <a:t>was originally an actor</a:t>
            </a:r>
            <a:r>
              <a:rPr lang="en-US" altLang="en-US" b="1" dirty="0">
                <a:solidFill>
                  <a:srgbClr val="B60000"/>
                </a:solidFill>
                <a:ea typeface="ＭＳ Ｐゴシック" panose="020B0600070205080204" pitchFamily="34" charset="-128"/>
              </a:rPr>
              <a:t>, he </a:t>
            </a:r>
            <a:r>
              <a:rPr lang="en-US" altLang="en-US" b="1" dirty="0">
                <a:ea typeface="ＭＳ Ｐゴシック" panose="020B0600070205080204" pitchFamily="34" charset="-128"/>
              </a:rPr>
              <a:t>turned to politics in the 1960s</a:t>
            </a:r>
            <a:r>
              <a:rPr lang="en-US" altLang="en-US" sz="2200" b="1" dirty="0">
                <a:ea typeface="ＭＳ Ｐゴシック" panose="020B0600070205080204" pitchFamily="34" charset="-12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67181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Recognizing When Comma Splices and Fused Sentences Tend to Occur, 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Watch for these situations:</a:t>
            </a:r>
          </a:p>
          <a:p>
            <a:pPr marL="54864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2"/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Subject of the second clause is a pronoun whose antecedent is the subject of the first clause</a:t>
            </a:r>
          </a:p>
          <a:p>
            <a:pPr marL="0" indent="0">
              <a:spcBef>
                <a:spcPts val="6000"/>
              </a:spcBef>
              <a:spcAft>
                <a:spcPts val="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Ronald Reagan </a:t>
            </a:r>
            <a:r>
              <a:rPr lang="en-US" altLang="en-US" b="1" dirty="0">
                <a:ea typeface="ＭＳ Ｐゴシック" panose="020B0600070205080204" pitchFamily="34" charset="-128"/>
              </a:rPr>
              <a:t>was originally an actor, he turned to politics in the 1960s.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Ronald Reagan was originally an actor, 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but </a:t>
            </a:r>
            <a:r>
              <a:rPr lang="en-US" altLang="en-US" b="1" dirty="0">
                <a:ea typeface="ＭＳ Ｐゴシック" panose="020B0600070205080204" pitchFamily="34" charset="-128"/>
              </a:rPr>
              <a:t>he turned to politics in the 1960s.</a:t>
            </a:r>
          </a:p>
        </p:txBody>
      </p:sp>
    </p:spTree>
    <p:extLst>
      <p:ext uri="{BB962C8B-B14F-4D97-AF65-F5344CB8AC3E}">
        <p14:creationId xmlns:p14="http://schemas.microsoft.com/office/powerpoint/2010/main" val="25136014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Recognizing When Comma Splices and Fused Sentences Tend to Occur, 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Watch for these situations:</a:t>
            </a:r>
          </a:p>
          <a:p>
            <a:pPr marL="54864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3"/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When the first clause introduces the second</a:t>
            </a:r>
          </a:p>
          <a:p>
            <a:pPr marL="0" indent="0">
              <a:spcBef>
                <a:spcPts val="6000"/>
              </a:spcBef>
              <a:spcAft>
                <a:spcPts val="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Politics and acting have something in common they both require a willingness to perform in public.</a:t>
            </a:r>
          </a:p>
        </p:txBody>
      </p:sp>
    </p:spTree>
    <p:extLst>
      <p:ext uri="{BB962C8B-B14F-4D97-AF65-F5344CB8AC3E}">
        <p14:creationId xmlns:p14="http://schemas.microsoft.com/office/powerpoint/2010/main" val="29366744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Recognizing When Comma Splices and Fused Sentences Tend to Occur, 6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Watch for these situations:</a:t>
            </a:r>
          </a:p>
          <a:p>
            <a:pPr marL="54864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3"/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When the first clause introduces the second</a:t>
            </a:r>
          </a:p>
          <a:p>
            <a:pPr marL="0" indent="0">
              <a:spcBef>
                <a:spcPts val="6000"/>
              </a:spcBef>
              <a:spcAft>
                <a:spcPts val="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Politics and acting have something in </a:t>
            </a:r>
            <a:r>
              <a:rPr lang="en-US" altLang="en-US" b="1" dirty="0">
                <a:solidFill>
                  <a:srgbClr val="B60000"/>
                </a:solidFill>
                <a:ea typeface="ＭＳ Ｐゴシック" panose="020B0600070205080204" pitchFamily="34" charset="-128"/>
              </a:rPr>
              <a:t>common they</a:t>
            </a:r>
            <a:r>
              <a:rPr lang="en-US" altLang="en-US" b="1" dirty="0">
                <a:ea typeface="ＭＳ Ｐゴシック" panose="020B0600070205080204" pitchFamily="34" charset="-128"/>
              </a:rPr>
              <a:t> both require a willingness to perform in public.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Politics and acting have something in 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common: they</a:t>
            </a:r>
            <a:r>
              <a:rPr lang="en-US" altLang="en-US" b="1" dirty="0">
                <a:ea typeface="ＭＳ Ｐゴシック" panose="020B0600070205080204" pitchFamily="34" charset="-128"/>
              </a:rPr>
              <a:t> both require a willingness to perform in public.</a:t>
            </a:r>
          </a:p>
        </p:txBody>
      </p:sp>
    </p:spTree>
    <p:extLst>
      <p:ext uri="{BB962C8B-B14F-4D97-AF65-F5344CB8AC3E}">
        <p14:creationId xmlns:p14="http://schemas.microsoft.com/office/powerpoint/2010/main" val="40517421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Recognizing When Comma Splices and Fused Sentences Tend to Occur,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Watch for these situations:</a:t>
            </a:r>
          </a:p>
          <a:p>
            <a:pPr marL="54864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4"/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When one clause is positive and one is negative</a:t>
            </a:r>
          </a:p>
          <a:p>
            <a:pPr marL="0" indent="0">
              <a:spcBef>
                <a:spcPts val="6000"/>
              </a:spcBef>
              <a:spcAft>
                <a:spcPts val="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We were not upset that the exam was postponed, we were relieved.</a:t>
            </a:r>
          </a:p>
        </p:txBody>
      </p:sp>
    </p:spTree>
    <p:extLst>
      <p:ext uri="{BB962C8B-B14F-4D97-AF65-F5344CB8AC3E}">
        <p14:creationId xmlns:p14="http://schemas.microsoft.com/office/powerpoint/2010/main" val="28589252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Recognizing When Comma Splices and Fused Sentences Tend to Occur, 8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Watch for these situations:</a:t>
            </a:r>
          </a:p>
          <a:p>
            <a:pPr marL="54864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4"/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When one clause is positive and one is negative</a:t>
            </a:r>
          </a:p>
          <a:p>
            <a:pPr marL="0" indent="0">
              <a:spcBef>
                <a:spcPts val="6000"/>
              </a:spcBef>
              <a:spcAft>
                <a:spcPts val="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We were not upset that the exam was postponed, we were relieved.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We were not upset that the exam was postponed; we were relieved.</a:t>
            </a:r>
          </a:p>
        </p:txBody>
      </p:sp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7436427" y="4250076"/>
            <a:ext cx="421972" cy="519351"/>
          </a:xfrm>
          <a:prstGeom prst="ellipse">
            <a:avLst/>
          </a:prstGeom>
          <a:noFill/>
          <a:ln w="28575" algn="ctr">
            <a:solidFill>
              <a:srgbClr val="CC0000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dirty="0">
              <a:solidFill>
                <a:srgbClr val="B6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n-ea"/>
            </a:endParaRPr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7412182" y="5119449"/>
            <a:ext cx="421972" cy="519351"/>
          </a:xfrm>
          <a:prstGeom prst="ellipse">
            <a:avLst/>
          </a:prstGeom>
          <a:noFill/>
          <a:ln w="28575" algn="ctr">
            <a:solidFill>
              <a:srgbClr val="CC0000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dirty="0">
              <a:solidFill>
                <a:srgbClr val="B6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768755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Recognizing When Comma Splices and Fused Sentences Tend to Occur, 9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2286000"/>
            <a:ext cx="8229600" cy="1828800"/>
          </a:xfrm>
        </p:spPr>
        <p:txBody>
          <a:bodyPr anchor="t"/>
          <a:lstStyle/>
          <a:p>
            <a:pPr marL="0" indent="0" algn="ctr">
              <a:spcBef>
                <a:spcPts val="30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Use the Quick Reference box on page 641 in </a:t>
            </a:r>
            <a:r>
              <a:rPr lang="en-US" altLang="en-US" sz="3200" b="1" i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Writing Matters </a:t>
            </a:r>
            <a:r>
              <a:rPr lang="en-US" altLang="en-US" sz="3200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to help identify comma splices and fused sentences.</a:t>
            </a:r>
          </a:p>
        </p:txBody>
      </p:sp>
    </p:spTree>
    <p:extLst>
      <p:ext uri="{BB962C8B-B14F-4D97-AF65-F5344CB8AC3E}">
        <p14:creationId xmlns:p14="http://schemas.microsoft.com/office/powerpoint/2010/main" val="2725533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Correcting Comma Splices and Fused Sentences,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Separate sentences</a:t>
            </a:r>
          </a:p>
          <a:p>
            <a:pPr marL="822960" indent="-347472">
              <a:spcBef>
                <a:spcPts val="600"/>
              </a:spcBef>
              <a:spcAft>
                <a:spcPts val="3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Use a period</a:t>
            </a:r>
          </a:p>
          <a:p>
            <a:pPr marL="822960" indent="-347472">
              <a:spcBef>
                <a:spcPts val="600"/>
              </a:spcBef>
              <a:spcAft>
                <a:spcPts val="3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Works well with long independent clauses</a:t>
            </a:r>
          </a:p>
          <a:p>
            <a:pPr marL="0" indent="0">
              <a:spcBef>
                <a:spcPts val="3000"/>
              </a:spcBef>
              <a:spcAft>
                <a:spcPts val="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My friends and I began our long-anticipated trip to Peru in early July we arrived in Lima on Saturday morning and flew to Cuzco that same day.</a:t>
            </a:r>
          </a:p>
        </p:txBody>
      </p:sp>
    </p:spTree>
    <p:extLst>
      <p:ext uri="{BB962C8B-B14F-4D97-AF65-F5344CB8AC3E}">
        <p14:creationId xmlns:p14="http://schemas.microsoft.com/office/powerpoint/2010/main" val="35844112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1"/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pPr algn="ctr"/>
            <a:r>
              <a:rPr lang="en-US" sz="5000" b="1" dirty="0"/>
              <a:t>Chapter</a:t>
            </a:r>
            <a:r>
              <a:rPr lang="en-US" sz="5000" dirty="0"/>
              <a:t> </a:t>
            </a:r>
            <a:r>
              <a:rPr lang="en-US" sz="5000" b="1" dirty="0"/>
              <a:t>35</a:t>
            </a:r>
          </a:p>
        </p:txBody>
      </p:sp>
      <p:sp>
        <p:nvSpPr>
          <p:cNvPr id="2" name="Subtitle 2"/>
          <p:cNvSpPr>
            <a:spLocks noGrp="1"/>
          </p:cNvSpPr>
          <p:nvPr>
            <p:ph type="subTitle" idx="1"/>
          </p:nvPr>
        </p:nvSpPr>
        <p:spPr>
          <a:xfrm>
            <a:off x="838200" y="3657600"/>
            <a:ext cx="7467600" cy="1752600"/>
          </a:xfrm>
        </p:spPr>
        <p:txBody>
          <a:bodyPr anchor="ctr"/>
          <a:lstStyle/>
          <a:p>
            <a:pPr>
              <a:spcBef>
                <a:spcPct val="50000"/>
              </a:spcBef>
              <a:defRPr/>
            </a:pPr>
            <a:r>
              <a:rPr lang="en-US" sz="3500" dirty="0">
                <a:solidFill>
                  <a:srgbClr val="214E91"/>
                </a:solidFill>
                <a:latin typeface="Proxima Nova Bl" pitchFamily="50" charset="0"/>
                <a:ea typeface="ＭＳ Ｐゴシック" pitchFamily="-84" charset="-128"/>
              </a:rPr>
              <a:t>Avoiding Comma Splices and Fused Sentences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70790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Correcting Comma Splices and Fused Sentences,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Separate sentences</a:t>
            </a:r>
          </a:p>
          <a:p>
            <a:pPr marL="822960" indent="-347472">
              <a:spcBef>
                <a:spcPts val="600"/>
              </a:spcBef>
              <a:spcAft>
                <a:spcPts val="3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Use a period</a:t>
            </a:r>
          </a:p>
          <a:p>
            <a:pPr marL="822960" indent="-347472">
              <a:spcBef>
                <a:spcPts val="600"/>
              </a:spcBef>
              <a:spcAft>
                <a:spcPts val="3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Works well with long independent clauses</a:t>
            </a:r>
          </a:p>
          <a:p>
            <a:pPr marL="0" indent="0">
              <a:spcBef>
                <a:spcPts val="3000"/>
              </a:spcBef>
              <a:spcAft>
                <a:spcPts val="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My friends and I began our long-anticipated trip to Peru in early 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July we </a:t>
            </a:r>
            <a:r>
              <a:rPr lang="en-US" altLang="en-US" b="1" dirty="0">
                <a:ea typeface="ＭＳ Ｐゴシック" panose="020B0600070205080204" pitchFamily="34" charset="-128"/>
              </a:rPr>
              <a:t>arrived in Lima on Saturday morning and flew to Cuzco that same day.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My friends and I began our long-anticipated trip to Peru in early 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July. We </a:t>
            </a:r>
            <a:r>
              <a:rPr lang="en-US" altLang="en-US" b="1" dirty="0">
                <a:ea typeface="ＭＳ Ｐゴシック" panose="020B0600070205080204" pitchFamily="34" charset="-128"/>
              </a:rPr>
              <a:t>arrived in Lima on Saturday morning and flew to Cuzco that same day.</a:t>
            </a:r>
          </a:p>
        </p:txBody>
      </p:sp>
    </p:spTree>
    <p:extLst>
      <p:ext uri="{BB962C8B-B14F-4D97-AF65-F5344CB8AC3E}">
        <p14:creationId xmlns:p14="http://schemas.microsoft.com/office/powerpoint/2010/main" val="38770296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Correcting Comma Splices and Fused Sentences,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046720" cy="502920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2"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Coordinating conjunction</a:t>
            </a:r>
          </a:p>
          <a:p>
            <a:pPr marL="822960" indent="-347472">
              <a:spcBef>
                <a:spcPts val="600"/>
              </a:spcBef>
              <a:spcAft>
                <a:spcPts val="3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Use a comma</a:t>
            </a:r>
          </a:p>
          <a:p>
            <a:pPr marL="0" indent="0">
              <a:spcBef>
                <a:spcPts val="3000"/>
              </a:spcBef>
              <a:spcAft>
                <a:spcPts val="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We needed to adjust to the altitude before we began hiking in the Andes we spent three days sightseeing in Cuzco.</a:t>
            </a:r>
          </a:p>
        </p:txBody>
      </p:sp>
    </p:spTree>
    <p:extLst>
      <p:ext uri="{BB962C8B-B14F-4D97-AF65-F5344CB8AC3E}">
        <p14:creationId xmlns:p14="http://schemas.microsoft.com/office/powerpoint/2010/main" val="6262041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Correcting Comma Splices and Fused Sentences, 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046720" cy="502920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2"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Coordinating conjunction</a:t>
            </a:r>
          </a:p>
          <a:p>
            <a:pPr marL="822960" indent="-347472">
              <a:spcBef>
                <a:spcPts val="600"/>
              </a:spcBef>
              <a:spcAft>
                <a:spcPts val="3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Use a comma</a:t>
            </a:r>
          </a:p>
          <a:p>
            <a:pPr marL="0" indent="0">
              <a:spcBef>
                <a:spcPts val="3000"/>
              </a:spcBef>
              <a:spcAft>
                <a:spcPts val="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We needed to adjust to the altitude before we began hiking in the 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Andes we</a:t>
            </a:r>
            <a:r>
              <a:rPr lang="en-US" altLang="en-US" b="1" dirty="0">
                <a:ea typeface="ＭＳ Ｐゴシック" panose="020B0600070205080204" pitchFamily="34" charset="-128"/>
              </a:rPr>
              <a:t> spent three days sightseeing in Cuzco.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We needed to adjust to the altitude before we began hiking in the 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Andes, so we</a:t>
            </a:r>
            <a:r>
              <a:rPr lang="en-US" altLang="en-US" b="1" dirty="0">
                <a:ea typeface="ＭＳ Ｐゴシック" panose="020B0600070205080204" pitchFamily="34" charset="-128"/>
              </a:rPr>
              <a:t> spent three days sightseeing in Cuzco.</a:t>
            </a:r>
          </a:p>
        </p:txBody>
      </p:sp>
    </p:spTree>
    <p:extLst>
      <p:ext uri="{BB962C8B-B14F-4D97-AF65-F5344CB8AC3E}">
        <p14:creationId xmlns:p14="http://schemas.microsoft.com/office/powerpoint/2010/main" val="32222907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Correcting Comma Splices and Fused Sentences, 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046720" cy="502920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3"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Semicolon</a:t>
            </a:r>
          </a:p>
          <a:p>
            <a:pPr marL="822960" indent="-347472">
              <a:spcBef>
                <a:spcPts val="600"/>
              </a:spcBef>
              <a:spcAft>
                <a:spcPts val="3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Join two independent clauses</a:t>
            </a:r>
          </a:p>
          <a:p>
            <a:pPr marL="822960" indent="-347472">
              <a:spcBef>
                <a:spcPts val="600"/>
              </a:spcBef>
              <a:spcAft>
                <a:spcPts val="3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Should be a clear, logical relationship</a:t>
            </a:r>
          </a:p>
          <a:p>
            <a:pPr marL="822960" indent="-347472">
              <a:spcBef>
                <a:spcPts val="600"/>
              </a:spcBef>
              <a:spcAft>
                <a:spcPts val="3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Use a conjunctive adverb to help explain the relationship, when needed</a:t>
            </a:r>
          </a:p>
          <a:p>
            <a:pPr marL="0" indent="0">
              <a:spcBef>
                <a:spcPts val="3000"/>
              </a:spcBef>
              <a:spcAft>
                <a:spcPts val="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Most languages spoken in Europe belong to the Indo-European language family, a few, such as Basque, Finnish, and Hungarian, do not.</a:t>
            </a:r>
          </a:p>
        </p:txBody>
      </p:sp>
    </p:spTree>
    <p:extLst>
      <p:ext uri="{BB962C8B-B14F-4D97-AF65-F5344CB8AC3E}">
        <p14:creationId xmlns:p14="http://schemas.microsoft.com/office/powerpoint/2010/main" val="16695239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Correcting Comma Splices and Fused Sentences, 6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046720" cy="502920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3"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Semicolon</a:t>
            </a:r>
          </a:p>
          <a:p>
            <a:pPr marL="822960" indent="-347472">
              <a:spcBef>
                <a:spcPts val="600"/>
              </a:spcBef>
              <a:spcAft>
                <a:spcPts val="3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Join two independent clauses</a:t>
            </a:r>
          </a:p>
          <a:p>
            <a:pPr marL="822960" indent="-347472">
              <a:spcBef>
                <a:spcPts val="600"/>
              </a:spcBef>
              <a:spcAft>
                <a:spcPts val="3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Should be a clear, logical relationship</a:t>
            </a:r>
          </a:p>
          <a:p>
            <a:pPr marL="822960" indent="-347472">
              <a:spcBef>
                <a:spcPts val="600"/>
              </a:spcBef>
              <a:spcAft>
                <a:spcPts val="3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Use a conjunctive adverb to help explain the relationship, when needed</a:t>
            </a:r>
          </a:p>
          <a:p>
            <a:pPr marL="0" indent="0">
              <a:spcBef>
                <a:spcPts val="3000"/>
              </a:spcBef>
              <a:spcAft>
                <a:spcPts val="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Most languages spoken in Europe belong to the Indo-European language family; a few, such as Basque, Finnish, and Hungarian, do not.</a:t>
            </a:r>
          </a:p>
        </p:txBody>
      </p:sp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4140200" y="5233749"/>
            <a:ext cx="457200" cy="519351"/>
          </a:xfrm>
          <a:prstGeom prst="ellipse">
            <a:avLst/>
          </a:prstGeom>
          <a:noFill/>
          <a:ln w="28575" algn="ctr">
            <a:solidFill>
              <a:srgbClr val="CC0000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dirty="0">
              <a:solidFill>
                <a:srgbClr val="B6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042981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Correcting Comma Splices and Fused Sentences,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046720" cy="502920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4"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Colon or dash</a:t>
            </a:r>
          </a:p>
          <a:p>
            <a:pPr marL="822960" indent="-347472">
              <a:spcBef>
                <a:spcPts val="600"/>
              </a:spcBef>
              <a:spcAft>
                <a:spcPts val="3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First clause introduces the second</a:t>
            </a:r>
          </a:p>
          <a:p>
            <a:pPr marL="822960" indent="-347472">
              <a:spcBef>
                <a:spcPts val="600"/>
              </a:spcBef>
              <a:spcAft>
                <a:spcPts val="3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Second clause elaborates on the first</a:t>
            </a:r>
          </a:p>
          <a:p>
            <a:pPr marL="0" indent="0">
              <a:spcBef>
                <a:spcPts val="3000"/>
              </a:spcBef>
              <a:spcAft>
                <a:spcPts val="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The message is clear, smoking kills.</a:t>
            </a:r>
          </a:p>
        </p:txBody>
      </p:sp>
    </p:spTree>
    <p:extLst>
      <p:ext uri="{BB962C8B-B14F-4D97-AF65-F5344CB8AC3E}">
        <p14:creationId xmlns:p14="http://schemas.microsoft.com/office/powerpoint/2010/main" val="32118652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Correcting Comma Splices and Fused Sentences, 8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046720" cy="502920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4"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Colon or dash</a:t>
            </a:r>
          </a:p>
          <a:p>
            <a:pPr marL="822960" indent="-347472">
              <a:spcBef>
                <a:spcPts val="600"/>
              </a:spcBef>
              <a:spcAft>
                <a:spcPts val="3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First clause introduces the second</a:t>
            </a:r>
          </a:p>
          <a:p>
            <a:pPr marL="822960" indent="-347472">
              <a:spcBef>
                <a:spcPts val="600"/>
              </a:spcBef>
              <a:spcAft>
                <a:spcPts val="3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Second clause elaborates on the first</a:t>
            </a:r>
          </a:p>
          <a:p>
            <a:pPr marL="0" indent="0">
              <a:spcBef>
                <a:spcPts val="3000"/>
              </a:spcBef>
              <a:spcAft>
                <a:spcPts val="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The message is clear, smoking kills.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The message is clear: smoking kills.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The message is clear—smoking kills.</a:t>
            </a:r>
          </a:p>
        </p:txBody>
      </p:sp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3352800" y="3900249"/>
            <a:ext cx="457200" cy="519351"/>
          </a:xfrm>
          <a:prstGeom prst="ellipse">
            <a:avLst/>
          </a:prstGeom>
          <a:noFill/>
          <a:ln w="28575" algn="ctr">
            <a:solidFill>
              <a:srgbClr val="CC0000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dirty="0">
              <a:solidFill>
                <a:srgbClr val="B6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n-ea"/>
            </a:endParaRPr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3429000" y="4433649"/>
            <a:ext cx="457200" cy="519351"/>
          </a:xfrm>
          <a:prstGeom prst="ellipse">
            <a:avLst/>
          </a:prstGeom>
          <a:noFill/>
          <a:ln w="28575" algn="ctr">
            <a:solidFill>
              <a:srgbClr val="CC0000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dirty="0">
              <a:solidFill>
                <a:srgbClr val="B6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n-ea"/>
            </a:endParaRPr>
          </a:p>
        </p:txBody>
      </p:sp>
      <p:sp>
        <p:nvSpPr>
          <p:cNvPr id="6" name="Oval 5"/>
          <p:cNvSpPr>
            <a:spLocks noChangeArrowheads="1"/>
          </p:cNvSpPr>
          <p:nvPr/>
        </p:nvSpPr>
        <p:spPr bwMode="auto">
          <a:xfrm>
            <a:off x="3530600" y="4967049"/>
            <a:ext cx="457200" cy="519351"/>
          </a:xfrm>
          <a:prstGeom prst="ellipse">
            <a:avLst/>
          </a:prstGeom>
          <a:noFill/>
          <a:ln w="28575" algn="ctr">
            <a:solidFill>
              <a:srgbClr val="CC0000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dirty="0">
              <a:solidFill>
                <a:srgbClr val="B6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896902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Correcting Comma Splices and Fused Sentences, 9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046720" cy="502920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5"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Subordinate clause and modifying phrase</a:t>
            </a:r>
          </a:p>
          <a:p>
            <a:pPr marL="822960" indent="-347472">
              <a:spcBef>
                <a:spcPts val="600"/>
              </a:spcBef>
              <a:spcAft>
                <a:spcPts val="3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Turn one of the independent clauses into a subordinate clause</a:t>
            </a:r>
          </a:p>
          <a:p>
            <a:pPr marL="0" indent="0">
              <a:spcBef>
                <a:spcPts val="3000"/>
              </a:spcBef>
              <a:spcAft>
                <a:spcPts val="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Spanish, like French and Italian, is a Romance language, it derives from Latin, the language of the Romans.</a:t>
            </a:r>
          </a:p>
        </p:txBody>
      </p:sp>
    </p:spTree>
    <p:extLst>
      <p:ext uri="{BB962C8B-B14F-4D97-AF65-F5344CB8AC3E}">
        <p14:creationId xmlns:p14="http://schemas.microsoft.com/office/powerpoint/2010/main" val="269977795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Correcting Comma Splices and Fused Sentences, 10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046720" cy="502920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5"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Subordinate clause and modifying phrase</a:t>
            </a:r>
            <a:endParaRPr lang="en-US" altLang="en-US" sz="2800" b="1" dirty="0">
              <a:ea typeface="ＭＳ Ｐゴシック" panose="020B0600070205080204" pitchFamily="34" charset="-128"/>
            </a:endParaRPr>
          </a:p>
          <a:p>
            <a:pPr marL="0" indent="0">
              <a:spcBef>
                <a:spcPts val="3000"/>
              </a:spcBef>
              <a:spcAft>
                <a:spcPts val="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Spanish, like French and Italian, is a Romance language, it derives from Latin, the language of the Romans.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Spanish, like French and Italian, is a Romance language 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because it derives from Latin, the language of the Romans.</a:t>
            </a:r>
          </a:p>
        </p:txBody>
      </p:sp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1752600" y="3733800"/>
            <a:ext cx="457200" cy="519351"/>
          </a:xfrm>
          <a:prstGeom prst="ellipse">
            <a:avLst/>
          </a:prstGeom>
          <a:noFill/>
          <a:ln w="28575" algn="ctr">
            <a:solidFill>
              <a:srgbClr val="CC0000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dirty="0">
              <a:solidFill>
                <a:srgbClr val="B6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9405645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Correcting Comma Splices and Fused Sentences, 11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046720" cy="502920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5"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Subordinate clause and modifying phrase</a:t>
            </a:r>
            <a:endParaRPr lang="en-US" altLang="en-US" sz="2800" b="1" dirty="0">
              <a:ea typeface="ＭＳ Ｐゴシック" panose="020B0600070205080204" pitchFamily="34" charset="-128"/>
            </a:endParaRPr>
          </a:p>
          <a:p>
            <a:pPr marL="0" indent="0">
              <a:spcBef>
                <a:spcPts val="3000"/>
              </a:spcBef>
              <a:spcAft>
                <a:spcPts val="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Spanish, like French and Italian, is a Romance language, it derives from Latin, the language of the Romans.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Spanish, 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a Romance language like French and Italian, </a:t>
            </a:r>
            <a:r>
              <a:rPr lang="en-US" altLang="en-US" b="1" dirty="0">
                <a:ea typeface="ＭＳ Ｐゴシック" panose="020B0600070205080204" pitchFamily="34" charset="-128"/>
              </a:rPr>
              <a:t>derives from Latin, the language of the Romans.</a:t>
            </a:r>
            <a:endParaRPr lang="en-US" altLang="en-US" b="1" dirty="0">
              <a:solidFill>
                <a:srgbClr val="214E91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1752600" y="3733800"/>
            <a:ext cx="457200" cy="519351"/>
          </a:xfrm>
          <a:prstGeom prst="ellipse">
            <a:avLst/>
          </a:prstGeom>
          <a:noFill/>
          <a:ln w="28575" algn="ctr">
            <a:solidFill>
              <a:srgbClr val="CC0000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dirty="0">
              <a:solidFill>
                <a:srgbClr val="B6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856475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6300" y="1905000"/>
            <a:ext cx="7391400" cy="1905000"/>
          </a:xfrm>
        </p:spPr>
        <p:txBody>
          <a:bodyPr anchor="t"/>
          <a:lstStyle/>
          <a:p>
            <a:pPr algn="l"/>
            <a:r>
              <a:rPr lang="en-US" dirty="0">
                <a:solidFill>
                  <a:schemeClr val="tx1"/>
                </a:solidFill>
              </a:rPr>
              <a:t>Two independent clauses joined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in a compound sentence need a proper coupling mechanism.</a:t>
            </a:r>
          </a:p>
        </p:txBody>
      </p:sp>
    </p:spTree>
    <p:extLst>
      <p:ext uri="{BB962C8B-B14F-4D97-AF65-F5344CB8AC3E}">
        <p14:creationId xmlns:p14="http://schemas.microsoft.com/office/powerpoint/2010/main" val="116962936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Correcting Comma Splices and Fused Sentences, 12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905000"/>
            <a:ext cx="8046720" cy="1676400"/>
          </a:xfrm>
        </p:spPr>
        <p:txBody>
          <a:bodyPr/>
          <a:lstStyle/>
          <a:p>
            <a:pPr marL="0" indent="0" algn="ctr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Refer to the Quick Reference box on page 643 when revising or correcting comma splices and fused sentences.</a:t>
            </a:r>
          </a:p>
        </p:txBody>
      </p:sp>
    </p:spTree>
    <p:extLst>
      <p:ext uri="{BB962C8B-B14F-4D97-AF65-F5344CB8AC3E}">
        <p14:creationId xmlns:p14="http://schemas.microsoft.com/office/powerpoint/2010/main" val="125507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Correctly Joining Independent</a:t>
            </a:r>
            <a:br>
              <a:rPr lang="en-US" dirty="0">
                <a:solidFill>
                  <a:srgbClr val="214E91"/>
                </a:solidFill>
              </a:rPr>
            </a:br>
            <a:r>
              <a:rPr lang="en-US" dirty="0">
                <a:solidFill>
                  <a:srgbClr val="214E91"/>
                </a:solidFill>
              </a:rPr>
              <a:t>Clauses,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Independent clauses</a:t>
            </a:r>
          </a:p>
          <a:p>
            <a:pPr marL="45720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Can stand on their own as sentences</a:t>
            </a:r>
          </a:p>
          <a:p>
            <a:pPr marL="0" indent="0">
              <a:spcBef>
                <a:spcPts val="6000"/>
              </a:spcBef>
              <a:spcAft>
                <a:spcPts val="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Examples: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The blues singer Alberta Hunter retired in the 1950s. She made a successful comeback in the 1970s.</a:t>
            </a:r>
          </a:p>
        </p:txBody>
      </p:sp>
    </p:spTree>
    <p:extLst>
      <p:ext uri="{BB962C8B-B14F-4D97-AF65-F5344CB8AC3E}">
        <p14:creationId xmlns:p14="http://schemas.microsoft.com/office/powerpoint/2010/main" val="19487784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Correctly Joining Independent</a:t>
            </a:r>
            <a:br>
              <a:rPr lang="en-US" dirty="0">
                <a:solidFill>
                  <a:srgbClr val="214E91"/>
                </a:solidFill>
              </a:rPr>
            </a:br>
            <a:r>
              <a:rPr lang="en-US" dirty="0">
                <a:solidFill>
                  <a:srgbClr val="214E91"/>
                </a:solidFill>
              </a:rPr>
              <a:t>Clauses,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321040" cy="50292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Independent clauses</a:t>
            </a:r>
          </a:p>
          <a:p>
            <a:pPr marL="45720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Can stand on their own as sentences</a:t>
            </a:r>
          </a:p>
          <a:p>
            <a:pPr marL="45720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Can be combined for compound sentences</a:t>
            </a:r>
          </a:p>
          <a:p>
            <a:pPr marL="822960" lvl="1" indent="-27432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2400" b="1" dirty="0">
                <a:ea typeface="ＭＳ Ｐゴシック" panose="020B0600070205080204" pitchFamily="34" charset="-128"/>
              </a:rPr>
              <a:t>Using a comma and coordinating conjunction (</a:t>
            </a:r>
            <a:r>
              <a:rPr lang="en-US" altLang="en-US" sz="2400" b="1" i="1" dirty="0">
                <a:ea typeface="ＭＳ Ｐゴシック" panose="020B0600070205080204" pitchFamily="34" charset="-128"/>
              </a:rPr>
              <a:t>and, but, or, nor, for, so, yet</a:t>
            </a:r>
            <a:r>
              <a:rPr lang="en-US" altLang="en-US" sz="2400" b="1" dirty="0">
                <a:ea typeface="ＭＳ Ｐゴシック" panose="020B0600070205080204" pitchFamily="34" charset="-128"/>
              </a:rPr>
              <a:t>)</a:t>
            </a:r>
          </a:p>
          <a:p>
            <a:pPr marL="0" indent="0">
              <a:spcBef>
                <a:spcPts val="6000"/>
              </a:spcBef>
              <a:spcAft>
                <a:spcPts val="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The blues singer Alberta Hunter retired in the 1950s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, but </a:t>
            </a:r>
            <a:r>
              <a:rPr lang="en-US" altLang="en-US" b="1" dirty="0">
                <a:ea typeface="ＭＳ Ｐゴシック" panose="020B0600070205080204" pitchFamily="34" charset="-128"/>
              </a:rPr>
              <a:t>she made a successful comeback in the 1970s.</a:t>
            </a:r>
          </a:p>
        </p:txBody>
      </p:sp>
    </p:spTree>
    <p:extLst>
      <p:ext uri="{BB962C8B-B14F-4D97-AF65-F5344CB8AC3E}">
        <p14:creationId xmlns:p14="http://schemas.microsoft.com/office/powerpoint/2010/main" val="19444733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Correctly Joining Independent</a:t>
            </a:r>
            <a:br>
              <a:rPr lang="en-US" dirty="0">
                <a:solidFill>
                  <a:srgbClr val="214E91"/>
                </a:solidFill>
              </a:rPr>
            </a:br>
            <a:r>
              <a:rPr lang="en-US" dirty="0">
                <a:solidFill>
                  <a:srgbClr val="214E91"/>
                </a:solidFill>
              </a:rPr>
              <a:t>Clauses,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321040" cy="50292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Independent clauses</a:t>
            </a:r>
          </a:p>
          <a:p>
            <a:pPr marL="45720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Can stand on their own as sentences</a:t>
            </a:r>
          </a:p>
          <a:p>
            <a:pPr marL="45720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Can be combined for compound sentences</a:t>
            </a:r>
          </a:p>
          <a:p>
            <a:pPr marL="822960" lvl="1" indent="-27432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2400" b="1" dirty="0">
                <a:ea typeface="ＭＳ Ｐゴシック" panose="020B0600070205080204" pitchFamily="34" charset="-128"/>
              </a:rPr>
              <a:t>Using a semicolon</a:t>
            </a:r>
          </a:p>
          <a:p>
            <a:pPr marL="0" indent="0">
              <a:spcBef>
                <a:spcPts val="6000"/>
              </a:spcBef>
              <a:spcAft>
                <a:spcPts val="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The blues singer Alberta Hunter retired in the 1950s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;</a:t>
            </a:r>
            <a:r>
              <a:rPr lang="en-US" altLang="en-US" b="1" dirty="0">
                <a:ea typeface="ＭＳ Ｐゴシック" panose="020B0600070205080204" pitchFamily="34" charset="-128"/>
              </a:rPr>
              <a:t> she made a successful comeback in the 1970s.</a:t>
            </a:r>
          </a:p>
        </p:txBody>
      </p:sp>
    </p:spTree>
    <p:extLst>
      <p:ext uri="{BB962C8B-B14F-4D97-AF65-F5344CB8AC3E}">
        <p14:creationId xmlns:p14="http://schemas.microsoft.com/office/powerpoint/2010/main" val="3803520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Correctly Joining Independent</a:t>
            </a:r>
            <a:br>
              <a:rPr lang="en-US" dirty="0">
                <a:solidFill>
                  <a:srgbClr val="214E91"/>
                </a:solidFill>
              </a:rPr>
            </a:br>
            <a:r>
              <a:rPr lang="en-US" dirty="0">
                <a:solidFill>
                  <a:srgbClr val="214E91"/>
                </a:solidFill>
              </a:rPr>
              <a:t>Clauses, 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321040" cy="50292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Independent clauses</a:t>
            </a:r>
          </a:p>
          <a:p>
            <a:pPr marL="45720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Can stand on their own as sentences</a:t>
            </a:r>
          </a:p>
          <a:p>
            <a:pPr marL="45720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Can be combined for compound sentences</a:t>
            </a:r>
          </a:p>
          <a:p>
            <a:pPr marL="822960" lvl="1" indent="-27432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2400" b="1" dirty="0">
                <a:ea typeface="ＭＳ Ｐゴシック" panose="020B0600070205080204" pitchFamily="34" charset="-128"/>
              </a:rPr>
              <a:t>Using a colon or a dash</a:t>
            </a:r>
          </a:p>
          <a:p>
            <a:pPr marL="0" indent="0">
              <a:spcBef>
                <a:spcPts val="6000"/>
              </a:spcBef>
              <a:spcAft>
                <a:spcPts val="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The blues singer Alberta Hunter retired in the 1950s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:</a:t>
            </a:r>
            <a:r>
              <a:rPr lang="en-US" altLang="en-US" b="1" dirty="0">
                <a:ea typeface="ＭＳ Ｐゴシック" panose="020B0600070205080204" pitchFamily="34" charset="-128"/>
              </a:rPr>
              <a:t> she made a successful comeback in the 1970s.</a:t>
            </a:r>
          </a:p>
        </p:txBody>
      </p:sp>
    </p:spTree>
    <p:extLst>
      <p:ext uri="{BB962C8B-B14F-4D97-AF65-F5344CB8AC3E}">
        <p14:creationId xmlns:p14="http://schemas.microsoft.com/office/powerpoint/2010/main" val="230846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Identifying Incorrectly Joined Independent Clauses,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Comma splice</a:t>
            </a:r>
          </a:p>
          <a:p>
            <a:pPr marL="45720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Two independent clauses combined with a comma alone</a:t>
            </a:r>
          </a:p>
          <a:p>
            <a:pPr marL="0" indent="0">
              <a:spcBef>
                <a:spcPts val="6000"/>
              </a:spcBef>
              <a:spcAft>
                <a:spcPts val="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Ronald Reagan was originally an actor, he turned to politics in the 1960s.</a:t>
            </a:r>
          </a:p>
        </p:txBody>
      </p:sp>
    </p:spTree>
    <p:extLst>
      <p:ext uri="{BB962C8B-B14F-4D97-AF65-F5344CB8AC3E}">
        <p14:creationId xmlns:p14="http://schemas.microsoft.com/office/powerpoint/2010/main" val="30839838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Identifying Incorrectly Joined Independent Clauses,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Fused sentence</a:t>
            </a:r>
          </a:p>
          <a:p>
            <a:pPr marL="45720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Two independent clauses combined with no punctuation</a:t>
            </a:r>
          </a:p>
          <a:p>
            <a:pPr marL="0" indent="0">
              <a:spcBef>
                <a:spcPts val="6000"/>
              </a:spcBef>
              <a:spcAft>
                <a:spcPts val="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Politics and acting have something in common they both require an affinity for public performance.</a:t>
            </a:r>
          </a:p>
        </p:txBody>
      </p:sp>
    </p:spTree>
    <p:extLst>
      <p:ext uri="{BB962C8B-B14F-4D97-AF65-F5344CB8AC3E}">
        <p14:creationId xmlns:p14="http://schemas.microsoft.com/office/powerpoint/2010/main" val="3682150948"/>
      </p:ext>
    </p:extLst>
  </p:cSld>
  <p:clrMapOvr>
    <a:masterClrMapping/>
  </p:clrMapOvr>
</p:sld>
</file>

<file path=ppt/theme/theme1.xml><?xml version="1.0" encoding="utf-8"?>
<a:theme xmlns:a="http://schemas.openxmlformats.org/drawingml/2006/main" name="FIRST, BREAK, LAST slides 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lternate FIRST, BREAK, LAST slide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Plain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Red bar footer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PLAIN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RED FOOTER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BLUE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Plain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Red Bar Footer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MHHE_Accessible_PPT_Template-v3(1)</Template>
  <TotalTime>10418</TotalTime>
  <Words>1453</Words>
  <Application>Microsoft Office PowerPoint</Application>
  <PresentationFormat>On-screen Show (4:3)</PresentationFormat>
  <Paragraphs>157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9</vt:i4>
      </vt:variant>
      <vt:variant>
        <vt:lpstr>Slide Titles</vt:lpstr>
      </vt:variant>
      <vt:variant>
        <vt:i4>30</vt:i4>
      </vt:variant>
    </vt:vector>
  </HeadingPairs>
  <TitlesOfParts>
    <vt:vector size="49" baseType="lpstr">
      <vt:lpstr>Arial</vt:lpstr>
      <vt:lpstr>ArumSans Bold</vt:lpstr>
      <vt:lpstr>ArumSans Regular</vt:lpstr>
      <vt:lpstr>ArumSans Rg</vt:lpstr>
      <vt:lpstr>Calibri</vt:lpstr>
      <vt:lpstr>Proxima Nova Bl</vt:lpstr>
      <vt:lpstr>Proxima Nova Rg</vt:lpstr>
      <vt:lpstr>Symbol</vt:lpstr>
      <vt:lpstr>Vectipede Rg</vt:lpstr>
      <vt:lpstr>Wingdings</vt:lpstr>
      <vt:lpstr>FIRST, BREAK, LAST slides </vt:lpstr>
      <vt:lpstr>Alternate FIRST, BREAK, LAST slides</vt:lpstr>
      <vt:lpstr>Plain BODY/MAIN CONTENT</vt:lpstr>
      <vt:lpstr>Red bar footer BODY/MAIN CONTENT</vt:lpstr>
      <vt:lpstr>PLAIN Section Divider, Quotes, Callouts</vt:lpstr>
      <vt:lpstr>RED FOOTER Section Divider, Quotes, Callouts</vt:lpstr>
      <vt:lpstr>BLUE Section Divider, Quotes, Callouts</vt:lpstr>
      <vt:lpstr>Plain_APPENDIX</vt:lpstr>
      <vt:lpstr>Red Bar Footer_APPENDIX</vt:lpstr>
      <vt:lpstr>WRITING MATTERS  A Handbook for Writing and Research  THIRD EDITION</vt:lpstr>
      <vt:lpstr>Chapter 35</vt:lpstr>
      <vt:lpstr>Two independent clauses joined in a compound sentence need a proper coupling mechanism.</vt:lpstr>
      <vt:lpstr>Correctly Joining Independent Clauses, 1</vt:lpstr>
      <vt:lpstr>Correctly Joining Independent Clauses, 2</vt:lpstr>
      <vt:lpstr>Correctly Joining Independent Clauses, 3</vt:lpstr>
      <vt:lpstr>Correctly Joining Independent Clauses, 4</vt:lpstr>
      <vt:lpstr>Identifying Incorrectly Joined Independent Clauses, 1</vt:lpstr>
      <vt:lpstr>Identifying Incorrectly Joined Independent Clauses, 2</vt:lpstr>
      <vt:lpstr>Recognizing When Comma Splices and Fused Sentences Tend to Occur, 1</vt:lpstr>
      <vt:lpstr>Recognizing When Comma Splices and Fused Sentences Tend to Occur, 2</vt:lpstr>
      <vt:lpstr>Recognizing When Comma Splices and Fused Sentences Tend to Occur, 3</vt:lpstr>
      <vt:lpstr>Recognizing When Comma Splices and Fused Sentences Tend to Occur, 4</vt:lpstr>
      <vt:lpstr>Recognizing When Comma Splices and Fused Sentences Tend to Occur, 5</vt:lpstr>
      <vt:lpstr>Recognizing When Comma Splices and Fused Sentences Tend to Occur, 6</vt:lpstr>
      <vt:lpstr>Recognizing When Comma Splices and Fused Sentences Tend to Occur, 7</vt:lpstr>
      <vt:lpstr>Recognizing When Comma Splices and Fused Sentences Tend to Occur, 8</vt:lpstr>
      <vt:lpstr>Recognizing When Comma Splices and Fused Sentences Tend to Occur, 9</vt:lpstr>
      <vt:lpstr>Correcting Comma Splices and Fused Sentences, 1</vt:lpstr>
      <vt:lpstr>Correcting Comma Splices and Fused Sentences, 2</vt:lpstr>
      <vt:lpstr>Correcting Comma Splices and Fused Sentences, 3</vt:lpstr>
      <vt:lpstr>Correcting Comma Splices and Fused Sentences, 4</vt:lpstr>
      <vt:lpstr>Correcting Comma Splices and Fused Sentences, 5</vt:lpstr>
      <vt:lpstr>Correcting Comma Splices and Fused Sentences, 6</vt:lpstr>
      <vt:lpstr>Correcting Comma Splices and Fused Sentences, 7</vt:lpstr>
      <vt:lpstr>Correcting Comma Splices and Fused Sentences, 8</vt:lpstr>
      <vt:lpstr>Correcting Comma Splices and Fused Sentences, 9</vt:lpstr>
      <vt:lpstr>Correcting Comma Splices and Fused Sentences, 10</vt:lpstr>
      <vt:lpstr>Correcting Comma Splices and Fused Sentences, 11</vt:lpstr>
      <vt:lpstr>Correcting Comma Splices and Fused Sentences, 12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Patty Schissel</dc:creator>
  <cp:lastModifiedBy>Ginger Glodowske</cp:lastModifiedBy>
  <cp:revision>2400</cp:revision>
  <dcterms:created xsi:type="dcterms:W3CDTF">2016-07-07T18:34:42Z</dcterms:created>
  <dcterms:modified xsi:type="dcterms:W3CDTF">2020-09-10T03:25:04Z</dcterms:modified>
</cp:coreProperties>
</file>