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6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8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859" r:id="rId2"/>
    <p:sldMasterId id="2147483744" r:id="rId3"/>
    <p:sldMasterId id="2147483780" r:id="rId4"/>
    <p:sldMasterId id="2147483838" r:id="rId5"/>
    <p:sldMasterId id="2147483713" r:id="rId6"/>
    <p:sldMasterId id="2147483674" r:id="rId7"/>
    <p:sldMasterId id="2147483897" r:id="rId8"/>
    <p:sldMasterId id="2147483960" r:id="rId9"/>
  </p:sldMasterIdLst>
  <p:notesMasterIdLst>
    <p:notesMasterId r:id="rId26"/>
  </p:notesMasterIdLst>
  <p:handoutMasterIdLst>
    <p:handoutMasterId r:id="rId27"/>
  </p:handoutMasterIdLst>
  <p:sldIdLst>
    <p:sldId id="384" r:id="rId10"/>
    <p:sldId id="322" r:id="rId11"/>
    <p:sldId id="809" r:id="rId12"/>
    <p:sldId id="1340" r:id="rId13"/>
    <p:sldId id="1370" r:id="rId14"/>
    <p:sldId id="1371" r:id="rId15"/>
    <p:sldId id="1341" r:id="rId16"/>
    <p:sldId id="1372" r:id="rId17"/>
    <p:sldId id="1373" r:id="rId18"/>
    <p:sldId id="1374" r:id="rId19"/>
    <p:sldId id="1375" r:id="rId20"/>
    <p:sldId id="1376" r:id="rId21"/>
    <p:sldId id="1363" r:id="rId22"/>
    <p:sldId id="1377" r:id="rId23"/>
    <p:sldId id="1367" r:id="rId24"/>
    <p:sldId id="137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8">
          <p15:clr>
            <a:srgbClr val="A4A3A4"/>
          </p15:clr>
        </p15:guide>
        <p15:guide id="2" orient="horz" pos="3600">
          <p15:clr>
            <a:srgbClr val="A4A3A4"/>
          </p15:clr>
        </p15:guide>
        <p15:guide id="3" orient="horz" pos="912" userDrawn="1">
          <p15:clr>
            <a:srgbClr val="A4A3A4"/>
          </p15:clr>
        </p15:guide>
        <p15:guide id="4" orient="horz" pos="3360">
          <p15:clr>
            <a:srgbClr val="A4A3A4"/>
          </p15:clr>
        </p15:guide>
        <p15:guide id="5" pos="5616">
          <p15:clr>
            <a:srgbClr val="A4A3A4"/>
          </p15:clr>
        </p15:guide>
        <p15:guide id="6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4E91"/>
    <a:srgbClr val="B60000"/>
    <a:srgbClr val="5A5000"/>
    <a:srgbClr val="1A5085"/>
    <a:srgbClr val="4F4F4F"/>
    <a:srgbClr val="804025"/>
    <a:srgbClr val="6F4A25"/>
    <a:srgbClr val="820082"/>
    <a:srgbClr val="714416"/>
    <a:srgbClr val="714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3" autoAdjust="0"/>
    <p:restoredTop sz="94278" autoAdjust="0"/>
  </p:normalViewPr>
  <p:slideViewPr>
    <p:cSldViewPr>
      <p:cViewPr varScale="1">
        <p:scale>
          <a:sx n="108" d="100"/>
          <a:sy n="108" d="100"/>
        </p:scale>
        <p:origin x="1998" y="78"/>
      </p:cViewPr>
      <p:guideLst>
        <p:guide orient="horz" pos="3408"/>
        <p:guide orient="horz" pos="3600"/>
        <p:guide orient="horz" pos="912"/>
        <p:guide orient="horz" pos="3360"/>
        <p:guide pos="5616"/>
        <p:guide pos="4320"/>
      </p:guideLst>
    </p:cSldViewPr>
  </p:slideViewPr>
  <p:outlineViewPr>
    <p:cViewPr>
      <p:scale>
        <a:sx n="33" d="100"/>
        <a:sy n="33" d="100"/>
      </p:scale>
      <p:origin x="0" y="793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4CCBF-31CF-4FCA-A5B4-50142834420A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95618-5249-4F12-80E4-2F3A0FD18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110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4B720-C9F6-4BFC-BC5C-B1B8D70204DA}" type="datetimeFigureOut">
              <a:rPr lang="en-US" smtClean="0"/>
              <a:t>9/20/2020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3D02-7E89-4EBF-B123-9C334E1BF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04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828800" y="20574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905000" y="3352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tx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 hasCustomPrompt="1"/>
          </p:nvPr>
        </p:nvSpPr>
        <p:spPr>
          <a:xfrm>
            <a:off x="0" y="6703464"/>
            <a:ext cx="9144000" cy="173736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800">
                <a:solidFill>
                  <a:srgbClr val="505050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Set copyright here</a:t>
            </a:r>
          </a:p>
        </p:txBody>
      </p:sp>
    </p:spTree>
    <p:extLst>
      <p:ext uri="{BB962C8B-B14F-4D97-AF65-F5344CB8AC3E}">
        <p14:creationId xmlns:p14="http://schemas.microsoft.com/office/powerpoint/2010/main" val="115602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74FD9-49A3-45A3-917C-240E968BE9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4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05600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4770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1800"/>
              </a:spcBef>
              <a:spcAft>
                <a:spcPts val="1800"/>
              </a:spcAft>
              <a:defRPr sz="3600" b="1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1200"/>
              </a:spcAft>
              <a:buNone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-347472">
              <a:spcBef>
                <a:spcPts val="1200"/>
              </a:spcBef>
              <a:spcAft>
                <a:spcPts val="1200"/>
              </a:spcAft>
              <a:buClr>
                <a:srgbClr val="B40000"/>
              </a:buClr>
              <a:buFont typeface="Arial" panose="020B0604020202020204" pitchFamily="34" charset="0"/>
              <a:buChar char="•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31520" indent="-283464">
              <a:spcBef>
                <a:spcPts val="1200"/>
              </a:spcBef>
              <a:spcAft>
                <a:spcPts val="1200"/>
              </a:spcAft>
              <a:buClr>
                <a:srgbClr val="004B8C"/>
              </a:buCl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05840" indent="-228600">
              <a:spcBef>
                <a:spcPts val="1200"/>
              </a:spcBef>
              <a:spcAft>
                <a:spcPts val="1200"/>
              </a:spcAft>
              <a:buClr>
                <a:srgbClr val="307077"/>
              </a:buClr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-2286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801041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4084320"/>
            <a:ext cx="8153400" cy="246888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96261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9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480686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323088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5013960"/>
            <a:ext cx="8153400" cy="14630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729356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44780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75336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405892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5364480"/>
            <a:ext cx="8229600" cy="11887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800"/>
              </a:spcAft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Aft>
                <a:spcPts val="800"/>
              </a:spcAft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Aft>
                <a:spcPts val="800"/>
              </a:spcAft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280547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o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lang="en-US" sz="3600" b="1" dirty="0">
                <a:solidFill>
                  <a:srgbClr val="B4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1"/>
          </p:nvPr>
        </p:nvSpPr>
        <p:spPr>
          <a:xfrm>
            <a:off x="4724400" y="1447800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quarter" idx="12"/>
          </p:nvPr>
        </p:nvSpPr>
        <p:spPr>
          <a:xfrm>
            <a:off x="4572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quarter" idx="13"/>
          </p:nvPr>
        </p:nvSpPr>
        <p:spPr>
          <a:xfrm>
            <a:off x="4724400" y="2762478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quarter" idx="14"/>
          </p:nvPr>
        </p:nvSpPr>
        <p:spPr>
          <a:xfrm>
            <a:off x="4572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Content Placeholder 3"/>
          <p:cNvSpPr>
            <a:spLocks noGrp="1"/>
          </p:cNvSpPr>
          <p:nvPr>
            <p:ph sz="quarter" idx="15"/>
          </p:nvPr>
        </p:nvSpPr>
        <p:spPr>
          <a:xfrm>
            <a:off x="4724400" y="4077156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Content Placeholder 3"/>
          <p:cNvSpPr>
            <a:spLocks noGrp="1"/>
          </p:cNvSpPr>
          <p:nvPr>
            <p:ph sz="quarter" idx="16"/>
          </p:nvPr>
        </p:nvSpPr>
        <p:spPr>
          <a:xfrm>
            <a:off x="4572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Content Placeholder 3"/>
          <p:cNvSpPr>
            <a:spLocks noGrp="1"/>
          </p:cNvSpPr>
          <p:nvPr>
            <p:ph sz="quarter" idx="17"/>
          </p:nvPr>
        </p:nvSpPr>
        <p:spPr>
          <a:xfrm>
            <a:off x="4724400" y="5391835"/>
            <a:ext cx="39624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</p:spTree>
    <p:extLst>
      <p:ext uri="{BB962C8B-B14F-4D97-AF65-F5344CB8AC3E}">
        <p14:creationId xmlns:p14="http://schemas.microsoft.com/office/powerpoint/2010/main" val="16211087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1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51206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187976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097280"/>
          </a:xfrm>
          <a:prstGeom prst="rect">
            <a:avLst/>
          </a:prstGeom>
        </p:spPr>
        <p:txBody>
          <a:bodyPr anchor="ctr"/>
          <a:lstStyle>
            <a:lvl1pPr>
              <a:defRPr sz="3600" b="1">
                <a:solidFill>
                  <a:srgbClr val="B4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144811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2087880"/>
            <a:ext cx="4040188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144811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2087880"/>
            <a:ext cx="4041775" cy="438912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8534400" y="6534835"/>
            <a:ext cx="533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9C90A8CD-1DEE-44FE-9A38-FC0EED56CA2D}" type="slidenum">
              <a:rPr lang="en-US" sz="1500" smtClean="0"/>
              <a:pPr algn="ctr"/>
              <a:t>‹#›</a:t>
            </a:fld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8740734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5873770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975049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910042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326611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1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8741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36828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942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4691501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655320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86265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Six Content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39762"/>
          </a:xfrm>
          <a:prstGeom prst="rect">
            <a:avLst/>
          </a:prstGeom>
        </p:spPr>
        <p:txBody>
          <a:bodyPr/>
          <a:lstStyle>
            <a:lvl1pPr>
              <a:defRPr lang="en-US" sz="3600" dirty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Content Placeholder 1"/>
          <p:cNvSpPr>
            <a:spLocks noGrp="1"/>
          </p:cNvSpPr>
          <p:nvPr>
            <p:ph sz="quarter" idx="12"/>
          </p:nvPr>
        </p:nvSpPr>
        <p:spPr>
          <a:xfrm>
            <a:off x="533400" y="106680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33400" y="201168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4"/>
          </p:nvPr>
        </p:nvSpPr>
        <p:spPr>
          <a:xfrm>
            <a:off x="533400" y="2880360"/>
            <a:ext cx="8153400" cy="6858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4"/>
          <p:cNvSpPr>
            <a:spLocks noGrp="1"/>
          </p:cNvSpPr>
          <p:nvPr>
            <p:ph sz="quarter" idx="15"/>
          </p:nvPr>
        </p:nvSpPr>
        <p:spPr>
          <a:xfrm>
            <a:off x="533400" y="3672840"/>
            <a:ext cx="8153400" cy="8382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5"/>
          <p:cNvSpPr>
            <a:spLocks noGrp="1"/>
          </p:cNvSpPr>
          <p:nvPr>
            <p:ph sz="quarter" idx="10"/>
          </p:nvPr>
        </p:nvSpPr>
        <p:spPr>
          <a:xfrm>
            <a:off x="533400" y="4617720"/>
            <a:ext cx="8153400" cy="9144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sz="quarter" idx="11"/>
          </p:nvPr>
        </p:nvSpPr>
        <p:spPr>
          <a:xfrm>
            <a:off x="533400" y="5638800"/>
            <a:ext cx="8153400" cy="7620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hoto Credit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624449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Title"/>
          <p:cNvSpPr>
            <a:spLocks noGrp="1"/>
          </p:cNvSpPr>
          <p:nvPr>
            <p:ph type="title"/>
          </p:nvPr>
        </p:nvSpPr>
        <p:spPr>
          <a:xfrm>
            <a:off x="-1" y="228600"/>
            <a:ext cx="9144001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038600" cy="561594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019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wo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4912202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3817620" y="65294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2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7505567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half" idx="2"/>
          </p:nvPr>
        </p:nvSpPr>
        <p:spPr>
          <a:xfrm>
            <a:off x="457201" y="16002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4"/>
          </p:nvPr>
        </p:nvSpPr>
        <p:spPr>
          <a:xfrm>
            <a:off x="4645026" y="16002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457200" y="4191000"/>
            <a:ext cx="4040188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5814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5" name="Content Placeholder 4"/>
          <p:cNvSpPr>
            <a:spLocks noGrp="1"/>
          </p:cNvSpPr>
          <p:nvPr>
            <p:ph sz="quarter" idx="15"/>
          </p:nvPr>
        </p:nvSpPr>
        <p:spPr>
          <a:xfrm>
            <a:off x="4645025" y="4191000"/>
            <a:ext cx="4041775" cy="1752600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000"/>
            </a:lvl1pPr>
            <a:lvl2pPr>
              <a:spcAft>
                <a:spcPts val="800"/>
              </a:spcAft>
              <a:defRPr sz="1800"/>
            </a:lvl2pPr>
            <a:lvl3pPr>
              <a:spcAft>
                <a:spcPts val="800"/>
              </a:spcAft>
              <a:defRPr sz="1600"/>
            </a:lvl3pPr>
            <a:lvl4pPr>
              <a:spcAft>
                <a:spcPts val="800"/>
              </a:spcAft>
              <a:defRPr sz="1400"/>
            </a:lvl4pPr>
            <a:lvl5pPr>
              <a:spcAft>
                <a:spcPts val="800"/>
              </a:spcAft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17620" y="5996050"/>
            <a:ext cx="150876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description(s)</a:t>
            </a:r>
          </a:p>
        </p:txBody>
      </p:sp>
      <p:sp>
        <p:nvSpPr>
          <p:cNvPr id="1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207924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Lef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457201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457201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57505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544512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8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853900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Content with Right Side-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5678487" y="304800"/>
            <a:ext cx="3008313" cy="838200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5678487" y="1143000"/>
            <a:ext cx="3008313" cy="533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457200" y="304800"/>
            <a:ext cx="5111751" cy="6179819"/>
          </a:xfrm>
          <a:prstGeom prst="rect">
            <a:avLst/>
          </a:prstGeom>
        </p:spPr>
        <p:txBody>
          <a:bodyPr/>
          <a:lstStyle>
            <a:lvl1pPr>
              <a:spcAft>
                <a:spcPts val="800"/>
              </a:spcAft>
              <a:defRPr sz="2400"/>
            </a:lvl1pPr>
            <a:lvl2pPr>
              <a:spcAft>
                <a:spcPts val="800"/>
              </a:spcAft>
              <a:defRPr sz="2000"/>
            </a:lvl2pPr>
            <a:lvl3pPr>
              <a:spcAft>
                <a:spcPts val="800"/>
              </a:spcAft>
              <a:defRPr sz="1800"/>
            </a:lvl3pPr>
            <a:lvl4pPr>
              <a:spcAft>
                <a:spcPts val="800"/>
              </a:spcAft>
              <a:defRPr sz="1600"/>
            </a:lvl4pPr>
            <a:lvl5pPr>
              <a:spcAft>
                <a:spcPts val="800"/>
              </a:spcAft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Jump Link"/>
          <p:cNvSpPr>
            <a:spLocks noGrp="1"/>
          </p:cNvSpPr>
          <p:nvPr>
            <p:ph type="body" sz="quarter" idx="12" hasCustomPrompt="1"/>
          </p:nvPr>
        </p:nvSpPr>
        <p:spPr>
          <a:xfrm>
            <a:off x="2327275" y="6488875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9164351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1828800" y="5253037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1"/>
          <p:cNvSpPr>
            <a:spLocks noGrp="1"/>
          </p:cNvSpPr>
          <p:nvPr>
            <p:ph type="body" sz="half" idx="2"/>
          </p:nvPr>
        </p:nvSpPr>
        <p:spPr>
          <a:xfrm>
            <a:off x="1828800" y="5895975"/>
            <a:ext cx="548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"/>
          <p:cNvSpPr>
            <a:spLocks noGrp="1"/>
          </p:cNvSpPr>
          <p:nvPr>
            <p:ph type="pic" idx="1"/>
          </p:nvPr>
        </p:nvSpPr>
        <p:spPr>
          <a:xfrm>
            <a:off x="1028700" y="128650"/>
            <a:ext cx="7086600" cy="49446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7" name="Jump Link"/>
          <p:cNvSpPr>
            <a:spLocks noGrp="1"/>
          </p:cNvSpPr>
          <p:nvPr>
            <p:ph type="body" sz="quarter" idx="16" hasCustomPrompt="1"/>
          </p:nvPr>
        </p:nvSpPr>
        <p:spPr>
          <a:xfrm>
            <a:off x="3886200" y="5081650"/>
            <a:ext cx="1371600" cy="9995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800"/>
            </a:lvl1pPr>
          </a:lstStyle>
          <a:p>
            <a:pPr lvl="0"/>
            <a:r>
              <a:rPr lang="en-US" dirty="0"/>
              <a:t>Jump to long image description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5795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Gray BG, Title-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hoto Credit3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8335032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Bar-Title an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-2251" y="228600"/>
            <a:ext cx="9172252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0" y="1066799"/>
            <a:ext cx="9144000" cy="531595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Video Credit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Video Credit Here</a:t>
            </a:r>
          </a:p>
        </p:txBody>
      </p:sp>
    </p:spTree>
    <p:extLst>
      <p:ext uri="{BB962C8B-B14F-4D97-AF65-F5344CB8AC3E}">
        <p14:creationId xmlns:p14="http://schemas.microsoft.com/office/powerpoint/2010/main" val="24692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28">
          <p15:clr>
            <a:srgbClr val="FBAE40"/>
          </p15:clr>
        </p15:guide>
        <p15:guide id="3" pos="513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agline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562100" y="6662420"/>
            <a:ext cx="6019800" cy="1828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73"/>
            <a:ext cx="810260" cy="81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0" y="6705600"/>
            <a:ext cx="36576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indent="0" algn="r">
              <a:buNone/>
              <a:defRPr sz="800" baseline="0">
                <a:solidFill>
                  <a:srgbClr val="6A6A6A"/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Insert Photo Credit Here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2362200" y="6662012"/>
            <a:ext cx="441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dirty="0"/>
              <a:t>Copyright © The McGraw-Hill Companies, Inc.  Permission required for reproduction or display.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2766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429000"/>
            <a:ext cx="51054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28600" y="4114800"/>
            <a:ext cx="5105400" cy="685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04973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&amp; Subtitle Left1_Title &amp; Sub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609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33800" y="4260273"/>
            <a:ext cx="5181600" cy="6927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1pPr>
            <a:lvl2pPr marL="4572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2pPr>
            <a:lvl3pPr marL="9144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3pPr>
            <a:lvl4pPr marL="13716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4pPr>
            <a:lvl5pPr marL="1828800" indent="0" algn="r">
              <a:buNone/>
              <a:defRPr sz="2000" b="0">
                <a:solidFill>
                  <a:schemeClr val="bg1"/>
                </a:solidFill>
                <a:latin typeface="ArumSans Bold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384814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213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505050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8599204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228600" y="3581400"/>
            <a:ext cx="51054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0691689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Gray BG, Title Onl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Background"/>
          <p:cNvSpPr/>
          <p:nvPr userDrawn="1"/>
        </p:nvSpPr>
        <p:spPr>
          <a:xfrm>
            <a:off x="3429000" y="3429000"/>
            <a:ext cx="5715000" cy="1752600"/>
          </a:xfrm>
          <a:prstGeom prst="rect">
            <a:avLst/>
          </a:prstGeom>
          <a:solidFill>
            <a:schemeClr val="tx1">
              <a:alpha val="4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3733800" y="3581400"/>
            <a:ext cx="5181600" cy="13716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0761728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SimpleTitle&amp;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0" y="2130426"/>
            <a:ext cx="9144000" cy="1470025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6A6A6A"/>
                </a:solidFill>
                <a:latin typeface="ArumSans Regul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2355271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22294791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RedBar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705600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6955695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lide 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ctrTitle"/>
          </p:nvPr>
        </p:nvSpPr>
        <p:spPr>
          <a:xfrm>
            <a:off x="1066800" y="1524000"/>
            <a:ext cx="7048500" cy="1470025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1"/>
          <p:cNvSpPr>
            <a:spLocks noGrp="1"/>
          </p:cNvSpPr>
          <p:nvPr>
            <p:ph type="subTitle" idx="1"/>
          </p:nvPr>
        </p:nvSpPr>
        <p:spPr>
          <a:xfrm>
            <a:off x="1066800" y="29718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8872374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lue Slide 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722313" y="2643186"/>
            <a:ext cx="7202487" cy="1362075"/>
          </a:xfrm>
          <a:prstGeom prst="rect">
            <a:avLst/>
          </a:prstGeom>
        </p:spPr>
        <p:txBody>
          <a:bodyPr anchor="t"/>
          <a:lstStyle>
            <a:lvl1pPr algn="l">
              <a:defRPr sz="44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722313" y="1143000"/>
            <a:ext cx="7202487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53150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066800"/>
            <a:ext cx="8229600" cy="5562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5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9492145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7338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3434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6294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656260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ext abov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6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0755641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Title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990600"/>
            <a:ext cx="8229600" cy="5410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3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2-up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1600200"/>
            <a:ext cx="40386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11797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648200" y="1600200"/>
            <a:ext cx="4114800" cy="4800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Jump link"/>
          <p:cNvSpPr>
            <a:spLocks noGrp="1"/>
          </p:cNvSpPr>
          <p:nvPr>
            <p:ph type="body" sz="quarter" idx="13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10997478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 Bar Footer_Appendix_4-up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Title"/>
          <p:cNvSpPr>
            <a:spLocks noGrp="1"/>
          </p:cNvSpPr>
          <p:nvPr>
            <p:ph type="title"/>
          </p:nvPr>
        </p:nvSpPr>
        <p:spPr>
          <a:xfrm>
            <a:off x="-20713" y="228600"/>
            <a:ext cx="9185426" cy="609600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Header 1"/>
          <p:cNvSpPr>
            <a:spLocks noGrp="1"/>
          </p:cNvSpPr>
          <p:nvPr>
            <p:ph type="body" idx="1"/>
          </p:nvPr>
        </p:nvSpPr>
        <p:spPr>
          <a:xfrm>
            <a:off x="457201" y="960438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57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Header 2"/>
          <p:cNvSpPr>
            <a:spLocks noGrp="1"/>
          </p:cNvSpPr>
          <p:nvPr>
            <p:ph type="body" sz="quarter" idx="3"/>
          </p:nvPr>
        </p:nvSpPr>
        <p:spPr>
          <a:xfrm>
            <a:off x="4645026" y="960438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4648200" y="1600200"/>
            <a:ext cx="4038600" cy="19812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Header 3"/>
          <p:cNvSpPr>
            <a:spLocks noGrp="1"/>
          </p:cNvSpPr>
          <p:nvPr>
            <p:ph type="body" sz="quarter" idx="12"/>
          </p:nvPr>
        </p:nvSpPr>
        <p:spPr>
          <a:xfrm>
            <a:off x="457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57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Header 4"/>
          <p:cNvSpPr>
            <a:spLocks noGrp="1"/>
          </p:cNvSpPr>
          <p:nvPr>
            <p:ph type="body" sz="quarter" idx="13"/>
          </p:nvPr>
        </p:nvSpPr>
        <p:spPr>
          <a:xfrm>
            <a:off x="4648200" y="3657600"/>
            <a:ext cx="4038600" cy="609600"/>
          </a:xfrm>
          <a:prstGeom prst="rect">
            <a:avLst/>
          </a:prstGeom>
        </p:spPr>
        <p:txBody>
          <a:bodyPr anchor="b"/>
          <a:lstStyle>
            <a:lvl1pPr>
              <a:def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648200" y="4267200"/>
            <a:ext cx="4038600" cy="213360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800"/>
              </a:spcAft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Jump Link"/>
          <p:cNvSpPr>
            <a:spLocks noGrp="1"/>
          </p:cNvSpPr>
          <p:nvPr>
            <p:ph type="body" sz="quarter" idx="11" hasCustomPrompt="1"/>
          </p:nvPr>
        </p:nvSpPr>
        <p:spPr>
          <a:xfrm>
            <a:off x="3467100" y="6477000"/>
            <a:ext cx="2209800" cy="152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800" baseline="0">
                <a:solidFill>
                  <a:srgbClr val="6A6A6A"/>
                </a:solidFill>
              </a:defRPr>
            </a:lvl1pPr>
          </a:lstStyle>
          <a:p>
            <a:pPr lvl="0"/>
            <a:r>
              <a:rPr lang="en-US" dirty="0"/>
              <a:t>Jump back to slide containing original image</a:t>
            </a:r>
          </a:p>
        </p:txBody>
      </p:sp>
    </p:spTree>
    <p:extLst>
      <p:ext uri="{BB962C8B-B14F-4D97-AF65-F5344CB8AC3E}">
        <p14:creationId xmlns:p14="http://schemas.microsoft.com/office/powerpoint/2010/main" val="311237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Tagline-Title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>
            <a:spLocks noGrp="1"/>
          </p:cNvSpPr>
          <p:nvPr>
            <p:ph type="title"/>
          </p:nvPr>
        </p:nvSpPr>
        <p:spPr>
          <a:xfrm>
            <a:off x="685800" y="2775099"/>
            <a:ext cx="7772400" cy="1362075"/>
          </a:xfrm>
          <a:prstGeom prst="rect">
            <a:avLst/>
          </a:prstGeom>
        </p:spPr>
        <p:txBody>
          <a:bodyPr anchor="b" anchorCtr="0"/>
          <a:lstStyle>
            <a:lvl1pPr algn="l">
              <a:spcBef>
                <a:spcPts val="480"/>
              </a:spcBef>
              <a:defRPr sz="3600" b="1" cap="all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idx="1"/>
          </p:nvPr>
        </p:nvSpPr>
        <p:spPr>
          <a:xfrm>
            <a:off x="685800" y="4138613"/>
            <a:ext cx="7772400" cy="1500187"/>
          </a:xfrm>
          <a:prstGeom prst="rect">
            <a:avLst/>
          </a:prstGeom>
        </p:spPr>
        <p:txBody>
          <a:bodyPr anchor="t" anchorCtr="0"/>
          <a:lstStyle>
            <a:lvl1pPr marL="0" indent="0">
              <a:spcBef>
                <a:spcPts val="0"/>
              </a:spcBef>
              <a:buNone/>
              <a:defRPr sz="2000">
                <a:solidFill>
                  <a:srgbClr val="6A6A6A"/>
                </a:solidFill>
                <a:latin typeface="ArumSans Regul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hoto Credit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0" y="6422066"/>
            <a:ext cx="2667000" cy="152400"/>
          </a:xfrm>
          <a:prstGeom prst="rect">
            <a:avLst/>
          </a:prstGeom>
        </p:spPr>
        <p:txBody>
          <a:bodyPr wrap="none" lIns="0" tIns="0" rIns="45720" bIns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Photo Credit Here</a:t>
            </a:r>
          </a:p>
        </p:txBody>
      </p:sp>
      <p:sp>
        <p:nvSpPr>
          <p:cNvPr id="5" name="Copyright" descr="©McGraw-Hill Education. All rights reserved. Authorized only for instructor use in the classroom.  No reproduction or further distribution permitted without the prior written consent of McGraw-Hill Education.&#10;"/>
          <p:cNvSpPr txBox="1">
            <a:spLocks/>
          </p:cNvSpPr>
          <p:nvPr userDrawn="1"/>
        </p:nvSpPr>
        <p:spPr>
          <a:xfrm>
            <a:off x="0" y="6734025"/>
            <a:ext cx="9144000" cy="17175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©McGraw-Hill Education. All rights reserved. Authorized </a:t>
            </a: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only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A6A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330741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lIns="90488" tIns="44450" rIns="90488" bIns="44450"/>
          <a:lstStyle/>
          <a:p>
            <a:pPr marL="169863" indent="-169863" eaLnBrk="0" hangingPunct="0">
              <a:spcBef>
                <a:spcPct val="34000"/>
              </a:spcBef>
              <a:buClr>
                <a:srgbClr val="000000"/>
              </a:buClr>
              <a:buSzPct val="100000"/>
              <a:buFont typeface="Symbol" pitchFamily="18" charset="2"/>
              <a:buChar char="·"/>
              <a:defRPr/>
            </a:pPr>
            <a:endParaRPr lang="en-US" sz="16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3" descr="MHE-red-RGB-email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5"/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charset="0"/>
              <a:buChar char="·"/>
              <a:defRPr sz="16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0" hangingPunct="0">
              <a:spcBef>
                <a:spcPct val="50000"/>
              </a:spcBef>
              <a:defRPr/>
            </a:pPr>
            <a:fld id="{2F273C34-706F-4C12-8166-D2A4D75796EE}" type="slidenum">
              <a:rPr lang="en-US" sz="900">
                <a:solidFill>
                  <a:srgbClr val="000000"/>
                </a:solidFill>
              </a:rPr>
              <a:pPr algn="r"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000000"/>
              </a:solidFill>
            </a:endParaRPr>
          </a:p>
        </p:txBody>
      </p:sp>
      <p:sp>
        <p:nvSpPr>
          <p:cNvPr id="22231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sz="200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2223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 b="1">
                <a:solidFill>
                  <a:srgbClr val="FF0000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456576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0"/>
              </a:spcAft>
              <a:buSzPct val="80000"/>
              <a:defRPr/>
            </a:lvl1pPr>
            <a:lvl2pPr>
              <a:spcAft>
                <a:spcPts val="0"/>
              </a:spcAft>
              <a:buClr>
                <a:schemeClr val="accent1"/>
              </a:buClr>
              <a:buFont typeface="Wingdings" pitchFamily="2" charset="2"/>
              <a:buChar char="q"/>
              <a:defRPr sz="2400"/>
            </a:lvl2pPr>
            <a:lvl3pPr>
              <a:spcAft>
                <a:spcPts val="0"/>
              </a:spcAft>
              <a:buSzPct val="80000"/>
              <a:defRPr sz="2000"/>
            </a:lvl3pPr>
            <a:lvl4pPr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Char char="q"/>
              <a:defRPr/>
            </a:lvl4pPr>
            <a:lvl5pPr>
              <a:spcAft>
                <a:spcPts val="0"/>
              </a:spcAft>
              <a:buSzPct val="80000"/>
              <a:buFont typeface="Wingdings" pitchFamily="2" charset="2"/>
              <a:buChar char="n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r>
              <a:rPr lang="en-US"/>
              <a:t>Copyright (c) The McGraw-Hill Companies, Inc.  Permission required for reproduction or display.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083F-9B87-49B6-94D1-4F5729087C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56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sp>
        <p:nvSpPr>
          <p:cNvPr id="13" name="Red Bar"/>
          <p:cNvSpPr/>
          <p:nvPr userDrawn="1"/>
        </p:nvSpPr>
        <p:spPr>
          <a:xfrm>
            <a:off x="0" y="6248400"/>
            <a:ext cx="9144000" cy="503767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2" name="MH Tagline" descr="Tagline: Because learning changes everything.™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1" y="6351925"/>
            <a:ext cx="3223119" cy="27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2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33" r:id="rId5"/>
    <p:sldLayoutId id="2147483734" r:id="rId6"/>
    <p:sldLayoutId id="2147483914" r:id="rId7"/>
    <p:sldLayoutId id="2147483964" r:id="rId8"/>
    <p:sldLayoutId id="2147483965" r:id="rId9"/>
    <p:sldLayoutId id="2147483966" r:id="rId1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marR="0" indent="0" algn="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MH Logo" descr="Logo: McGraw-Hill Education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2000" cy="762000"/>
          </a:xfrm>
          <a:prstGeom prst="rect">
            <a:avLst/>
          </a:prstGeom>
        </p:spPr>
      </p:pic>
      <p:pic>
        <p:nvPicPr>
          <p:cNvPr id="2" name="MH Tagline" descr="Tag line: Because learning changes everything™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7775"/>
            <a:ext cx="33718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5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19257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971" r:id="rId2"/>
    <p:sldLayoutId id="2147483970" r:id="rId3"/>
    <p:sldLayoutId id="2147483969" r:id="rId4"/>
    <p:sldLayoutId id="2147483973" r:id="rId5"/>
    <p:sldLayoutId id="2147483753" r:id="rId6"/>
    <p:sldLayoutId id="2147483908" r:id="rId7"/>
    <p:sldLayoutId id="2147483950" r:id="rId8"/>
    <p:sldLayoutId id="2147483757" r:id="rId9"/>
    <p:sldLayoutId id="2147483877" r:id="rId10"/>
    <p:sldLayoutId id="2147483761" r:id="rId11"/>
    <p:sldLayoutId id="2147483800" r:id="rId12"/>
    <p:sldLayoutId id="2147483967" r:id="rId13"/>
    <p:sldLayoutId id="2147483968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Copyright" descr="©McGraw-Hill Education&#10;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28330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pyright" descr="©McGraw-Hill Education&#10;"/>
          <p:cNvSpPr txBox="1"/>
          <p:nvPr userDrawn="1"/>
        </p:nvSpPr>
        <p:spPr>
          <a:xfrm>
            <a:off x="0" y="6642556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6A6A6A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85764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5" name="Copyright" descr="©McGraw-Hill Education.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</a:t>
            </a:r>
            <a:r>
              <a:rPr lang="en-US" sz="800" dirty="0" err="1">
                <a:solidFill>
                  <a:schemeClr val="bg1"/>
                </a:solidFill>
              </a:rPr>
              <a:t>EducationCopy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06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Vectipede Rg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Vectipede Rg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707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MH BG Image"/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644" b="27282"/>
          <a:stretch/>
        </p:blipFill>
        <p:spPr>
          <a:xfrm>
            <a:off x="461821" y="1943668"/>
            <a:ext cx="8682180" cy="4914333"/>
          </a:xfrm>
          <a:prstGeom prst="rect">
            <a:avLst/>
          </a:prstGeom>
        </p:spPr>
      </p:pic>
      <p:sp>
        <p:nvSpPr>
          <p:cNvPr id="8" name="Copyright" descr="©McGraw-Hill Education"/>
          <p:cNvSpPr txBox="1"/>
          <p:nvPr userDrawn="1"/>
        </p:nvSpPr>
        <p:spPr>
          <a:xfrm>
            <a:off x="0" y="6629400"/>
            <a:ext cx="1828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©McGraw-Hill Education</a:t>
            </a:r>
          </a:p>
        </p:txBody>
      </p:sp>
    </p:spTree>
    <p:extLst>
      <p:ext uri="{BB962C8B-B14F-4D97-AF65-F5344CB8AC3E}">
        <p14:creationId xmlns:p14="http://schemas.microsoft.com/office/powerpoint/2010/main" val="263611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69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rgbClr val="6A6A6A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78273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6" r:id="rId2"/>
    <p:sldLayoutId id="2147483755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d Bar"/>
          <p:cNvSpPr/>
          <p:nvPr userDrawn="1"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C30C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1" name="Copyright" descr="©McGraw-Hill Education"/>
          <p:cNvSpPr txBox="1">
            <a:spLocks/>
          </p:cNvSpPr>
          <p:nvPr userDrawn="1"/>
        </p:nvSpPr>
        <p:spPr>
          <a:xfrm>
            <a:off x="0" y="6705600"/>
            <a:ext cx="1371600" cy="152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32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©McGraw-Hill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236652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1485900" y="1143000"/>
            <a:ext cx="6172200" cy="3048000"/>
          </a:xfrm>
          <a:effectLst/>
        </p:spPr>
        <p:txBody>
          <a:bodyPr/>
          <a:lstStyle/>
          <a:p>
            <a:pPr algn="ctr">
              <a:lnSpc>
                <a:spcPct val="85000"/>
              </a:lnSpc>
            </a:pPr>
            <a:r>
              <a:rPr lang="en-US" sz="8000" spc="1000" dirty="0">
                <a:solidFill>
                  <a:srgbClr val="005F64"/>
                </a:solidFill>
                <a:latin typeface="Proxima Nova Rg" pitchFamily="50" charset="0"/>
              </a:rPr>
              <a:t>WRITING</a:t>
            </a:r>
            <a:br>
              <a:rPr lang="en-US" sz="8000" dirty="0">
                <a:solidFill>
                  <a:srgbClr val="005F64"/>
                </a:solidFill>
                <a:latin typeface="Proxima Nova Rg" pitchFamily="50" charset="0"/>
              </a:rPr>
            </a:br>
            <a:r>
              <a:rPr lang="en-US" sz="8000" b="1" u="sng" spc="300" dirty="0">
                <a:solidFill>
                  <a:srgbClr val="005F64"/>
                </a:solidFill>
                <a:latin typeface="Proxima Nova Rg" pitchFamily="50" charset="0"/>
              </a:rPr>
              <a:t>MATTERS</a:t>
            </a:r>
            <a:br>
              <a:rPr lang="en-US" sz="4000" b="1" dirty="0"/>
            </a:br>
            <a:r>
              <a:rPr lang="en-US" sz="3200" dirty="0"/>
              <a:t>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A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Handbook </a:t>
            </a:r>
            <a:r>
              <a:rPr lang="en-US" sz="2500" dirty="0">
                <a:solidFill>
                  <a:srgbClr val="804025"/>
                </a:solidFill>
                <a:latin typeface="Proxima Nova Rg" pitchFamily="50" charset="0"/>
              </a:rPr>
              <a:t>for Writing and Research</a:t>
            </a:r>
            <a:br>
              <a:rPr lang="en-US" sz="2800" dirty="0"/>
            </a:br>
            <a:r>
              <a:rPr lang="en-US" sz="2800" dirty="0"/>
              <a:t> </a:t>
            </a:r>
            <a:r>
              <a:rPr lang="en-US" sz="2500" b="1" dirty="0">
                <a:solidFill>
                  <a:srgbClr val="804025"/>
                </a:solidFill>
                <a:latin typeface="Proxima Nova Rg" pitchFamily="50" charset="0"/>
              </a:rPr>
              <a:t>THIRD EDITION</a:t>
            </a:r>
            <a:endParaRPr lang="en-US" sz="2500" b="1" spc="1000" dirty="0">
              <a:solidFill>
                <a:srgbClr val="804025"/>
              </a:solidFill>
              <a:latin typeface="Proxima Nova Rg" pitchFamily="50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body" sz="quarter" idx="10"/>
          </p:nvPr>
        </p:nvSpPr>
        <p:spPr>
          <a:xfrm>
            <a:off x="2019300" y="4572000"/>
            <a:ext cx="5105400" cy="1066800"/>
          </a:xfrm>
        </p:spPr>
        <p:txBody>
          <a:bodyPr/>
          <a:lstStyle/>
          <a:p>
            <a:pPr algn="ctr"/>
            <a:r>
              <a:rPr lang="en-US" sz="3000" b="1" dirty="0">
                <a:solidFill>
                  <a:srgbClr val="1F4580"/>
                </a:solidFill>
                <a:latin typeface="ArumSans Rg" pitchFamily="34" charset="0"/>
              </a:rPr>
              <a:t>Rebecca Moore Howard</a:t>
            </a:r>
            <a:br>
              <a:rPr lang="en-US" sz="3000" dirty="0">
                <a:solidFill>
                  <a:srgbClr val="585858"/>
                </a:solidFill>
                <a:latin typeface="ArumSans Rg" pitchFamily="34" charset="0"/>
              </a:rPr>
            </a:br>
            <a:r>
              <a:rPr lang="en-US" sz="3000" dirty="0">
                <a:solidFill>
                  <a:srgbClr val="464646"/>
                </a:solidFill>
                <a:latin typeface="ArumSans Rg" pitchFamily="34" charset="0"/>
              </a:rPr>
              <a:t>Syracuse University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1"/>
          </p:nvPr>
        </p:nvSpPr>
        <p:spPr>
          <a:xfrm>
            <a:off x="0" y="6716164"/>
            <a:ext cx="9144000" cy="173736"/>
          </a:xfrm>
        </p:spPr>
        <p:txBody>
          <a:bodyPr/>
          <a:lstStyle/>
          <a:p>
            <a:pPr lvl="0"/>
            <a:r>
              <a:rPr lang="en-US" dirty="0"/>
              <a:t>©McGraw-Hill Education. All rights reserved. Authorized only for instructor use in the classroom.  No reproduction or further distribution permitted without the prior written consent of McGraw-Hill Education.</a:t>
            </a:r>
          </a:p>
        </p:txBody>
      </p:sp>
    </p:spTree>
    <p:extLst>
      <p:ext uri="{BB962C8B-B14F-4D97-AF65-F5344CB8AC3E}">
        <p14:creationId xmlns:p14="http://schemas.microsoft.com/office/powerpoint/2010/main" val="1530525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and Correcting Mismatched Subjects and Predicates,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800"/>
              </a:spcBef>
              <a:buFont typeface="+mj-lt"/>
              <a:buAutoNum type="arabicPeriod"/>
            </a:pPr>
            <a:r>
              <a:rPr lang="en-US" altLang="en-US" sz="3200" b="1" i="1" dirty="0">
                <a:ea typeface="ＭＳ Ｐゴシック" pitchFamily="34" charset="-128"/>
              </a:rPr>
              <a:t>Is where, is when</a:t>
            </a:r>
          </a:p>
          <a:p>
            <a:pPr marL="82296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Terms do not involve place or time</a:t>
            </a: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Revisions: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A tornado is a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violent storm in which</a:t>
            </a:r>
            <a:r>
              <a:rPr lang="en-US" altLang="en-US" sz="2400" b="1" dirty="0">
                <a:ea typeface="ＭＳ Ｐゴシック" pitchFamily="34" charset="-128"/>
              </a:rPr>
              <a:t> high winds swirl.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A friend is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someone who</a:t>
            </a:r>
            <a:r>
              <a:rPr lang="en-US" altLang="en-US" sz="2400" b="1" dirty="0">
                <a:ea typeface="ＭＳ Ｐゴシック" pitchFamily="34" charset="-128"/>
              </a:rPr>
              <a:t> cares about you.</a:t>
            </a:r>
            <a:endParaRPr lang="en-US" altLang="en-US" sz="2800" b="1" i="1" dirty="0">
              <a:solidFill>
                <a:srgbClr val="214E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5468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and Correcting Mismatched Subjects and Predicates,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800"/>
              </a:spcBef>
              <a:buFont typeface="+mj-lt"/>
              <a:buAutoNum type="arabicPeriod" startAt="2"/>
            </a:pPr>
            <a:r>
              <a:rPr lang="en-US" altLang="en-US" sz="3200" b="1" i="1" dirty="0">
                <a:ea typeface="ＭＳ Ｐゴシック" pitchFamily="34" charset="-128"/>
              </a:rPr>
              <a:t>The reason … is because</a:t>
            </a:r>
          </a:p>
          <a:p>
            <a:pPr marL="82296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Redundant</a:t>
            </a: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The reason I wrote this paper is because the instructor required it.</a:t>
            </a:r>
            <a:endParaRPr lang="en-US" altLang="en-US" sz="2800" b="1" i="1" dirty="0">
              <a:solidFill>
                <a:srgbClr val="214E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97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and Correcting Mismatched Subjects and Predicates,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800"/>
              </a:spcBef>
              <a:buFont typeface="+mj-lt"/>
              <a:buAutoNum type="arabicPeriod" startAt="2"/>
            </a:pPr>
            <a:r>
              <a:rPr lang="en-US" altLang="en-US" sz="3200" b="1" i="1" dirty="0">
                <a:ea typeface="ＭＳ Ｐゴシック" pitchFamily="34" charset="-128"/>
              </a:rPr>
              <a:t>The reason … is because</a:t>
            </a:r>
          </a:p>
          <a:p>
            <a:pPr marL="82296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Redundant</a:t>
            </a: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I wrote this paper because the instructor required it.</a:t>
            </a:r>
            <a:endParaRPr lang="en-US" altLang="en-US" sz="2800" b="1" i="1" dirty="0">
              <a:solidFill>
                <a:srgbClr val="214E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266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Adding Essential Words to Compound and Other Constructions,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3200" b="1" dirty="0">
                <a:ea typeface="ＭＳ Ｐゴシック" pitchFamily="34" charset="-128"/>
              </a:rPr>
              <a:t>Elliptical construction</a:t>
            </a:r>
          </a:p>
          <a:p>
            <a:pPr marL="457200">
              <a:spcBef>
                <a:spcPts val="700"/>
              </a:spcBef>
              <a:spcAft>
                <a:spcPts val="700"/>
              </a:spcAft>
              <a:buFont typeface="Arial" panose="020B0604020202020204" pitchFamily="34" charset="0"/>
              <a:buChar char="•"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Involves omission of nonessential repetitions</a:t>
            </a:r>
          </a:p>
          <a:p>
            <a:pPr marL="457200">
              <a:spcBef>
                <a:spcPts val="700"/>
              </a:spcBef>
              <a:spcAft>
                <a:spcPts val="700"/>
              </a:spcAft>
              <a:buFont typeface="Arial" panose="020B0604020202020204" pitchFamily="34" charset="0"/>
              <a:buChar char="•"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Tightens prose</a:t>
            </a:r>
          </a:p>
          <a:p>
            <a:pPr marL="457200">
              <a:spcBef>
                <a:spcPts val="700"/>
              </a:spcBef>
              <a:spcAft>
                <a:spcPts val="700"/>
              </a:spcAft>
              <a:buFont typeface="Arial" panose="020B0604020202020204" pitchFamily="34" charset="0"/>
              <a:buChar char="•"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Only works when stated words in one part match the omitted words in others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3200" b="1" dirty="0">
                <a:ea typeface="ＭＳ Ｐゴシック" pitchFamily="34" charset="-128"/>
              </a:rPr>
              <a:t>Some situations require leaving words in</a:t>
            </a:r>
          </a:p>
        </p:txBody>
      </p:sp>
    </p:spTree>
    <p:extLst>
      <p:ext uri="{BB962C8B-B14F-4D97-AF65-F5344CB8AC3E}">
        <p14:creationId xmlns:p14="http://schemas.microsoft.com/office/powerpoint/2010/main" val="937035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Adding Essential Words to Compound and Other Constructions,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0" indent="0">
              <a:spcBef>
                <a:spcPts val="700"/>
              </a:spcBef>
              <a:spcAft>
                <a:spcPts val="0"/>
              </a:spcAft>
              <a:buNone/>
              <a:tabLst>
                <a:tab pos="1030288" algn="l"/>
              </a:tabLst>
            </a:pPr>
            <a:r>
              <a:rPr lang="en-US" altLang="en-US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indent="0">
              <a:spcBef>
                <a:spcPts val="700"/>
              </a:spcBef>
              <a:spcAft>
                <a:spcPts val="1800"/>
              </a:spcAft>
              <a:buNone/>
              <a:tabLst>
                <a:tab pos="1030288" algn="l"/>
              </a:tabLst>
            </a:pPr>
            <a:r>
              <a:rPr lang="en-US" altLang="en-US" b="1" dirty="0">
                <a:ea typeface="ＭＳ Ｐゴシック" pitchFamily="34" charset="-128"/>
              </a:rPr>
              <a:t>The candidate claimed that she always had and would support universal health care coverage.</a:t>
            </a:r>
          </a:p>
          <a:p>
            <a:pPr marL="457200">
              <a:spcBef>
                <a:spcPts val="700"/>
              </a:spcBef>
              <a:spcAft>
                <a:spcPts val="700"/>
              </a:spcAft>
              <a:buFont typeface="Arial" panose="020B0604020202020204" pitchFamily="34" charset="0"/>
              <a:buChar char="•"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Left out “supported” after “had” because “support” appears later </a:t>
            </a:r>
          </a:p>
          <a:p>
            <a:pPr marL="457200">
              <a:spcBef>
                <a:spcPts val="700"/>
              </a:spcBef>
              <a:spcAft>
                <a:spcPts val="700"/>
              </a:spcAft>
              <a:buFont typeface="Arial" panose="020B0604020202020204" pitchFamily="34" charset="0"/>
              <a:buChar char="•"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But the words have different verb forms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tabLst>
                <a:tab pos="1030288" algn="l"/>
              </a:tabLst>
            </a:pPr>
            <a:r>
              <a:rPr lang="en-US" altLang="en-US" b="1" dirty="0">
                <a:solidFill>
                  <a:srgbClr val="214E91"/>
                </a:solidFill>
                <a:ea typeface="ＭＳ Ｐゴシック" pitchFamily="34" charset="-128"/>
              </a:rPr>
              <a:t>Revision:</a:t>
            </a:r>
          </a:p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b="1" dirty="0">
                <a:ea typeface="ＭＳ Ｐゴシック" pitchFamily="34" charset="-128"/>
              </a:rPr>
              <a:t>The candidate claimed that she always </a:t>
            </a:r>
            <a:r>
              <a:rPr lang="en-US" altLang="en-US" b="1" dirty="0">
                <a:solidFill>
                  <a:srgbClr val="214E91"/>
                </a:solidFill>
                <a:ea typeface="ＭＳ Ｐゴシック" pitchFamily="34" charset="-128"/>
              </a:rPr>
              <a:t>had supported</a:t>
            </a:r>
            <a:r>
              <a:rPr lang="en-US" altLang="en-US" b="1" dirty="0">
                <a:ea typeface="ＭＳ Ｐゴシック" pitchFamily="34" charset="-128"/>
              </a:rPr>
              <a:t> and </a:t>
            </a:r>
            <a:r>
              <a:rPr lang="en-US" altLang="en-US" b="1" dirty="0">
                <a:solidFill>
                  <a:srgbClr val="214E91"/>
                </a:solidFill>
                <a:ea typeface="ＭＳ Ｐゴシック" pitchFamily="34" charset="-128"/>
              </a:rPr>
              <a:t>would support</a:t>
            </a:r>
            <a:r>
              <a:rPr lang="en-US" altLang="en-US" b="1" dirty="0">
                <a:ea typeface="ＭＳ Ｐゴシック" pitchFamily="34" charset="-128"/>
              </a:rPr>
              <a:t> universal health care coverage.</a:t>
            </a:r>
          </a:p>
        </p:txBody>
      </p:sp>
    </p:spTree>
    <p:extLst>
      <p:ext uri="{BB962C8B-B14F-4D97-AF65-F5344CB8AC3E}">
        <p14:creationId xmlns:p14="http://schemas.microsoft.com/office/powerpoint/2010/main" val="1504120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Incomplete or Ambiguous Comparisons,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3200" b="1" dirty="0">
                <a:ea typeface="ＭＳ Ｐゴシック" pitchFamily="34" charset="-128"/>
              </a:rPr>
              <a:t>Comparisons assume logical equivalence.</a:t>
            </a:r>
          </a:p>
          <a:p>
            <a:pPr marL="0" lvl="2" indent="0">
              <a:spcBef>
                <a:spcPts val="141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prstClr val="black"/>
                </a:solidFill>
                <a:ea typeface="ＭＳ Ｐゴシック" pitchFamily="34" charset="-128"/>
              </a:rPr>
              <a:t>Children who grow up on farms are more active than growing up in big cities.</a:t>
            </a:r>
            <a:endParaRPr lang="en-US" altLang="en-US" sz="2800" b="1" dirty="0">
              <a:solidFill>
                <a:srgbClr val="214E9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950375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Avoiding Incomplete or Ambiguous Comparisons,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120640"/>
          </a:xfrm>
        </p:spPr>
        <p:txBody>
          <a:bodyPr/>
          <a:lstStyle/>
          <a:p>
            <a:pPr marL="0" indent="0">
              <a:spcBef>
                <a:spcPts val="700"/>
              </a:spcBef>
              <a:spcAft>
                <a:spcPts val="700"/>
              </a:spcAft>
              <a:buNone/>
              <a:tabLst>
                <a:tab pos="1030288" algn="l"/>
              </a:tabLst>
            </a:pPr>
            <a:r>
              <a:rPr lang="en-US" altLang="en-US" sz="3200" b="1" dirty="0">
                <a:ea typeface="ＭＳ Ｐゴシック" pitchFamily="34" charset="-128"/>
              </a:rPr>
              <a:t>Comparisons assume logical equivalence.</a:t>
            </a:r>
          </a:p>
          <a:p>
            <a:pPr marL="457200">
              <a:spcBef>
                <a:spcPts val="700"/>
              </a:spcBef>
              <a:spcAft>
                <a:spcPts val="700"/>
              </a:spcAft>
              <a:buFont typeface="Arial" panose="020B0604020202020204" pitchFamily="34" charset="0"/>
              <a:buChar char="•"/>
              <a:tabLst>
                <a:tab pos="1030288" algn="l"/>
              </a:tabLst>
            </a:pPr>
            <a:r>
              <a:rPr lang="en-US" altLang="en-US" sz="2800" b="1" dirty="0">
                <a:ea typeface="ＭＳ Ｐゴシック" pitchFamily="34" charset="-128"/>
              </a:rPr>
              <a:t>To be complete, they must fully specify what is being compared to what.</a:t>
            </a: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prstClr val="black"/>
                </a:solidFill>
                <a:ea typeface="ＭＳ Ｐゴシック" pitchFamily="34" charset="-128"/>
              </a:rPr>
              <a:t>Children who grow up on farms are more active than growing up in big cities.</a:t>
            </a:r>
            <a:endParaRPr lang="en-US" altLang="en-US" sz="2800" b="1" dirty="0">
              <a:solidFill>
                <a:srgbClr val="214E91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86104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pPr algn="ctr"/>
            <a:r>
              <a:rPr lang="en-US" sz="5000" b="1" dirty="0"/>
              <a:t>Chapter</a:t>
            </a:r>
            <a:r>
              <a:rPr lang="en-US" sz="5000" dirty="0"/>
              <a:t> </a:t>
            </a:r>
            <a:r>
              <a:rPr lang="en-US" sz="5000" b="1" dirty="0"/>
              <a:t>42</a:t>
            </a:r>
          </a:p>
        </p:txBody>
      </p:sp>
      <p:sp>
        <p:nvSpPr>
          <p:cNvPr id="2" name="Subtitle 2"/>
          <p:cNvSpPr>
            <a:spLocks noGrp="1"/>
          </p:cNvSpPr>
          <p:nvPr>
            <p:ph type="subTitle" idx="1"/>
          </p:nvPr>
        </p:nvSpPr>
        <p:spPr>
          <a:xfrm>
            <a:off x="838200" y="3657600"/>
            <a:ext cx="7467600" cy="1752600"/>
          </a:xfrm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en-US" sz="3500" dirty="0">
                <a:solidFill>
                  <a:srgbClr val="214E91"/>
                </a:solidFill>
                <a:latin typeface="Proxima Nova Bl" pitchFamily="50" charset="0"/>
                <a:ea typeface="ＭＳ Ｐゴシック" pitchFamily="-84" charset="-128"/>
              </a:rPr>
              <a:t>Avoiding Mixed and Incomplete Constructions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079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447800"/>
            <a:ext cx="7315200" cy="3048000"/>
          </a:xfrm>
        </p:spPr>
        <p:txBody>
          <a:bodyPr anchor="t"/>
          <a:lstStyle/>
          <a:p>
            <a:pPr algn="l"/>
            <a:r>
              <a:rPr lang="en-US" sz="3200" dirty="0">
                <a:solidFill>
                  <a:schemeClr val="tx1"/>
                </a:solidFill>
              </a:rPr>
              <a:t>In editing, look for sentences that start in one direction but turn </a:t>
            </a:r>
            <a:r>
              <a:rPr lang="en-US" sz="3200" dirty="0" err="1">
                <a:solidFill>
                  <a:schemeClr val="tx1"/>
                </a:solidFill>
              </a:rPr>
              <a:t>disorientingly</a:t>
            </a:r>
            <a:r>
              <a:rPr lang="en-US" sz="3200" dirty="0">
                <a:solidFill>
                  <a:schemeClr val="tx1"/>
                </a:solidFill>
              </a:rPr>
              <a:t> in another; and for those that omit words readers need in order to grasp your meaning.</a:t>
            </a:r>
          </a:p>
        </p:txBody>
      </p:sp>
    </p:spTree>
    <p:extLst>
      <p:ext uri="{BB962C8B-B14F-4D97-AF65-F5344CB8AC3E}">
        <p14:creationId xmlns:p14="http://schemas.microsoft.com/office/powerpoint/2010/main" val="1169629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and Correcting Grammatically Mixed Constructions,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800"/>
              </a:spcBef>
              <a:buNone/>
              <a:defRPr/>
            </a:pPr>
            <a:r>
              <a:rPr lang="en-US" sz="3200" b="1" dirty="0"/>
              <a:t>Watch how sentences begin</a:t>
            </a:r>
          </a:p>
          <a:p>
            <a:pPr marL="0" indent="0">
              <a:spcBef>
                <a:spcPts val="800"/>
              </a:spcBef>
              <a:buNone/>
              <a:defRPr/>
            </a:pPr>
            <a:r>
              <a:rPr lang="en-US" sz="3200" b="1" dirty="0"/>
              <a:t>Is each predicate grammatically and logically appropriate?</a:t>
            </a:r>
          </a:p>
        </p:txBody>
      </p:sp>
    </p:spTree>
    <p:extLst>
      <p:ext uri="{BB962C8B-B14F-4D97-AF65-F5344CB8AC3E}">
        <p14:creationId xmlns:p14="http://schemas.microsoft.com/office/powerpoint/2010/main" val="4054374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and Correcting Grammatically Mixed Constructions,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As a justification by American leaders for dropping atomic bombs on Hiroshima and Nagasaki</a:t>
            </a:r>
            <a:r>
              <a:rPr lang="en-US" altLang="en-US" sz="2400" b="1" dirty="0">
                <a:ea typeface="ＭＳ Ｐゴシック" pitchFamily="34" charset="-128"/>
              </a:rPr>
              <a:t> maintained that doing so persuaded the Japanese to surrender.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371337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and Correcting Grammatically Mixed Constructions,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As a justification for dropping atomic bombs on Hiroshima and Nagasaki,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 American leaders</a:t>
            </a:r>
            <a:r>
              <a:rPr lang="en-US" altLang="en-US" sz="2400" b="1" dirty="0">
                <a:ea typeface="ＭＳ Ｐゴシック" pitchFamily="34" charset="-128"/>
              </a:rPr>
              <a:t> maintained that doing so persuaded the Japanese to surrender.</a:t>
            </a:r>
          </a:p>
          <a:p>
            <a:pPr marL="0" lvl="2" indent="0">
              <a:spcBef>
                <a:spcPts val="30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Revision, more concise: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American leaders </a:t>
            </a:r>
            <a:r>
              <a:rPr lang="en-US" altLang="en-US" sz="2400" b="1" dirty="0">
                <a:ea typeface="ＭＳ Ｐゴシック" pitchFamily="34" charset="-128"/>
              </a:rPr>
              <a:t>maintained that dropping atomic bombs on Hiroshima and Nagasaki persuaded the Japanese to surrender.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65857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and Correcting Mismatched Subjects and Predicates,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800"/>
              </a:spcBef>
              <a:buNone/>
            </a:pPr>
            <a:r>
              <a:rPr lang="en-US" altLang="en-US" sz="3200" b="1" dirty="0">
                <a:ea typeface="ＭＳ Ｐゴシック" pitchFamily="34" charset="-128"/>
              </a:rPr>
              <a:t>Faulty predication</a:t>
            </a:r>
          </a:p>
          <a:p>
            <a:pPr marL="45720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Subject and predicate are mismatched</a:t>
            </a: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The doctor’s recommendation insisted that Joe be hospitalized immediately.</a:t>
            </a:r>
          </a:p>
          <a:p>
            <a:pPr marL="0" lvl="2" indent="0" algn="ctr">
              <a:spcBef>
                <a:spcPts val="1800"/>
              </a:spcBef>
              <a:spcAft>
                <a:spcPts val="0"/>
              </a:spcAft>
              <a:buNone/>
            </a:pPr>
            <a:r>
              <a:rPr lang="en-US" altLang="en-US" sz="2800" b="1" i="1" dirty="0">
                <a:solidFill>
                  <a:srgbClr val="214E91"/>
                </a:solidFill>
              </a:rPr>
              <a:t>A recommendation cannot insist.</a:t>
            </a:r>
          </a:p>
        </p:txBody>
      </p:sp>
    </p:spTree>
    <p:extLst>
      <p:ext uri="{BB962C8B-B14F-4D97-AF65-F5344CB8AC3E}">
        <p14:creationId xmlns:p14="http://schemas.microsoft.com/office/powerpoint/2010/main" val="2089066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and Correcting Mismatched Subjects and Predicates,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0" indent="0">
              <a:spcBef>
                <a:spcPts val="800"/>
              </a:spcBef>
              <a:buNone/>
            </a:pPr>
            <a:r>
              <a:rPr lang="en-US" altLang="en-US" sz="3200" b="1" dirty="0">
                <a:ea typeface="ＭＳ Ｐゴシック" pitchFamily="34" charset="-128"/>
              </a:rPr>
              <a:t>Faulty predication</a:t>
            </a:r>
          </a:p>
          <a:p>
            <a:pPr marL="45720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Subject and predicate are mismatched</a:t>
            </a: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Revision: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The doctor insisted that Joe be hospitalized immediately.</a:t>
            </a:r>
            <a:endParaRPr lang="en-US" altLang="en-US" sz="2800" b="1" i="1" dirty="0">
              <a:solidFill>
                <a:srgbClr val="214E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865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14E91"/>
                </a:solidFill>
              </a:rPr>
              <a:t>Recognizing and Correcting Mismatched Subjects and Predicates,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457200" y="1447800"/>
            <a:ext cx="8229600" cy="5029200"/>
          </a:xfrm>
        </p:spPr>
        <p:txBody>
          <a:bodyPr/>
          <a:lstStyle/>
          <a:p>
            <a:pPr marL="457200" indent="-457200">
              <a:spcBef>
                <a:spcPts val="800"/>
              </a:spcBef>
              <a:buFont typeface="+mj-lt"/>
              <a:buAutoNum type="arabicPeriod"/>
            </a:pPr>
            <a:r>
              <a:rPr lang="en-US" altLang="en-US" sz="3200" b="1" i="1" dirty="0">
                <a:ea typeface="ＭＳ Ｐゴシック" pitchFamily="34" charset="-128"/>
              </a:rPr>
              <a:t>Is where, is when</a:t>
            </a:r>
          </a:p>
          <a:p>
            <a:pPr marL="82296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altLang="en-US" sz="2800" b="1" dirty="0">
                <a:ea typeface="ＭＳ Ｐゴシック" pitchFamily="34" charset="-128"/>
              </a:rPr>
              <a:t>Terms do not involve place or time</a:t>
            </a:r>
          </a:p>
          <a:p>
            <a:pPr marL="0" lvl="2" indent="0">
              <a:spcBef>
                <a:spcPts val="6000"/>
              </a:spcBef>
              <a:spcAft>
                <a:spcPts val="0"/>
              </a:spcAft>
              <a:buNone/>
            </a:pP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Examples: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A tornado is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where</a:t>
            </a:r>
            <a:r>
              <a:rPr lang="en-US" altLang="en-US" sz="2400" b="1" dirty="0">
                <a:ea typeface="ＭＳ Ｐゴシック" pitchFamily="34" charset="-128"/>
              </a:rPr>
              <a:t> high winds swirl.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i="1" dirty="0">
                <a:solidFill>
                  <a:srgbClr val="214E91"/>
                </a:solidFill>
                <a:ea typeface="ＭＳ Ｐゴシック" pitchFamily="34" charset="-128"/>
              </a:rPr>
              <a:t>	A tornado is not a place.</a:t>
            </a:r>
          </a:p>
          <a:p>
            <a:pPr marL="0" lvl="2" indent="0">
              <a:spcBef>
                <a:spcPts val="1800"/>
              </a:spcBef>
              <a:spcAft>
                <a:spcPts val="600"/>
              </a:spcAft>
              <a:buNone/>
            </a:pPr>
            <a:r>
              <a:rPr lang="en-US" altLang="en-US" sz="2400" b="1" dirty="0">
                <a:ea typeface="ＭＳ Ｐゴシック" pitchFamily="34" charset="-128"/>
              </a:rPr>
              <a:t>A friend is </a:t>
            </a:r>
            <a:r>
              <a:rPr lang="en-US" altLang="en-US" sz="2400" b="1" dirty="0">
                <a:solidFill>
                  <a:srgbClr val="214E91"/>
                </a:solidFill>
                <a:ea typeface="ＭＳ Ｐゴシック" pitchFamily="34" charset="-128"/>
              </a:rPr>
              <a:t>when</a:t>
            </a:r>
            <a:r>
              <a:rPr lang="en-US" altLang="en-US" sz="2400" b="1" dirty="0">
                <a:ea typeface="ＭＳ Ｐゴシック" pitchFamily="34" charset="-128"/>
              </a:rPr>
              <a:t> someone cares about you.</a:t>
            </a:r>
          </a:p>
          <a:p>
            <a:pPr marL="0" lvl="2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b="1" i="1" dirty="0">
                <a:solidFill>
                  <a:srgbClr val="214E91"/>
                </a:solidFill>
                <a:ea typeface="ＭＳ Ｐゴシック" pitchFamily="34" charset="-128"/>
              </a:rPr>
              <a:t>	A friend is a person, not a time.</a:t>
            </a:r>
            <a:endParaRPr lang="en-US" altLang="en-US" sz="2800" b="1" i="1" dirty="0">
              <a:solidFill>
                <a:srgbClr val="214E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685969"/>
      </p:ext>
    </p:extLst>
  </p:cSld>
  <p:clrMapOvr>
    <a:masterClrMapping/>
  </p:clrMapOvr>
</p:sld>
</file>

<file path=ppt/theme/theme1.xml><?xml version="1.0" encoding="utf-8"?>
<a:theme xmlns:a="http://schemas.openxmlformats.org/drawingml/2006/main" name="FIRST, BREAK, LAST slides 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lternate FIRST, BREAK, LAST slide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Plain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Red bar footer BODY/MAIN CONTENT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PLAIN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RED FOOTER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LUE Section Divider, Quotes, Callouts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Plain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Red Bar Footer_APPENDIX">
  <a:themeElements>
    <a:clrScheme name="MHHE Branding">
      <a:dk1>
        <a:sysClr val="windowText" lastClr="000000"/>
      </a:dk1>
      <a:lt1>
        <a:sysClr val="window" lastClr="FFFFFF"/>
      </a:lt1>
      <a:dk2>
        <a:srgbClr val="E6E4CC"/>
      </a:dk2>
      <a:lt2>
        <a:srgbClr val="C30C20"/>
      </a:lt2>
      <a:accent1>
        <a:srgbClr val="7AC1AC"/>
      </a:accent1>
      <a:accent2>
        <a:srgbClr val="802754"/>
      </a:accent2>
      <a:accent3>
        <a:srgbClr val="777777"/>
      </a:accent3>
      <a:accent4>
        <a:srgbClr val="DC5A20"/>
      </a:accent4>
      <a:accent5>
        <a:srgbClr val="39858E"/>
      </a:accent5>
      <a:accent6>
        <a:srgbClr val="FFCE00"/>
      </a:accent6>
      <a:hlink>
        <a:srgbClr val="39858E"/>
      </a:hlink>
      <a:folHlink>
        <a:srgbClr val="3985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MHHE_Accessible_PPT_Template-v3(1)</Template>
  <TotalTime>9732</TotalTime>
  <Words>603</Words>
  <Application>Microsoft Office PowerPoint</Application>
  <PresentationFormat>On-screen Show (4:3)</PresentationFormat>
  <Paragraphs>74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16</vt:i4>
      </vt:variant>
    </vt:vector>
  </HeadingPairs>
  <TitlesOfParts>
    <vt:vector size="35" baseType="lpstr">
      <vt:lpstr>Arial</vt:lpstr>
      <vt:lpstr>ArumSans Bold</vt:lpstr>
      <vt:lpstr>ArumSans Regular</vt:lpstr>
      <vt:lpstr>ArumSans Rg</vt:lpstr>
      <vt:lpstr>Calibri</vt:lpstr>
      <vt:lpstr>Proxima Nova Bl</vt:lpstr>
      <vt:lpstr>Proxima Nova Rg</vt:lpstr>
      <vt:lpstr>Symbol</vt:lpstr>
      <vt:lpstr>Vectipede Rg</vt:lpstr>
      <vt:lpstr>Wingdings</vt:lpstr>
      <vt:lpstr>FIRST, BREAK, LAST slides </vt:lpstr>
      <vt:lpstr>Alternate FIRST, BREAK, LAST slides</vt:lpstr>
      <vt:lpstr>Plain BODY/MAIN CONTENT</vt:lpstr>
      <vt:lpstr>Red bar footer BODY/MAIN CONTENT</vt:lpstr>
      <vt:lpstr>PLAIN Section Divider, Quotes, Callouts</vt:lpstr>
      <vt:lpstr>RED FOOTER Section Divider, Quotes, Callouts</vt:lpstr>
      <vt:lpstr>BLUE Section Divider, Quotes, Callouts</vt:lpstr>
      <vt:lpstr>Plain_APPENDIX</vt:lpstr>
      <vt:lpstr>Red Bar Footer_APPENDIX</vt:lpstr>
      <vt:lpstr>WRITING MATTERS  A Handbook for Writing and Research  THIRD EDITION</vt:lpstr>
      <vt:lpstr>Chapter 42</vt:lpstr>
      <vt:lpstr>In editing, look for sentences that start in one direction but turn disorientingly in another; and for those that omit words readers need in order to grasp your meaning.</vt:lpstr>
      <vt:lpstr>Recognizing and Correcting Grammatically Mixed Constructions, 1</vt:lpstr>
      <vt:lpstr>Recognizing and Correcting Grammatically Mixed Constructions, 2</vt:lpstr>
      <vt:lpstr>Recognizing and Correcting Grammatically Mixed Constructions, 3</vt:lpstr>
      <vt:lpstr>Recognizing and Correcting Mismatched Subjects and Predicates, 1</vt:lpstr>
      <vt:lpstr>Recognizing and Correcting Mismatched Subjects and Predicates, 2</vt:lpstr>
      <vt:lpstr>Recognizing and Correcting Mismatched Subjects and Predicates, 3</vt:lpstr>
      <vt:lpstr>Recognizing and Correcting Mismatched Subjects and Predicates, 4</vt:lpstr>
      <vt:lpstr>Recognizing and Correcting Mismatched Subjects and Predicates, 5</vt:lpstr>
      <vt:lpstr>Recognizing and Correcting Mismatched Subjects and Predicates, 6</vt:lpstr>
      <vt:lpstr>Adding Essential Words to Compound and Other Constructions, 1</vt:lpstr>
      <vt:lpstr>Adding Essential Words to Compound and Other Constructions, 2</vt:lpstr>
      <vt:lpstr>Avoiding Incomplete or Ambiguous Comparisons, 1</vt:lpstr>
      <vt:lpstr>Avoiding Incomplete or Ambiguous Comparisons, 2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Patty Schissel</dc:creator>
  <cp:lastModifiedBy>Ginger Glodowske</cp:lastModifiedBy>
  <cp:revision>2252</cp:revision>
  <dcterms:created xsi:type="dcterms:W3CDTF">2016-07-07T18:34:42Z</dcterms:created>
  <dcterms:modified xsi:type="dcterms:W3CDTF">2020-09-20T21:59:47Z</dcterms:modified>
</cp:coreProperties>
</file>