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7"/>
  </p:notesMasterIdLst>
  <p:handoutMasterIdLst>
    <p:handoutMasterId r:id="rId28"/>
  </p:handoutMasterIdLst>
  <p:sldIdLst>
    <p:sldId id="384" r:id="rId10"/>
    <p:sldId id="322" r:id="rId11"/>
    <p:sldId id="809" r:id="rId12"/>
    <p:sldId id="1537" r:id="rId13"/>
    <p:sldId id="1621" r:id="rId14"/>
    <p:sldId id="1585" r:id="rId15"/>
    <p:sldId id="1622" r:id="rId16"/>
    <p:sldId id="1623" r:id="rId17"/>
    <p:sldId id="1624" r:id="rId18"/>
    <p:sldId id="1625" r:id="rId19"/>
    <p:sldId id="1632" r:id="rId20"/>
    <p:sldId id="1627" r:id="rId21"/>
    <p:sldId id="1628" r:id="rId22"/>
    <p:sldId id="1586" r:id="rId23"/>
    <p:sldId id="1629" r:id="rId24"/>
    <p:sldId id="1630" r:id="rId25"/>
    <p:sldId id="1631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4E91"/>
    <a:srgbClr val="1A5085"/>
    <a:srgbClr val="B60000"/>
    <a:srgbClr val="0A5D00"/>
    <a:srgbClr val="5A5000"/>
    <a:srgbClr val="4F4F4F"/>
    <a:srgbClr val="804025"/>
    <a:srgbClr val="6F4A25"/>
    <a:srgbClr val="820082"/>
    <a:srgbClr val="7144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3" autoAdjust="0"/>
    <p:restoredTop sz="94278" autoAdjust="0"/>
  </p:normalViewPr>
  <p:slideViewPr>
    <p:cSldViewPr>
      <p:cViewPr varScale="1">
        <p:scale>
          <a:sx n="108" d="100"/>
          <a:sy n="108" d="100"/>
        </p:scale>
        <p:origin x="1998" y="7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828800" y="2057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905000" y="3352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0" y="6703464"/>
            <a:ext cx="9144000" cy="173736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505050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 copyright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74FD9-49A3-45A3-917C-240E968BE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4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1800"/>
              </a:spcBef>
              <a:spcAft>
                <a:spcPts val="1800"/>
              </a:spcAft>
              <a:defRPr sz="3600" b="1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200"/>
              </a:spcAft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Bef>
                <a:spcPts val="1200"/>
              </a:spcBef>
              <a:spcAft>
                <a:spcPts val="1200"/>
              </a:spcAft>
              <a:buClr>
                <a:srgbClr val="B40000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83464">
              <a:spcBef>
                <a:spcPts val="1200"/>
              </a:spcBef>
              <a:spcAft>
                <a:spcPts val="1200"/>
              </a:spcAft>
              <a:buClr>
                <a:srgbClr val="004B8C"/>
              </a:buCl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Bef>
                <a:spcPts val="1200"/>
              </a:spcBef>
              <a:spcAft>
                <a:spcPts val="12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408432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96261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323088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501396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729356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75336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405892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536448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80547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1"/>
          </p:nvPr>
        </p:nvSpPr>
        <p:spPr>
          <a:xfrm>
            <a:off x="47244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12"/>
          </p:nvPr>
        </p:nvSpPr>
        <p:spPr>
          <a:xfrm>
            <a:off x="4572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3"/>
          </p:nvPr>
        </p:nvSpPr>
        <p:spPr>
          <a:xfrm>
            <a:off x="47244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quarter" idx="15"/>
          </p:nvPr>
        </p:nvSpPr>
        <p:spPr>
          <a:xfrm>
            <a:off x="47244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quarter" idx="16"/>
          </p:nvPr>
        </p:nvSpPr>
        <p:spPr>
          <a:xfrm>
            <a:off x="4572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quarter" idx="17"/>
          </p:nvPr>
        </p:nvSpPr>
        <p:spPr>
          <a:xfrm>
            <a:off x="47244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1621108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1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144811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2087880"/>
            <a:ext cx="4040188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144811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2087880"/>
            <a:ext cx="4041775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94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469150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2444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562100" y="6662420"/>
            <a:ext cx="6019800" cy="1828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73"/>
            <a:ext cx="810260" cy="81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505050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45657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56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  <p:sldLayoutId id="2147483964" r:id="rId8"/>
    <p:sldLayoutId id="2147483965" r:id="rId9"/>
    <p:sldLayoutId id="2147483966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971" r:id="rId2"/>
    <p:sldLayoutId id="2147483970" r:id="rId3"/>
    <p:sldLayoutId id="2147483969" r:id="rId4"/>
    <p:sldLayoutId id="2147483973" r:id="rId5"/>
    <p:sldLayoutId id="2147483753" r:id="rId6"/>
    <p:sldLayoutId id="2147483908" r:id="rId7"/>
    <p:sldLayoutId id="2147483950" r:id="rId8"/>
    <p:sldLayoutId id="2147483757" r:id="rId9"/>
    <p:sldLayoutId id="2147483877" r:id="rId10"/>
    <p:sldLayoutId id="2147483761" r:id="rId11"/>
    <p:sldLayoutId id="2147483800" r:id="rId12"/>
    <p:sldLayoutId id="2147483967" r:id="rId13"/>
    <p:sldLayoutId id="2147483968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</a:t>
            </a:r>
            <a:r>
              <a:rPr lang="en-US" sz="800" dirty="0" err="1">
                <a:solidFill>
                  <a:schemeClr val="bg1"/>
                </a:solidFill>
              </a:rPr>
              <a:t>EducationCopy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485900" y="1143000"/>
            <a:ext cx="6172200" cy="3048000"/>
          </a:xfrm>
          <a:effectLst/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en-US" sz="8000" spc="1000" dirty="0">
                <a:solidFill>
                  <a:srgbClr val="005F64"/>
                </a:solidFill>
                <a:latin typeface="Proxima Nova Rg" pitchFamily="50" charset="0"/>
              </a:rPr>
              <a:t>WRITING</a:t>
            </a:r>
            <a:br>
              <a:rPr lang="en-US" sz="8000" dirty="0">
                <a:solidFill>
                  <a:srgbClr val="005F64"/>
                </a:solidFill>
                <a:latin typeface="Proxima Nova Rg" pitchFamily="50" charset="0"/>
              </a:rPr>
            </a:br>
            <a:r>
              <a:rPr lang="en-US" sz="8000" b="1" u="sng" spc="300" dirty="0">
                <a:solidFill>
                  <a:srgbClr val="005F64"/>
                </a:solidFill>
                <a:latin typeface="Proxima Nova Rg" pitchFamily="50" charset="0"/>
              </a:rPr>
              <a:t>MATTERS</a:t>
            </a:r>
            <a:br>
              <a:rPr lang="en-US" sz="4000" b="1" dirty="0"/>
            </a:br>
            <a:r>
              <a:rPr lang="en-US" sz="3200" dirty="0"/>
              <a:t>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A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Handbook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for Writing and Research</a:t>
            </a:r>
            <a:br>
              <a:rPr lang="en-US" sz="2800" dirty="0"/>
            </a:br>
            <a:r>
              <a:rPr lang="en-US" sz="2800" dirty="0"/>
              <a:t>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THIRD EDITION</a:t>
            </a:r>
            <a:endParaRPr lang="en-US" sz="2500" b="1" spc="1000" dirty="0">
              <a:solidFill>
                <a:srgbClr val="804025"/>
              </a:solidFill>
              <a:latin typeface="Proxima Nova Rg" pitchFamily="50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body" sz="quarter" idx="10"/>
          </p:nvPr>
        </p:nvSpPr>
        <p:spPr>
          <a:xfrm>
            <a:off x="2019300" y="4572000"/>
            <a:ext cx="5105400" cy="1066800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1F4580"/>
                </a:solidFill>
                <a:latin typeface="ArumSans Rg" pitchFamily="34" charset="0"/>
              </a:rPr>
              <a:t>Rebecca Moore Howard</a:t>
            </a:r>
            <a:br>
              <a:rPr lang="en-US" sz="3000" dirty="0">
                <a:solidFill>
                  <a:srgbClr val="585858"/>
                </a:solidFill>
                <a:latin typeface="ArumSans Rg" pitchFamily="34" charset="0"/>
              </a:rPr>
            </a:br>
            <a:r>
              <a:rPr lang="en-US" sz="3000" dirty="0">
                <a:solidFill>
                  <a:srgbClr val="464646"/>
                </a:solidFill>
                <a:latin typeface="ArumSans Rg" pitchFamily="34" charset="0"/>
              </a:rPr>
              <a:t>Syracuse University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1"/>
          </p:nvPr>
        </p:nvSpPr>
        <p:spPr>
          <a:xfrm>
            <a:off x="0" y="6716164"/>
            <a:ext cx="9144000" cy="173736"/>
          </a:xfrm>
        </p:spPr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3052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Person and Number, 2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Shifts in person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To train your dog properly, people need plenty of time, patience, and dog biscuits. You should start with simple commands like “sit” and “stay.”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Revision: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To train your dog properly,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you</a:t>
            </a:r>
            <a:r>
              <a:rPr lang="en-US" altLang="en-US" b="1" dirty="0">
                <a:ea typeface="ＭＳ Ｐゴシック" panose="020B0600070205080204" pitchFamily="34" charset="-128"/>
              </a:rPr>
              <a:t> need plenty of time, patience, and dog biscuits. You should start with simple commands like “sit” and “stay.”</a:t>
            </a:r>
          </a:p>
        </p:txBody>
      </p:sp>
    </p:spTree>
    <p:extLst>
      <p:ext uri="{BB962C8B-B14F-4D97-AF65-F5344CB8AC3E}">
        <p14:creationId xmlns:p14="http://schemas.microsoft.com/office/powerpoint/2010/main" val="1046005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Person and Number, 3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Shifts in person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Practice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– revise the following: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When I get together with my friends in the tech club, we usually discuss the latest apps. You tend to forget, though, that a garden spade and a ballpoint pen are also technological tools and that thousands of </a:t>
            </a:r>
            <a:r>
              <a:rPr lang="en-US" altLang="en-US" b="1" dirty="0" err="1">
                <a:ea typeface="ＭＳ Ｐゴシック" panose="020B0600070205080204" pitchFamily="34" charset="-128"/>
              </a:rPr>
              <a:t>nonelectronic</a:t>
            </a:r>
            <a:r>
              <a:rPr lang="en-US" altLang="en-US" b="1" dirty="0">
                <a:ea typeface="ＭＳ Ｐゴシック" panose="020B0600070205080204" pitchFamily="34" charset="-128"/>
              </a:rPr>
              <a:t> items become part of your technological world every year.</a:t>
            </a:r>
          </a:p>
        </p:txBody>
      </p:sp>
    </p:spTree>
    <p:extLst>
      <p:ext uri="{BB962C8B-B14F-4D97-AF65-F5344CB8AC3E}">
        <p14:creationId xmlns:p14="http://schemas.microsoft.com/office/powerpoint/2010/main" val="369073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Person and Number, 4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Shifts in number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Inappropriate shifting between plural and singular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Watch out for indefinite pronouns</a:t>
            </a:r>
          </a:p>
          <a:p>
            <a:pPr marL="1188720" indent="-274320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b="1" i="1" dirty="0">
                <a:ea typeface="ＭＳ Ｐゴシック" panose="020B0600070205080204" pitchFamily="34" charset="-128"/>
              </a:rPr>
              <a:t>Anyone, everyone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Watch out for singular generic nouns</a:t>
            </a:r>
          </a:p>
          <a:p>
            <a:pPr marL="1188720" indent="-274320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b="1" i="1" dirty="0">
                <a:ea typeface="ＭＳ Ｐゴシック" panose="020B0600070205080204" pitchFamily="34" charset="-128"/>
              </a:rPr>
              <a:t>Person, doctor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When a person witnesses a crime, they should report it to the police.</a:t>
            </a:r>
          </a:p>
        </p:txBody>
      </p:sp>
    </p:spTree>
    <p:extLst>
      <p:ext uri="{BB962C8B-B14F-4D97-AF65-F5344CB8AC3E}">
        <p14:creationId xmlns:p14="http://schemas.microsoft.com/office/powerpoint/2010/main" val="2573971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Person and Number, 5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Shifts in number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When a person witnesses a crime, they should report it to the police.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Revision, changing to singular pronouns: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When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a person </a:t>
            </a:r>
            <a:r>
              <a:rPr lang="en-US" altLang="en-US" b="1" dirty="0">
                <a:ea typeface="ＭＳ Ｐゴシック" panose="020B0600070205080204" pitchFamily="34" charset="-128"/>
              </a:rPr>
              <a:t>witnesses a crime,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he or she </a:t>
            </a:r>
            <a:r>
              <a:rPr lang="en-US" altLang="en-US" b="1" dirty="0">
                <a:ea typeface="ＭＳ Ｐゴシック" panose="020B0600070205080204" pitchFamily="34" charset="-128"/>
              </a:rPr>
              <a:t>should report it to the police.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Revision, rephrased: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Anybody who witnesses a crime should report it to the police.</a:t>
            </a:r>
          </a:p>
        </p:txBody>
      </p:sp>
    </p:spTree>
    <p:extLst>
      <p:ext uri="{BB962C8B-B14F-4D97-AF65-F5344CB8AC3E}">
        <p14:creationId xmlns:p14="http://schemas.microsoft.com/office/powerpoint/2010/main" val="1291295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Direct and Indirect Quotations and Questions, 1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Direct quotations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Reproduce someone’s exact words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Always enclosed in quotation marks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Indirect quotations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Report what someone says without using the exact words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Not enclosed in quotation marks</a:t>
            </a:r>
          </a:p>
        </p:txBody>
      </p:sp>
    </p:spTree>
    <p:extLst>
      <p:ext uri="{BB962C8B-B14F-4D97-AF65-F5344CB8AC3E}">
        <p14:creationId xmlns:p14="http://schemas.microsoft.com/office/powerpoint/2010/main" val="3875993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Direct and Indirect Quotations and Questions, 2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Direct quotations</a:t>
            </a:r>
          </a:p>
          <a:p>
            <a:pPr marL="4572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My roommate announced, “The party will start at 8 p.m.”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Indirect quotations</a:t>
            </a:r>
          </a:p>
          <a:p>
            <a:pPr marL="4572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My roommate announced that the party would start at 8 p.m.</a:t>
            </a:r>
          </a:p>
        </p:txBody>
      </p:sp>
    </p:spTree>
    <p:extLst>
      <p:ext uri="{BB962C8B-B14F-4D97-AF65-F5344CB8AC3E}">
        <p14:creationId xmlns:p14="http://schemas.microsoft.com/office/powerpoint/2010/main" val="2818676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Direct and Indirect Quotations and Questions, 3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Direct quotation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Stated in interrogative form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Ends with a question mark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Indirect quotation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Stated in declarative form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Ends in a period</a:t>
            </a:r>
          </a:p>
        </p:txBody>
      </p:sp>
    </p:spTree>
    <p:extLst>
      <p:ext uri="{BB962C8B-B14F-4D97-AF65-F5344CB8AC3E}">
        <p14:creationId xmlns:p14="http://schemas.microsoft.com/office/powerpoint/2010/main" val="3393948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Direct and Indirect Quotations and Questions, 4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Direct quotation</a:t>
            </a:r>
          </a:p>
          <a:p>
            <a:pPr marL="4572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When does the library open?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Indirect quotation</a:t>
            </a:r>
          </a:p>
          <a:p>
            <a:pPr marL="45720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 wonder when the library opens.</a:t>
            </a:r>
          </a:p>
        </p:txBody>
      </p:sp>
    </p:spTree>
    <p:extLst>
      <p:ext uri="{BB962C8B-B14F-4D97-AF65-F5344CB8AC3E}">
        <p14:creationId xmlns:p14="http://schemas.microsoft.com/office/powerpoint/2010/main" val="3595721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en-US" sz="5000" b="1" dirty="0"/>
              <a:t>Chapter</a:t>
            </a:r>
            <a:r>
              <a:rPr lang="en-US" sz="5000" dirty="0"/>
              <a:t> </a:t>
            </a:r>
            <a:r>
              <a:rPr lang="en-US" sz="5000" b="1" dirty="0"/>
              <a:t>40</a:t>
            </a:r>
          </a:p>
        </p:txBody>
      </p:sp>
      <p:sp>
        <p:nvSpPr>
          <p:cNvPr id="2" name="Subtitle 2"/>
          <p:cNvSpPr>
            <a:spLocks noGrp="1"/>
          </p:cNvSpPr>
          <p:nvPr>
            <p:ph type="subTitle" idx="1"/>
          </p:nvPr>
        </p:nvSpPr>
        <p:spPr>
          <a:xfrm>
            <a:off x="838200" y="3657600"/>
            <a:ext cx="7467600" cy="1752600"/>
          </a:xfrm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500" dirty="0">
                <a:solidFill>
                  <a:srgbClr val="214E91"/>
                </a:solidFill>
                <a:latin typeface="Proxima Nova Bl" pitchFamily="50" charset="0"/>
                <a:ea typeface="ＭＳ Ｐゴシック" pitchFamily="-84" charset="-128"/>
              </a:rPr>
              <a:t>Avoiding Confusing Shifts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079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1447800"/>
            <a:ext cx="7543800" cy="2057400"/>
          </a:xfrm>
        </p:spPr>
        <p:txBody>
          <a:bodyPr anchor="t"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Good writers try not to jar their readers with unnecessary shifts in style or grammar.</a:t>
            </a:r>
          </a:p>
        </p:txBody>
      </p:sp>
    </p:spTree>
    <p:extLst>
      <p:ext uri="{BB962C8B-B14F-4D97-AF65-F5344CB8AC3E}">
        <p14:creationId xmlns:p14="http://schemas.microsoft.com/office/powerpoint/2010/main" val="1169629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Tense, 1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Verb tenses place events in a sequence in time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More than one verb may require a shift </a:t>
            </a:r>
            <a:br>
              <a:rPr lang="en-US" altLang="en-US" sz="3200" b="1" dirty="0">
                <a:ea typeface="ＭＳ Ｐゴシック" panose="020B0600070205080204" pitchFamily="34" charset="-128"/>
              </a:rPr>
            </a:br>
            <a:r>
              <a:rPr lang="en-US" altLang="en-US" sz="3200" b="1" dirty="0">
                <a:ea typeface="ＭＳ Ｐゴシック" panose="020B0600070205080204" pitchFamily="34" charset="-128"/>
              </a:rPr>
              <a:t>in tense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 shift in tense with no corresponding shift in time can create confusion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guide waited until we had reached the top of the pass; then she leads the way down to the river and makes sure everybody is safe in camp.</a:t>
            </a:r>
          </a:p>
        </p:txBody>
      </p:sp>
    </p:spTree>
    <p:extLst>
      <p:ext uri="{BB962C8B-B14F-4D97-AF65-F5344CB8AC3E}">
        <p14:creationId xmlns:p14="http://schemas.microsoft.com/office/powerpoint/2010/main" val="569549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Tense, 2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Verb tenses place events in a sequence in time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More than one verb may require a shift </a:t>
            </a:r>
            <a:br>
              <a:rPr lang="en-US" altLang="en-US" sz="3200" b="1" dirty="0">
                <a:ea typeface="ＭＳ Ｐゴシック" panose="020B0600070205080204" pitchFamily="34" charset="-128"/>
              </a:rPr>
            </a:br>
            <a:r>
              <a:rPr lang="en-US" altLang="en-US" sz="3200" b="1" dirty="0">
                <a:ea typeface="ＭＳ Ｐゴシック" panose="020B0600070205080204" pitchFamily="34" charset="-128"/>
              </a:rPr>
              <a:t>in tense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 shift in tense with no corresponding shift in time can create confusion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Revision: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guide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waited </a:t>
            </a:r>
            <a:r>
              <a:rPr lang="en-US" altLang="en-US" b="1" dirty="0">
                <a:ea typeface="ＭＳ Ｐゴシック" panose="020B0600070205080204" pitchFamily="34" charset="-128"/>
              </a:rPr>
              <a:t>until we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had reached </a:t>
            </a:r>
            <a:r>
              <a:rPr lang="en-US" altLang="en-US" b="1" dirty="0">
                <a:ea typeface="ＭＳ Ｐゴシック" panose="020B0600070205080204" pitchFamily="34" charset="-128"/>
              </a:rPr>
              <a:t>the top of the pass; then she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led</a:t>
            </a:r>
            <a:r>
              <a:rPr lang="en-US" altLang="en-US" b="1" dirty="0">
                <a:ea typeface="ＭＳ Ｐゴシック" panose="020B0600070205080204" pitchFamily="34" charset="-128"/>
              </a:rPr>
              <a:t> the way down to the river and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made </a:t>
            </a:r>
            <a:r>
              <a:rPr lang="en-US" altLang="en-US" b="1" dirty="0">
                <a:ea typeface="ＭＳ Ｐゴシック" panose="020B0600070205080204" pitchFamily="34" charset="-128"/>
              </a:rPr>
              <a:t>sure everybody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was </a:t>
            </a:r>
            <a:r>
              <a:rPr lang="en-US" altLang="en-US" b="1" dirty="0">
                <a:ea typeface="ＭＳ Ｐゴシック" panose="020B0600070205080204" pitchFamily="34" charset="-128"/>
              </a:rPr>
              <a:t>safe in camp.</a:t>
            </a:r>
          </a:p>
        </p:txBody>
      </p:sp>
    </p:spTree>
    <p:extLst>
      <p:ext uri="{BB962C8B-B14F-4D97-AF65-F5344CB8AC3E}">
        <p14:creationId xmlns:p14="http://schemas.microsoft.com/office/powerpoint/2010/main" val="849803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Mood and Voice, 1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32104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Shifts in mood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Three shifts: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Indicative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Imperative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Subjunctive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Avoid inappropriate shifts between them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Practice: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What’s wrong with this sentence?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Dig a hole, place the tulip bulb at the bottom of the hole, and then you can fill the hole with dirt.</a:t>
            </a:r>
          </a:p>
        </p:txBody>
      </p:sp>
    </p:spTree>
    <p:extLst>
      <p:ext uri="{BB962C8B-B14F-4D97-AF65-F5344CB8AC3E}">
        <p14:creationId xmlns:p14="http://schemas.microsoft.com/office/powerpoint/2010/main" val="1652458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Mood and Voice, 2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Shifts in voice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Active voice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Subject performs the action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Direct and concise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Passive voice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Action receives the action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Less clear</a:t>
            </a:r>
          </a:p>
        </p:txBody>
      </p:sp>
    </p:spTree>
    <p:extLst>
      <p:ext uri="{BB962C8B-B14F-4D97-AF65-F5344CB8AC3E}">
        <p14:creationId xmlns:p14="http://schemas.microsoft.com/office/powerpoint/2010/main" val="7119260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Mood and Voice, 3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Shifts in voice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During the eighteenth century, the British consumed most of their carbohydrates in the form of processed sugar. The Italians favored pasta, whereas sourdough bread was preferred by the French.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Revision: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During the eighteenth century, the British consumed most of their carbohydrates in the form of processed sugar. The Italians favored pasta, whereas the French preferred sourdough bread.</a:t>
            </a:r>
          </a:p>
        </p:txBody>
      </p:sp>
    </p:spTree>
    <p:extLst>
      <p:ext uri="{BB962C8B-B14F-4D97-AF65-F5344CB8AC3E}">
        <p14:creationId xmlns:p14="http://schemas.microsoft.com/office/powerpoint/2010/main" val="26062750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Awkward Shifts in Person and Number, 1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Shifts in person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First person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(I, we)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Second person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(you)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Third person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(he, she, it, they)</a:t>
            </a:r>
          </a:p>
          <a:p>
            <a:pPr marL="822960" indent="-347472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Inappropriate shifts between these are confusing and distracting</a:t>
            </a:r>
          </a:p>
          <a:p>
            <a:pPr marL="0" indent="0"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To train your dog properly, people need plenty of time, patience, and dog biscuits. You should start with simple commands like “sit” and “stay.”</a:t>
            </a:r>
          </a:p>
        </p:txBody>
      </p:sp>
    </p:spTree>
    <p:extLst>
      <p:ext uri="{BB962C8B-B14F-4D97-AF65-F5344CB8AC3E}">
        <p14:creationId xmlns:p14="http://schemas.microsoft.com/office/powerpoint/2010/main" val="2500678802"/>
      </p:ext>
    </p:extLst>
  </p:cSld>
  <p:clrMapOvr>
    <a:masterClrMapping/>
  </p:clrMapOvr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MHHE_Accessible_PPT_Template-v3(1)</Template>
  <TotalTime>10955</TotalTime>
  <Words>880</Words>
  <Application>Microsoft Office PowerPoint</Application>
  <PresentationFormat>On-screen Show (4:3)</PresentationFormat>
  <Paragraphs>100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17</vt:i4>
      </vt:variant>
    </vt:vector>
  </HeadingPairs>
  <TitlesOfParts>
    <vt:vector size="36" baseType="lpstr">
      <vt:lpstr>Arial</vt:lpstr>
      <vt:lpstr>ArumSans Bold</vt:lpstr>
      <vt:lpstr>ArumSans Regular</vt:lpstr>
      <vt:lpstr>ArumSans Rg</vt:lpstr>
      <vt:lpstr>Calibri</vt:lpstr>
      <vt:lpstr>Proxima Nova Bl</vt:lpstr>
      <vt:lpstr>Proxima Nova Rg</vt:lpstr>
      <vt:lpstr>Symbol</vt:lpstr>
      <vt:lpstr>Vectipede Rg</vt:lpstr>
      <vt:lpstr>Wingdings</vt:lpstr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WRITING MATTERS  A Handbook for Writing and Research  THIRD EDITION</vt:lpstr>
      <vt:lpstr>Chapter 40</vt:lpstr>
      <vt:lpstr>Good writers try not to jar their readers with unnecessary shifts in style or grammar.</vt:lpstr>
      <vt:lpstr>Avoiding Awkward Shifts in Tense, 1</vt:lpstr>
      <vt:lpstr>Avoiding Awkward Shifts in Tense, 2</vt:lpstr>
      <vt:lpstr>Avoiding Awkward Shifts in Mood and Voice, 1</vt:lpstr>
      <vt:lpstr>Avoiding Awkward Shifts in Mood and Voice, 2</vt:lpstr>
      <vt:lpstr>Avoiding Awkward Shifts in Mood and Voice, 3</vt:lpstr>
      <vt:lpstr>Avoiding Awkward Shifts in Person and Number, 1</vt:lpstr>
      <vt:lpstr>Avoiding Awkward Shifts in Person and Number, 2</vt:lpstr>
      <vt:lpstr>Avoiding Awkward Shifts in Person and Number, 3</vt:lpstr>
      <vt:lpstr>Avoiding Awkward Shifts in Person and Number, 4</vt:lpstr>
      <vt:lpstr>Avoiding Awkward Shifts in Person and Number, 5</vt:lpstr>
      <vt:lpstr>Avoiding Awkward Shifts in Direct and Indirect Quotations and Questions, 1</vt:lpstr>
      <vt:lpstr>Avoiding Awkward Shifts in Direct and Indirect Quotations and Questions, 2</vt:lpstr>
      <vt:lpstr>Avoiding Awkward Shifts in Direct and Indirect Quotations and Questions, 3</vt:lpstr>
      <vt:lpstr>Avoiding Awkward Shifts in Direct and Indirect Quotations and Questions, 4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Patty Schissel</dc:creator>
  <cp:lastModifiedBy>Ginger Glodowske</cp:lastModifiedBy>
  <cp:revision>2587</cp:revision>
  <dcterms:created xsi:type="dcterms:W3CDTF">2016-07-07T18:34:42Z</dcterms:created>
  <dcterms:modified xsi:type="dcterms:W3CDTF">2020-09-20T21:58:49Z</dcterms:modified>
</cp:coreProperties>
</file>