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6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7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8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79"/>
  </p:notesMasterIdLst>
  <p:handoutMasterIdLst>
    <p:handoutMasterId r:id="rId80"/>
  </p:handoutMasterIdLst>
  <p:sldIdLst>
    <p:sldId id="384" r:id="rId10"/>
    <p:sldId id="322" r:id="rId11"/>
    <p:sldId id="809" r:id="rId12"/>
    <p:sldId id="1340" r:id="rId13"/>
    <p:sldId id="1421" r:id="rId14"/>
    <p:sldId id="1440" r:id="rId15"/>
    <p:sldId id="1441" r:id="rId16"/>
    <p:sldId id="1442" r:id="rId17"/>
    <p:sldId id="1496" r:id="rId18"/>
    <p:sldId id="1497" r:id="rId19"/>
    <p:sldId id="1498" r:id="rId20"/>
    <p:sldId id="1499" r:id="rId21"/>
    <p:sldId id="1500" r:id="rId22"/>
    <p:sldId id="1426" r:id="rId23"/>
    <p:sldId id="1448" r:id="rId24"/>
    <p:sldId id="1431" r:id="rId25"/>
    <p:sldId id="1449" r:id="rId26"/>
    <p:sldId id="1451" r:id="rId27"/>
    <p:sldId id="1452" r:id="rId28"/>
    <p:sldId id="1453" r:id="rId29"/>
    <p:sldId id="1450" r:id="rId30"/>
    <p:sldId id="1454" r:id="rId31"/>
    <p:sldId id="1455" r:id="rId32"/>
    <p:sldId id="1456" r:id="rId33"/>
    <p:sldId id="1501" r:id="rId34"/>
    <p:sldId id="1458" r:id="rId35"/>
    <p:sldId id="1459" r:id="rId36"/>
    <p:sldId id="1460" r:id="rId37"/>
    <p:sldId id="1502" r:id="rId38"/>
    <p:sldId id="1503" r:id="rId39"/>
    <p:sldId id="1422" r:id="rId40"/>
    <p:sldId id="1405" r:id="rId41"/>
    <p:sldId id="1504" r:id="rId42"/>
    <p:sldId id="1505" r:id="rId43"/>
    <p:sldId id="1506" r:id="rId44"/>
    <p:sldId id="1423" r:id="rId45"/>
    <p:sldId id="1507" r:id="rId46"/>
    <p:sldId id="1508" r:id="rId47"/>
    <p:sldId id="1468" r:id="rId48"/>
    <p:sldId id="1509" r:id="rId49"/>
    <p:sldId id="1510" r:id="rId50"/>
    <p:sldId id="1424" r:id="rId51"/>
    <p:sldId id="1471" r:id="rId52"/>
    <p:sldId id="1472" r:id="rId53"/>
    <p:sldId id="1473" r:id="rId54"/>
    <p:sldId id="1474" r:id="rId55"/>
    <p:sldId id="1511" r:id="rId56"/>
    <p:sldId id="1476" r:id="rId57"/>
    <p:sldId id="1478" r:id="rId58"/>
    <p:sldId id="1479" r:id="rId59"/>
    <p:sldId id="1512" r:id="rId60"/>
    <p:sldId id="1425" r:id="rId61"/>
    <p:sldId id="1406" r:id="rId62"/>
    <p:sldId id="1513" r:id="rId63"/>
    <p:sldId id="1514" r:id="rId64"/>
    <p:sldId id="1515" r:id="rId65"/>
    <p:sldId id="1516" r:id="rId66"/>
    <p:sldId id="1517" r:id="rId67"/>
    <p:sldId id="1518" r:id="rId68"/>
    <p:sldId id="1519" r:id="rId69"/>
    <p:sldId id="1520" r:id="rId70"/>
    <p:sldId id="1427" r:id="rId71"/>
    <p:sldId id="1489" r:id="rId72"/>
    <p:sldId id="1490" r:id="rId73"/>
    <p:sldId id="1491" r:id="rId74"/>
    <p:sldId id="1492" r:id="rId75"/>
    <p:sldId id="1493" r:id="rId76"/>
    <p:sldId id="1494" r:id="rId77"/>
    <p:sldId id="1495" r:id="rId7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4E91"/>
    <a:srgbClr val="0A5D00"/>
    <a:srgbClr val="B60000"/>
    <a:srgbClr val="5A5000"/>
    <a:srgbClr val="1A5085"/>
    <a:srgbClr val="4F4F4F"/>
    <a:srgbClr val="804025"/>
    <a:srgbClr val="6F4A25"/>
    <a:srgbClr val="820082"/>
    <a:srgbClr val="7144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83" autoAdjust="0"/>
    <p:restoredTop sz="94278" autoAdjust="0"/>
  </p:normalViewPr>
  <p:slideViewPr>
    <p:cSldViewPr>
      <p:cViewPr varScale="1">
        <p:scale>
          <a:sx n="72" d="100"/>
          <a:sy n="72" d="100"/>
        </p:scale>
        <p:origin x="1728" y="54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76" Type="http://schemas.openxmlformats.org/officeDocument/2006/relationships/slide" Target="slides/slide67.xml"/><Relationship Id="rId8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slide" Target="slides/slide57.xml"/><Relationship Id="rId74" Type="http://schemas.openxmlformats.org/officeDocument/2006/relationships/slide" Target="slides/slide65.xml"/><Relationship Id="rId79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2.xml"/><Relationship Id="rId82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73" Type="http://schemas.openxmlformats.org/officeDocument/2006/relationships/slide" Target="slides/slide64.xml"/><Relationship Id="rId78" Type="http://schemas.openxmlformats.org/officeDocument/2006/relationships/slide" Target="slides/slide69.xml"/><Relationship Id="rId8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slide" Target="slides/slide55.xml"/><Relationship Id="rId69" Type="http://schemas.openxmlformats.org/officeDocument/2006/relationships/slide" Target="slides/slide60.xml"/><Relationship Id="rId77" Type="http://schemas.openxmlformats.org/officeDocument/2006/relationships/slide" Target="slides/slide68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openxmlformats.org/officeDocument/2006/relationships/slide" Target="slides/slide63.xml"/><Relationship Id="rId80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slide" Target="slides/slide58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slide" Target="slides/slide61.xml"/><Relationship Id="rId75" Type="http://schemas.openxmlformats.org/officeDocument/2006/relationships/slide" Target="slides/slide66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9/9/2020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828800" y="20574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905000" y="3352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0" y="6703464"/>
            <a:ext cx="9144000" cy="173736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>
                <a:solidFill>
                  <a:srgbClr val="505050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Set copyright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(c) The McGraw-Hill Companies, Inc.  Permission required for reproduction or display.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74FD9-49A3-45A3-917C-240E968BE9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345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1800"/>
              </a:spcBef>
              <a:spcAft>
                <a:spcPts val="1800"/>
              </a:spcAft>
              <a:defRPr sz="3600" b="1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29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1200"/>
              </a:spcAft>
              <a:buNone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Bef>
                <a:spcPts val="1200"/>
              </a:spcBef>
              <a:spcAft>
                <a:spcPts val="1200"/>
              </a:spcAft>
              <a:buClr>
                <a:srgbClr val="B40000"/>
              </a:buClr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83464">
              <a:spcBef>
                <a:spcPts val="1200"/>
              </a:spcBef>
              <a:spcAft>
                <a:spcPts val="1200"/>
              </a:spcAft>
              <a:buClr>
                <a:srgbClr val="004B8C"/>
              </a:buClr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Bef>
                <a:spcPts val="1200"/>
              </a:spcBef>
              <a:spcAft>
                <a:spcPts val="12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153400" cy="246888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4084320"/>
            <a:ext cx="8153400" cy="246888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962618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153400" cy="14630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3230880"/>
            <a:ext cx="8153400" cy="14630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5013960"/>
            <a:ext cx="8153400" cy="14630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7293567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75336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405892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536448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2805475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447800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quarter" idx="11"/>
          </p:nvPr>
        </p:nvSpPr>
        <p:spPr>
          <a:xfrm>
            <a:off x="4724400" y="1447800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quarter" idx="12"/>
          </p:nvPr>
        </p:nvSpPr>
        <p:spPr>
          <a:xfrm>
            <a:off x="457200" y="2762478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quarter" idx="13"/>
          </p:nvPr>
        </p:nvSpPr>
        <p:spPr>
          <a:xfrm>
            <a:off x="4724400" y="2762478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3"/>
          <p:cNvSpPr>
            <a:spLocks noGrp="1"/>
          </p:cNvSpPr>
          <p:nvPr>
            <p:ph sz="quarter" idx="14"/>
          </p:nvPr>
        </p:nvSpPr>
        <p:spPr>
          <a:xfrm>
            <a:off x="457200" y="4077156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Content Placeholder 3"/>
          <p:cNvSpPr>
            <a:spLocks noGrp="1"/>
          </p:cNvSpPr>
          <p:nvPr>
            <p:ph sz="quarter" idx="15"/>
          </p:nvPr>
        </p:nvSpPr>
        <p:spPr>
          <a:xfrm>
            <a:off x="4724400" y="4077156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3"/>
          <p:cNvSpPr>
            <a:spLocks noGrp="1"/>
          </p:cNvSpPr>
          <p:nvPr>
            <p:ph sz="quarter" idx="16"/>
          </p:nvPr>
        </p:nvSpPr>
        <p:spPr>
          <a:xfrm>
            <a:off x="457200" y="5391835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3"/>
          <p:cNvSpPr>
            <a:spLocks noGrp="1"/>
          </p:cNvSpPr>
          <p:nvPr>
            <p:ph sz="quarter" idx="17"/>
          </p:nvPr>
        </p:nvSpPr>
        <p:spPr>
          <a:xfrm>
            <a:off x="4724400" y="5391835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8"/>
          </p:nvPr>
        </p:nvSpPr>
        <p:spPr>
          <a:xfrm>
            <a:off x="2819400" y="5912433"/>
            <a:ext cx="3962400" cy="622402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211087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1" cy="1097280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solidFill>
                  <a:srgbClr val="B4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51206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51206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solidFill>
                  <a:srgbClr val="B4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144811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2087880"/>
            <a:ext cx="4040188" cy="43891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144811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2087880"/>
            <a:ext cx="4041775" cy="43891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0"/>
              </a:spcAft>
              <a:buSzPct val="80000"/>
              <a:defRPr/>
            </a:lvl1pPr>
            <a:lvl2pPr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q"/>
              <a:defRPr sz="2400"/>
            </a:lvl2pPr>
            <a:lvl3pPr>
              <a:spcAft>
                <a:spcPts val="0"/>
              </a:spcAft>
              <a:buSzPct val="80000"/>
              <a:defRPr sz="2000"/>
            </a:lvl3pPr>
            <a:lvl4pPr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q"/>
              <a:defRPr/>
            </a:lvl4pPr>
            <a:lvl5pPr>
              <a:spcAft>
                <a:spcPts val="0"/>
              </a:spcAft>
              <a:buSzPct val="80000"/>
              <a:buFont typeface="Wingdings" pitchFamily="2" charset="2"/>
              <a:buChar char="n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/>
              <a:t>Copyright (c) The McGraw-Hill Companies, Inc.  Permission required for reproduction or display.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8083F-9B87-49B6-94D1-4F5729087C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942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5"/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fld id="{2F273C34-706F-4C12-8166-D2A4D75796EE}" type="slidenum">
              <a:rPr lang="en-US" sz="900">
                <a:solidFill>
                  <a:srgbClr val="000000"/>
                </a:solidFill>
              </a:rPr>
              <a:pPr algn="r" eaLnBrk="0" hangingPunct="0">
                <a:spcBef>
                  <a:spcPct val="50000"/>
                </a:spcBef>
                <a:defRPr/>
              </a:pPr>
              <a:t>‹#›</a:t>
            </a:fld>
            <a:endParaRPr lang="en-US" sz="900">
              <a:solidFill>
                <a:srgbClr val="000000"/>
              </a:solidFill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4691501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624449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207924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562100" y="6662420"/>
            <a:ext cx="6019800" cy="1828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73"/>
            <a:ext cx="810260" cy="810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505050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5"/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fld id="{2F273C34-706F-4C12-8166-D2A4D75796EE}" type="slidenum">
              <a:rPr lang="en-US" sz="900">
                <a:solidFill>
                  <a:srgbClr val="000000"/>
                </a:solidFill>
              </a:rPr>
              <a:pPr algn="r" eaLnBrk="0" hangingPunct="0">
                <a:spcBef>
                  <a:spcPct val="50000"/>
                </a:spcBef>
                <a:defRPr/>
              </a:pPr>
              <a:t>‹#›</a:t>
            </a:fld>
            <a:endParaRPr lang="en-US" sz="900">
              <a:solidFill>
                <a:srgbClr val="000000"/>
              </a:solidFill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5456576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0"/>
              </a:spcAft>
              <a:buSzPct val="80000"/>
              <a:defRPr/>
            </a:lvl1pPr>
            <a:lvl2pPr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q"/>
              <a:defRPr sz="2400"/>
            </a:lvl2pPr>
            <a:lvl3pPr>
              <a:spcAft>
                <a:spcPts val="0"/>
              </a:spcAft>
              <a:buSzPct val="80000"/>
              <a:defRPr sz="2000"/>
            </a:lvl3pPr>
            <a:lvl4pPr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q"/>
              <a:defRPr/>
            </a:lvl4pPr>
            <a:lvl5pPr>
              <a:spcAft>
                <a:spcPts val="0"/>
              </a:spcAft>
              <a:buSzPct val="80000"/>
              <a:buFont typeface="Wingdings" pitchFamily="2" charset="2"/>
              <a:buChar char="n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/>
              <a:t>Copyright (c) The McGraw-Hill Companies, Inc.  Permission required for reproduction or display.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8083F-9B87-49B6-94D1-4F5729087C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568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4.gif"/><Relationship Id="rId4" Type="http://schemas.openxmlformats.org/officeDocument/2006/relationships/slideLayout" Target="../slideLayouts/slideLayout14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6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  <p:sldLayoutId id="2147483964" r:id="rId8"/>
    <p:sldLayoutId id="2147483965" r:id="rId9"/>
    <p:sldLayoutId id="2147483966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971" r:id="rId2"/>
    <p:sldLayoutId id="2147483970" r:id="rId3"/>
    <p:sldLayoutId id="2147483969" r:id="rId4"/>
    <p:sldLayoutId id="2147483973" r:id="rId5"/>
    <p:sldLayoutId id="2147483753" r:id="rId6"/>
    <p:sldLayoutId id="2147483908" r:id="rId7"/>
    <p:sldLayoutId id="2147483950" r:id="rId8"/>
    <p:sldLayoutId id="2147483757" r:id="rId9"/>
    <p:sldLayoutId id="2147483877" r:id="rId10"/>
    <p:sldLayoutId id="2147483761" r:id="rId11"/>
    <p:sldLayoutId id="2147483800" r:id="rId12"/>
    <p:sldLayoutId id="2147483967" r:id="rId13"/>
    <p:sldLayoutId id="2147483968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 userDrawn="1"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</a:t>
            </a:r>
            <a:r>
              <a:rPr lang="en-US" sz="800" dirty="0" err="1">
                <a:solidFill>
                  <a:schemeClr val="bg1"/>
                </a:solidFill>
              </a:rPr>
              <a:t>EducationCopy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 userDrawn="1"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485900" y="1143000"/>
            <a:ext cx="6172200" cy="3048000"/>
          </a:xfrm>
          <a:effectLst/>
        </p:spPr>
        <p:txBody>
          <a:bodyPr/>
          <a:lstStyle/>
          <a:p>
            <a:pPr algn="ctr">
              <a:lnSpc>
                <a:spcPct val="85000"/>
              </a:lnSpc>
            </a:pPr>
            <a:r>
              <a:rPr lang="en-US" sz="8000" spc="1000" dirty="0">
                <a:solidFill>
                  <a:srgbClr val="005F64"/>
                </a:solidFill>
                <a:latin typeface="Proxima Nova Rg" pitchFamily="50" charset="0"/>
              </a:rPr>
              <a:t>WRITING</a:t>
            </a:r>
            <a:br>
              <a:rPr lang="en-US" sz="8000" dirty="0">
                <a:solidFill>
                  <a:srgbClr val="005F64"/>
                </a:solidFill>
                <a:latin typeface="Proxima Nova Rg" pitchFamily="50" charset="0"/>
              </a:rPr>
            </a:br>
            <a:r>
              <a:rPr lang="en-US" sz="8000" b="1" u="sng" spc="300" dirty="0">
                <a:solidFill>
                  <a:srgbClr val="005F64"/>
                </a:solidFill>
                <a:latin typeface="Proxima Nova Rg" pitchFamily="50" charset="0"/>
              </a:rPr>
              <a:t>MATTERS</a:t>
            </a:r>
            <a:br>
              <a:rPr lang="en-US" sz="4000" b="1" dirty="0"/>
            </a:br>
            <a:r>
              <a:rPr lang="en-US" sz="3200" dirty="0"/>
              <a:t> </a:t>
            </a:r>
            <a:r>
              <a:rPr lang="en-US" sz="2500" dirty="0">
                <a:solidFill>
                  <a:srgbClr val="804025"/>
                </a:solidFill>
                <a:latin typeface="Proxima Nova Rg" pitchFamily="50" charset="0"/>
              </a:rPr>
              <a:t>A </a:t>
            </a:r>
            <a:r>
              <a:rPr lang="en-US" sz="2500" b="1" dirty="0">
                <a:solidFill>
                  <a:srgbClr val="804025"/>
                </a:solidFill>
                <a:latin typeface="Proxima Nova Rg" pitchFamily="50" charset="0"/>
              </a:rPr>
              <a:t>Handbook </a:t>
            </a:r>
            <a:r>
              <a:rPr lang="en-US" sz="2500" dirty="0">
                <a:solidFill>
                  <a:srgbClr val="804025"/>
                </a:solidFill>
                <a:latin typeface="Proxima Nova Rg" pitchFamily="50" charset="0"/>
              </a:rPr>
              <a:t>for Writing and Research</a:t>
            </a:r>
            <a:br>
              <a:rPr lang="en-US" sz="2800" dirty="0"/>
            </a:br>
            <a:r>
              <a:rPr lang="en-US" sz="2800" dirty="0"/>
              <a:t> </a:t>
            </a:r>
            <a:r>
              <a:rPr lang="en-US" sz="2500" b="1" dirty="0">
                <a:solidFill>
                  <a:srgbClr val="804025"/>
                </a:solidFill>
                <a:latin typeface="Proxima Nova Rg" pitchFamily="50" charset="0"/>
              </a:rPr>
              <a:t>THIRD EDITION</a:t>
            </a:r>
            <a:endParaRPr lang="en-US" sz="2500" b="1" spc="1000" dirty="0">
              <a:solidFill>
                <a:srgbClr val="804025"/>
              </a:solidFill>
              <a:latin typeface="Proxima Nova Rg" pitchFamily="50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body" sz="quarter" idx="10"/>
          </p:nvPr>
        </p:nvSpPr>
        <p:spPr>
          <a:xfrm>
            <a:off x="2019300" y="4572000"/>
            <a:ext cx="5105400" cy="1066800"/>
          </a:xfrm>
        </p:spPr>
        <p:txBody>
          <a:bodyPr/>
          <a:lstStyle/>
          <a:p>
            <a:pPr algn="ctr"/>
            <a:r>
              <a:rPr lang="en-US" sz="3000" b="1" dirty="0">
                <a:solidFill>
                  <a:srgbClr val="1F4580"/>
                </a:solidFill>
                <a:latin typeface="ArumSans Rg" pitchFamily="34" charset="0"/>
              </a:rPr>
              <a:t>Rebecca Moore Howard</a:t>
            </a:r>
            <a:br>
              <a:rPr lang="en-US" sz="3000" dirty="0">
                <a:solidFill>
                  <a:srgbClr val="585858"/>
                </a:solidFill>
                <a:latin typeface="ArumSans Rg" pitchFamily="34" charset="0"/>
              </a:rPr>
            </a:br>
            <a:r>
              <a:rPr lang="en-US" sz="3000" dirty="0">
                <a:solidFill>
                  <a:srgbClr val="464646"/>
                </a:solidFill>
                <a:latin typeface="ArumSans Rg" pitchFamily="34" charset="0"/>
              </a:rPr>
              <a:t>Syracuse University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quarter" idx="11"/>
          </p:nvPr>
        </p:nvSpPr>
        <p:spPr>
          <a:xfrm>
            <a:off x="0" y="6716164"/>
            <a:ext cx="9144000" cy="173736"/>
          </a:xfrm>
        </p:spPr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530525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Nouns,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Proper nouns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Common nouns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Collective nouns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Concrete nouns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Abstract nouns:</a:t>
            </a:r>
          </a:p>
          <a:p>
            <a:pPr marL="7315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Qualities that cannot be perceived by the senses</a:t>
            </a:r>
          </a:p>
          <a:p>
            <a:pPr marL="0" indent="0">
              <a:spcBef>
                <a:spcPts val="30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Examples: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mercy, fear</a:t>
            </a:r>
            <a:endParaRPr lang="en-US" altLang="en-US" b="1" i="1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0788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Nouns,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Proper nouns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Common nouns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Countable nouns:</a:t>
            </a:r>
          </a:p>
          <a:p>
            <a:pPr marL="7315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Singular or plural</a:t>
            </a:r>
          </a:p>
          <a:p>
            <a:pPr marL="7315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i="1" dirty="0">
                <a:ea typeface="ＭＳ Ｐゴシック" panose="020B0600070205080204" pitchFamily="34" charset="-128"/>
              </a:rPr>
              <a:t>Cat/cats</a:t>
            </a:r>
            <a:r>
              <a:rPr lang="en-US" altLang="en-US" b="1" dirty="0">
                <a:ea typeface="ＭＳ Ｐゴシック" panose="020B0600070205080204" pitchFamily="34" charset="-128"/>
              </a:rPr>
              <a:t>,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assignment/assignments</a:t>
            </a:r>
            <a:r>
              <a:rPr lang="en-US" altLang="en-US" b="1" dirty="0">
                <a:ea typeface="ＭＳ Ｐゴシック" panose="020B0600070205080204" pitchFamily="34" charset="-128"/>
              </a:rPr>
              <a:t>,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idea/ideas</a:t>
            </a:r>
          </a:p>
        </p:txBody>
      </p:sp>
    </p:spTree>
    <p:extLst>
      <p:ext uri="{BB962C8B-B14F-4D97-AF65-F5344CB8AC3E}">
        <p14:creationId xmlns:p14="http://schemas.microsoft.com/office/powerpoint/2010/main" val="28457629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Nouns, 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Proper nouns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Common nouns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Countable nouns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Uncountable nouns:</a:t>
            </a:r>
          </a:p>
          <a:p>
            <a:pPr marL="7315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Cannot be counted, such as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homework</a:t>
            </a:r>
            <a:r>
              <a:rPr lang="en-US" altLang="en-US" b="1" dirty="0">
                <a:ea typeface="ＭＳ Ｐゴシック" panose="020B0600070205080204" pitchFamily="34" charset="-128"/>
              </a:rPr>
              <a:t>,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knowledge</a:t>
            </a:r>
            <a:r>
              <a:rPr lang="en-US" altLang="en-US" b="1" dirty="0">
                <a:ea typeface="ＭＳ Ｐゴシック" panose="020B0600070205080204" pitchFamily="34" charset="-128"/>
              </a:rPr>
              <a:t>, or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pollution</a:t>
            </a:r>
          </a:p>
          <a:p>
            <a:pPr marL="7315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No plural form</a:t>
            </a:r>
            <a:endParaRPr lang="en-US" altLang="en-US" b="1" i="1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84682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Nouns, 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Plural forms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Most with the addition of final –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s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 or –</a:t>
            </a:r>
            <a:r>
              <a:rPr lang="en-US" altLang="en-US" sz="2800" b="1" i="1" dirty="0" err="1">
                <a:ea typeface="ＭＳ Ｐゴシック" panose="020B0600070205080204" pitchFamily="34" charset="-128"/>
              </a:rPr>
              <a:t>es</a:t>
            </a:r>
            <a:endParaRPr lang="en-US" altLang="en-US" sz="2800" b="1" i="1" dirty="0">
              <a:ea typeface="ＭＳ Ｐゴシック" panose="020B0600070205080204" pitchFamily="34" charset="-128"/>
            </a:endParaRP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A few have irregular plurals: 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woman/women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, 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life/lives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, 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mouse/mice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In a few cases, singular and plural are the same: 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deer/deer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, 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fish/fish</a:t>
            </a:r>
          </a:p>
          <a:p>
            <a:pPr marL="0" lv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solidFill>
                  <a:prstClr val="black"/>
                </a:solidFill>
                <a:ea typeface="ＭＳ Ｐゴシック" panose="020B0600070205080204" pitchFamily="34" charset="-128"/>
              </a:rPr>
              <a:t>Possession</a:t>
            </a:r>
            <a:endParaRPr lang="en-US" altLang="en-US" sz="2800" b="1" dirty="0">
              <a:ea typeface="ＭＳ Ｐゴシック" panose="020B0600070205080204" pitchFamily="34" charset="-128"/>
            </a:endParaRP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Final 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s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 sound with an apostrophe: 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Rosa’s idea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, 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the students’ plan</a:t>
            </a:r>
            <a:endParaRPr lang="en-US" altLang="en-US" b="1" i="1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463856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Pronouns,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Take the place of nouns or noun phrases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Agree with specific antecedents</a:t>
            </a:r>
          </a:p>
          <a:p>
            <a:pPr marL="0" indent="0">
              <a:spcBef>
                <a:spcPts val="30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i="1" dirty="0">
                <a:ea typeface="ＭＳ Ｐゴシック" panose="020B0600070205080204" pitchFamily="34" charset="-128"/>
              </a:rPr>
              <a:t>Yuki </a:t>
            </a:r>
            <a:r>
              <a:rPr lang="en-US" altLang="en-US" b="1" dirty="0">
                <a:ea typeface="ＭＳ Ｐゴシック" panose="020B0600070205080204" pitchFamily="34" charset="-128"/>
              </a:rPr>
              <a:t>bought the tickets for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Adam</a:t>
            </a:r>
            <a:r>
              <a:rPr lang="en-US" altLang="en-US" b="1" dirty="0">
                <a:ea typeface="ＭＳ Ｐゴシック" panose="020B0600070205080204" pitchFamily="34" charset="-128"/>
              </a:rPr>
              <a:t>, and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she</a:t>
            </a:r>
            <a:r>
              <a:rPr lang="en-US" altLang="en-US" b="1" dirty="0">
                <a:ea typeface="ＭＳ Ｐゴシック" panose="020B0600070205080204" pitchFamily="34" charset="-128"/>
              </a:rPr>
              <a:t> gave them to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him</a:t>
            </a:r>
            <a:r>
              <a:rPr lang="en-US" altLang="en-US" b="1" dirty="0">
                <a:ea typeface="ＭＳ Ｐゴシック" panose="020B0600070205080204" pitchFamily="34" charset="-128"/>
              </a:rPr>
              <a:t> before the concert.</a:t>
            </a:r>
          </a:p>
        </p:txBody>
      </p:sp>
    </p:spTree>
    <p:extLst>
      <p:ext uri="{BB962C8B-B14F-4D97-AF65-F5344CB8AC3E}">
        <p14:creationId xmlns:p14="http://schemas.microsoft.com/office/powerpoint/2010/main" val="27272406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Pronouns,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 algn="ctr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For a list of the nine classes of pronouns with a description of their forms and examples of each, refer to the Quick Reference box on page 606.</a:t>
            </a:r>
          </a:p>
        </p:txBody>
      </p:sp>
    </p:spTree>
    <p:extLst>
      <p:ext uri="{BB962C8B-B14F-4D97-AF65-F5344CB8AC3E}">
        <p14:creationId xmlns:p14="http://schemas.microsoft.com/office/powerpoint/2010/main" val="4335735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Verbs,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41248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Express action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Also carry information about time, person, number, voice, and mood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Main verbs</a:t>
            </a:r>
          </a:p>
          <a:p>
            <a:pPr marL="0" indent="0">
              <a:spcBef>
                <a:spcPts val="30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Examples: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quarterback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throws </a:t>
            </a:r>
            <a:r>
              <a:rPr lang="en-US" altLang="en-US" b="1" dirty="0">
                <a:ea typeface="ＭＳ Ｐゴシック" panose="020B0600070205080204" pitchFamily="34" charset="-128"/>
              </a:rPr>
              <a:t>a pass.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play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happened</a:t>
            </a:r>
            <a:r>
              <a:rPr lang="en-US" altLang="en-US" b="1" dirty="0">
                <a:ea typeface="ＭＳ Ｐゴシック" panose="020B0600070205080204" pitchFamily="34" charset="-128"/>
              </a:rPr>
              <a:t> in the second half.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fans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are</a:t>
            </a:r>
            <a:r>
              <a:rPr lang="en-US" altLang="en-US" b="1" dirty="0">
                <a:ea typeface="ＭＳ Ｐゴシック" panose="020B0600070205080204" pitchFamily="34" charset="-128"/>
              </a:rPr>
              <a:t> happy.</a:t>
            </a:r>
          </a:p>
        </p:txBody>
      </p:sp>
    </p:spTree>
    <p:extLst>
      <p:ext uri="{BB962C8B-B14F-4D97-AF65-F5344CB8AC3E}">
        <p14:creationId xmlns:p14="http://schemas.microsoft.com/office/powerpoint/2010/main" val="14818225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Verbs,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Main verbs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Helping (auxiliary) verbs</a:t>
            </a:r>
          </a:p>
          <a:p>
            <a:pPr marL="45720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Some also function as main verbs</a:t>
            </a:r>
          </a:p>
          <a:p>
            <a:pPr marL="45720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Examples: </a:t>
            </a:r>
            <a:r>
              <a:rPr lang="en-US" altLang="en-US" b="1" dirty="0">
                <a:ea typeface="ＭＳ Ｐゴシック" panose="020B0600070205080204" pitchFamily="34" charset="-128"/>
              </a:rPr>
              <a:t>forms of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be</a:t>
            </a:r>
            <a:r>
              <a:rPr lang="en-US" altLang="en-US" b="1" dirty="0">
                <a:ea typeface="ＭＳ Ｐゴシック" panose="020B0600070205080204" pitchFamily="34" charset="-128"/>
              </a:rPr>
              <a:t>,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have</a:t>
            </a:r>
            <a:r>
              <a:rPr lang="en-US" altLang="en-US" b="1" dirty="0">
                <a:ea typeface="ＭＳ Ｐゴシック" panose="020B0600070205080204" pitchFamily="34" charset="-128"/>
              </a:rPr>
              <a:t>, and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do</a:t>
            </a:r>
          </a:p>
          <a:p>
            <a:pPr marL="457200" indent="-347472">
              <a:spcBef>
                <a:spcPts val="18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800" b="1" i="1" dirty="0">
                <a:ea typeface="ＭＳ Ｐゴシック" panose="020B0600070205080204" pitchFamily="34" charset="-128"/>
              </a:rPr>
              <a:t>Modal verbs 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function only as helping verbs</a:t>
            </a:r>
          </a:p>
          <a:p>
            <a:pPr marL="45720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Examples: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can</a:t>
            </a:r>
            <a:r>
              <a:rPr lang="en-US" altLang="en-US" b="1" dirty="0">
                <a:ea typeface="ＭＳ Ｐゴシック" panose="020B0600070205080204" pitchFamily="34" charset="-128"/>
              </a:rPr>
              <a:t>,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could</a:t>
            </a:r>
            <a:r>
              <a:rPr lang="en-US" altLang="en-US" b="1" dirty="0">
                <a:ea typeface="ＭＳ Ｐゴシック" panose="020B0600070205080204" pitchFamily="34" charset="-128"/>
              </a:rPr>
              <a:t>,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may</a:t>
            </a:r>
            <a:r>
              <a:rPr lang="en-US" altLang="en-US" b="1" dirty="0">
                <a:ea typeface="ＭＳ Ｐゴシック" panose="020B0600070205080204" pitchFamily="34" charset="-128"/>
              </a:rPr>
              <a:t>,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might</a:t>
            </a:r>
            <a:r>
              <a:rPr lang="en-US" altLang="en-US" b="1" dirty="0">
                <a:ea typeface="ＭＳ Ｐゴシック" panose="020B0600070205080204" pitchFamily="34" charset="-128"/>
              </a:rPr>
              <a:t>,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must</a:t>
            </a:r>
            <a:r>
              <a:rPr lang="en-US" altLang="en-US" b="1" dirty="0">
                <a:ea typeface="ＭＳ Ｐゴシック" panose="020B0600070205080204" pitchFamily="34" charset="-128"/>
              </a:rPr>
              <a:t>,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shall</a:t>
            </a:r>
            <a:r>
              <a:rPr lang="en-US" altLang="en-US" b="1" dirty="0">
                <a:ea typeface="ＭＳ Ｐゴシック" panose="020B0600070205080204" pitchFamily="34" charset="-128"/>
              </a:rPr>
              <a:t>,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should</a:t>
            </a:r>
            <a:r>
              <a:rPr lang="en-US" altLang="en-US" b="1" dirty="0">
                <a:ea typeface="ＭＳ Ｐゴシック" panose="020B0600070205080204" pitchFamily="34" charset="-128"/>
              </a:rPr>
              <a:t>,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will</a:t>
            </a:r>
            <a:r>
              <a:rPr lang="en-US" altLang="en-US" b="1" dirty="0">
                <a:ea typeface="ＭＳ Ｐゴシック" panose="020B0600070205080204" pitchFamily="34" charset="-128"/>
              </a:rPr>
              <a:t>,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would</a:t>
            </a:r>
            <a:r>
              <a:rPr lang="en-US" altLang="en-US" b="1" dirty="0">
                <a:ea typeface="ＭＳ Ｐゴシック" panose="020B0600070205080204" pitchFamily="34" charset="-128"/>
              </a:rPr>
              <a:t>, and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ought to</a:t>
            </a:r>
          </a:p>
        </p:txBody>
      </p:sp>
    </p:spTree>
    <p:extLst>
      <p:ext uri="{BB962C8B-B14F-4D97-AF65-F5344CB8AC3E}">
        <p14:creationId xmlns:p14="http://schemas.microsoft.com/office/powerpoint/2010/main" val="2579614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Verbs,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Verb phrase</a:t>
            </a:r>
          </a:p>
          <a:p>
            <a:pPr marL="457200" indent="-347472"/>
            <a:r>
              <a:rPr lang="en-US" sz="2800" b="1" dirty="0"/>
              <a:t>Two types of verbs combined</a:t>
            </a:r>
          </a:p>
          <a:p>
            <a:pPr marL="822960" indent="-274320"/>
            <a:r>
              <a:rPr lang="en-US" sz="2400" b="1" dirty="0"/>
              <a:t>Main verbs + helping verbs</a:t>
            </a:r>
          </a:p>
          <a:p>
            <a:pPr marL="0" indent="0">
              <a:spcBef>
                <a:spcPts val="3000"/>
              </a:spcBef>
              <a:buNone/>
            </a:pPr>
            <a:r>
              <a:rPr lang="en-US" sz="2400" b="1" dirty="0">
                <a:solidFill>
                  <a:srgbClr val="214E91"/>
                </a:solidFill>
              </a:rPr>
              <a:t>Examples:</a:t>
            </a:r>
          </a:p>
          <a:p>
            <a:pPr marL="0" indent="0">
              <a:spcBef>
                <a:spcPts val="3000"/>
              </a:spcBef>
              <a:buNone/>
            </a:pPr>
            <a:r>
              <a:rPr lang="en-US" sz="2400" b="1" dirty="0"/>
              <a:t>The player </a:t>
            </a:r>
            <a:r>
              <a:rPr lang="en-US" sz="2400" b="1" dirty="0">
                <a:solidFill>
                  <a:srgbClr val="214E91"/>
                </a:solidFill>
              </a:rPr>
              <a:t>hit</a:t>
            </a:r>
            <a:r>
              <a:rPr lang="en-US" sz="2400" b="1" dirty="0"/>
              <a:t> a long home run.</a:t>
            </a:r>
          </a:p>
          <a:p>
            <a:pPr marL="0" indent="0">
              <a:spcBef>
                <a:spcPts val="3000"/>
              </a:spcBef>
              <a:buNone/>
            </a:pPr>
            <a:r>
              <a:rPr lang="en-US" sz="2400" b="1" dirty="0"/>
              <a:t>The home run </a:t>
            </a:r>
            <a:r>
              <a:rPr lang="en-US" sz="2400" b="1" dirty="0">
                <a:solidFill>
                  <a:srgbClr val="214E91"/>
                </a:solidFill>
              </a:rPr>
              <a:t>may have broken </a:t>
            </a:r>
            <a:r>
              <a:rPr lang="en-US" sz="2400" b="1" dirty="0"/>
              <a:t>a distance record.</a:t>
            </a:r>
          </a:p>
          <a:p>
            <a:pPr marL="0" indent="0">
              <a:spcBef>
                <a:spcPts val="3000"/>
              </a:spcBef>
              <a:buNone/>
            </a:pPr>
            <a:r>
              <a:rPr lang="en-US" sz="2400" b="1" dirty="0"/>
              <a:t>The children </a:t>
            </a:r>
            <a:r>
              <a:rPr lang="en-US" sz="2400" b="1" dirty="0">
                <a:solidFill>
                  <a:srgbClr val="214E91"/>
                </a:solidFill>
              </a:rPr>
              <a:t>have been playing </a:t>
            </a:r>
            <a:r>
              <a:rPr lang="en-US" sz="2400" b="1" dirty="0"/>
              <a:t>for two hours.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1447800" y="3708400"/>
            <a:ext cx="2011680" cy="36576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214E91"/>
                </a:solidFill>
              </a:rPr>
              <a:t>main verb only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2286000" y="4491182"/>
            <a:ext cx="1920240" cy="36576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214E91"/>
                </a:solidFill>
              </a:rPr>
              <a:t>helping verbs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4114800" y="4491182"/>
            <a:ext cx="1524000" cy="36576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214E91"/>
                </a:solidFill>
              </a:rPr>
              <a:t>main verb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1981200" y="5219700"/>
            <a:ext cx="1920240" cy="36576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214E91"/>
                </a:solidFill>
              </a:rPr>
              <a:t>helping verbs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5"/>
          </p:nvPr>
        </p:nvSpPr>
        <p:spPr>
          <a:xfrm>
            <a:off x="4038600" y="5219700"/>
            <a:ext cx="1463040" cy="365760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214E91"/>
                </a:solidFill>
              </a:rPr>
              <a:t>main verb</a:t>
            </a:r>
          </a:p>
        </p:txBody>
      </p:sp>
    </p:spTree>
    <p:extLst>
      <p:ext uri="{BB962C8B-B14F-4D97-AF65-F5344CB8AC3E}">
        <p14:creationId xmlns:p14="http://schemas.microsoft.com/office/powerpoint/2010/main" val="31692459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Verbs,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lvl="0" indent="0">
              <a:buNone/>
            </a:pPr>
            <a:r>
              <a:rPr lang="en-US" b="1" dirty="0">
                <a:solidFill>
                  <a:prstClr val="black"/>
                </a:solidFill>
              </a:rPr>
              <a:t>Verb phrase</a:t>
            </a:r>
          </a:p>
          <a:p>
            <a:pPr marL="457200" lvl="0" indent="-347472"/>
            <a:r>
              <a:rPr lang="en-US" sz="2800" b="1" dirty="0">
                <a:solidFill>
                  <a:prstClr val="black"/>
                </a:solidFill>
              </a:rPr>
              <a:t>Two types of verbs combined</a:t>
            </a:r>
          </a:p>
          <a:p>
            <a:pPr marL="822960" lvl="0" indent="-274320"/>
            <a:r>
              <a:rPr lang="en-US" sz="2400" b="1" dirty="0">
                <a:solidFill>
                  <a:prstClr val="black"/>
                </a:solidFill>
              </a:rPr>
              <a:t>Main verbs + helping verbs</a:t>
            </a:r>
          </a:p>
          <a:p>
            <a:pPr marL="0" lvl="0" indent="0">
              <a:spcBef>
                <a:spcPts val="6000"/>
              </a:spcBef>
              <a:buNone/>
            </a:pPr>
            <a:r>
              <a:rPr lang="en-US" b="1" dirty="0">
                <a:solidFill>
                  <a:srgbClr val="214E91"/>
                </a:solidFill>
              </a:rPr>
              <a:t>Helping verbs always precede the main verb in a verb phrase.</a:t>
            </a:r>
            <a:endParaRPr lang="en-US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14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/>
            <a:r>
              <a:rPr lang="en-US" sz="5000" b="1" dirty="0"/>
              <a:t>Chapter</a:t>
            </a:r>
            <a:r>
              <a:rPr lang="en-US" sz="5000" dirty="0"/>
              <a:t> </a:t>
            </a:r>
            <a:r>
              <a:rPr lang="en-US" sz="5000" b="1" dirty="0"/>
              <a:t>33</a:t>
            </a:r>
          </a:p>
        </p:txBody>
      </p:sp>
      <p:sp>
        <p:nvSpPr>
          <p:cNvPr id="2" name="Subtitle 2"/>
          <p:cNvSpPr>
            <a:spLocks noGrp="1"/>
          </p:cNvSpPr>
          <p:nvPr>
            <p:ph type="subTitle" idx="1"/>
          </p:nvPr>
        </p:nvSpPr>
        <p:spPr>
          <a:xfrm>
            <a:off x="838200" y="3657600"/>
            <a:ext cx="7467600" cy="1752600"/>
          </a:xfrm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sz="3500" dirty="0">
                <a:solidFill>
                  <a:srgbClr val="214E91"/>
                </a:solidFill>
                <a:latin typeface="Proxima Nova Bl" pitchFamily="50" charset="0"/>
                <a:ea typeface="ＭＳ Ｐゴシック" pitchFamily="-84" charset="-128"/>
              </a:rPr>
              <a:t>Understanding Grammar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0790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Verbs,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28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Do not confuse </a:t>
            </a:r>
            <a:r>
              <a:rPr lang="en-US" altLang="en-US" sz="2800" b="1" dirty="0" err="1">
                <a:solidFill>
                  <a:srgbClr val="214E91"/>
                </a:solidFill>
                <a:ea typeface="ＭＳ Ｐゴシック" panose="020B0600070205080204" pitchFamily="34" charset="-128"/>
              </a:rPr>
              <a:t>verbals</a:t>
            </a:r>
            <a:r>
              <a:rPr lang="en-US" altLang="en-US" sz="28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 with complete verbs. </a:t>
            </a:r>
            <a:r>
              <a:rPr lang="en-US" altLang="en-US" sz="2800" b="1" dirty="0" err="1">
                <a:solidFill>
                  <a:srgbClr val="214E91"/>
                </a:solidFill>
                <a:ea typeface="ＭＳ Ｐゴシック" panose="020B0600070205080204" pitchFamily="34" charset="-128"/>
              </a:rPr>
              <a:t>Verbals</a:t>
            </a:r>
            <a:r>
              <a:rPr lang="en-US" altLang="en-US" sz="28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 are verb forms functioning as nouns, adjectives, or adverbs.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 </a:t>
            </a:r>
            <a:r>
              <a:rPr lang="en-US" altLang="en-US" b="1" dirty="0">
                <a:ea typeface="ＭＳ Ｐゴシック" panose="020B0600070205080204" pitchFamily="34" charset="-128"/>
              </a:rPr>
              <a:t>The potters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fired</a:t>
            </a:r>
            <a:r>
              <a:rPr lang="en-US" altLang="en-US" b="1" dirty="0">
                <a:ea typeface="ＭＳ Ｐゴシック" panose="020B0600070205080204" pitchFamily="34" charset="-128"/>
              </a:rPr>
              <a:t> the vessels in their kiln.</a:t>
            </a:r>
          </a:p>
          <a:p>
            <a:pPr marL="0" indent="0">
              <a:spcBef>
                <a:spcPts val="3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	(</a:t>
            </a:r>
            <a:r>
              <a:rPr lang="en-US" altLang="en-US" b="1" i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Fired</a:t>
            </a:r>
            <a:r>
              <a:rPr lang="en-US" altLang="en-US" b="1" dirty="0">
                <a:ea typeface="ＭＳ Ｐゴシック" panose="020B0600070205080204" pitchFamily="34" charset="-128"/>
              </a:rPr>
              <a:t> is a verb.)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fired</a:t>
            </a:r>
            <a:r>
              <a:rPr lang="en-US" altLang="en-US" b="1" dirty="0">
                <a:ea typeface="ＭＳ Ｐゴシック" panose="020B0600070205080204" pitchFamily="34" charset="-128"/>
              </a:rPr>
              <a:t> clay is rock hard.</a:t>
            </a:r>
          </a:p>
          <a:p>
            <a:pPr marL="0" indent="0">
              <a:spcBef>
                <a:spcPts val="3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	(</a:t>
            </a:r>
            <a:r>
              <a:rPr lang="en-US" altLang="en-US" b="1" i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Fired</a:t>
            </a:r>
            <a:r>
              <a:rPr lang="en-US" altLang="en-US" b="1" dirty="0">
                <a:ea typeface="ＭＳ Ｐゴシック" panose="020B0600070205080204" pitchFamily="34" charset="-128"/>
              </a:rPr>
              <a:t> is a verbal, an adjective modifying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clay</a:t>
            </a:r>
            <a:r>
              <a:rPr lang="en-US" altLang="en-US" b="1" dirty="0">
                <a:ea typeface="ＭＳ Ｐゴシック" panose="020B0600070205080204" pitchFamily="34" charset="-128"/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16299897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Adjectives,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Modify nouns or pronouns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Provide descriptive or limiting details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Answer questions such as </a:t>
            </a:r>
          </a:p>
          <a:p>
            <a:pPr marL="82296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2800" b="1" i="1" dirty="0">
                <a:ea typeface="ＭＳ Ｐゴシック" panose="020B0600070205080204" pitchFamily="34" charset="-128"/>
              </a:rPr>
              <a:t>What kind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? a </a:t>
            </a:r>
            <a:r>
              <a:rPr lang="en-US" altLang="en-US" sz="28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warm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 day</a:t>
            </a:r>
          </a:p>
          <a:p>
            <a:pPr marL="82296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2800" b="1" i="1" dirty="0">
                <a:ea typeface="ＭＳ Ｐゴシック" panose="020B0600070205080204" pitchFamily="34" charset="-128"/>
              </a:rPr>
              <a:t>Which one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? the </a:t>
            </a:r>
            <a:r>
              <a:rPr lang="en-US" altLang="en-US" sz="28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next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 speaker</a:t>
            </a:r>
          </a:p>
          <a:p>
            <a:pPr marL="82296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2800" b="1" i="1" dirty="0">
                <a:ea typeface="ＭＳ Ｐゴシック" panose="020B0600070205080204" pitchFamily="34" charset="-128"/>
              </a:rPr>
              <a:t>How many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? </a:t>
            </a:r>
            <a:r>
              <a:rPr lang="en-US" altLang="en-US" sz="28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twelve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 roses</a:t>
            </a:r>
          </a:p>
        </p:txBody>
      </p:sp>
    </p:spTree>
    <p:extLst>
      <p:ext uri="{BB962C8B-B14F-4D97-AF65-F5344CB8AC3E}">
        <p14:creationId xmlns:p14="http://schemas.microsoft.com/office/powerpoint/2010/main" val="15923474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Adjectives,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Determiners (</a:t>
            </a:r>
            <a:r>
              <a:rPr lang="en-US" altLang="en-US" sz="3200" b="1" i="1" dirty="0">
                <a:ea typeface="ＭＳ Ｐゴシック" panose="020B0600070205080204" pitchFamily="34" charset="-128"/>
              </a:rPr>
              <a:t>a, an, the</a:t>
            </a:r>
            <a:r>
              <a:rPr lang="en-US" altLang="en-US" sz="3200" b="1" dirty="0">
                <a:ea typeface="ＭＳ Ｐゴシック" panose="020B0600070205080204" pitchFamily="34" charset="-128"/>
              </a:rPr>
              <a:t>)</a:t>
            </a:r>
          </a:p>
          <a:p>
            <a:pPr marL="45720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Possessive, demonstrative, and indefinite pronouns</a:t>
            </a:r>
          </a:p>
          <a:p>
            <a:pPr marL="45720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Function as adjectives</a:t>
            </a:r>
          </a:p>
          <a:p>
            <a:pPr marL="0" indent="0">
              <a:spcBef>
                <a:spcPts val="30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The </a:t>
            </a:r>
            <a:r>
              <a:rPr lang="en-US" altLang="en-US" b="1" dirty="0">
                <a:ea typeface="ＭＳ Ｐゴシック" panose="020B0600070205080204" pitchFamily="34" charset="-128"/>
              </a:rPr>
              <a:t>new gym is in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that </a:t>
            </a:r>
            <a:r>
              <a:rPr lang="en-US" altLang="en-US" b="1" dirty="0">
                <a:ea typeface="ＭＳ Ｐゴシック" panose="020B0600070205080204" pitchFamily="34" charset="-128"/>
              </a:rPr>
              <a:t>building with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all those </a:t>
            </a:r>
            <a:r>
              <a:rPr lang="en-US" altLang="en-US" b="1" dirty="0">
                <a:ea typeface="ＭＳ Ｐゴシック" panose="020B0600070205080204" pitchFamily="34" charset="-128"/>
              </a:rPr>
              <a:t>solar panels on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the </a:t>
            </a:r>
            <a:r>
              <a:rPr lang="en-US" altLang="en-US" b="1" dirty="0">
                <a:ea typeface="ＭＳ Ｐゴシック" panose="020B0600070205080204" pitchFamily="34" charset="-128"/>
              </a:rPr>
              <a:t>roof.</a:t>
            </a:r>
          </a:p>
        </p:txBody>
      </p:sp>
    </p:spTree>
    <p:extLst>
      <p:ext uri="{BB962C8B-B14F-4D97-AF65-F5344CB8AC3E}">
        <p14:creationId xmlns:p14="http://schemas.microsoft.com/office/powerpoint/2010/main" val="2484703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Adverbs,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Modify verbs, adjectives, and other adverbs</a:t>
            </a:r>
          </a:p>
          <a:p>
            <a:pPr marL="0" indent="0">
              <a:spcBef>
                <a:spcPts val="4000"/>
              </a:spcBef>
              <a:buNone/>
            </a:pPr>
            <a:r>
              <a:rPr lang="en-US" sz="2400" b="1" dirty="0">
                <a:solidFill>
                  <a:srgbClr val="214E91"/>
                </a:solidFill>
              </a:rPr>
              <a:t>Examples:</a:t>
            </a:r>
          </a:p>
          <a:p>
            <a:pPr marL="0" indent="0">
              <a:spcBef>
                <a:spcPts val="4000"/>
              </a:spcBef>
              <a:buNone/>
            </a:pPr>
            <a:r>
              <a:rPr lang="en-US" sz="2400" b="1" dirty="0">
                <a:solidFill>
                  <a:srgbClr val="214E91"/>
                </a:solidFill>
              </a:rPr>
              <a:t>Embarrassingly</a:t>
            </a:r>
            <a:r>
              <a:rPr lang="en-US" sz="2400" b="1" dirty="0"/>
              <a:t>, my cell phone rang </a:t>
            </a:r>
            <a:r>
              <a:rPr lang="en-US" sz="2400" b="1" dirty="0">
                <a:solidFill>
                  <a:srgbClr val="214E91"/>
                </a:solidFill>
              </a:rPr>
              <a:t>loudly.</a:t>
            </a:r>
          </a:p>
          <a:p>
            <a:pPr marL="0" indent="0">
              <a:spcBef>
                <a:spcPts val="4000"/>
              </a:spcBef>
              <a:buNone/>
            </a:pPr>
            <a:r>
              <a:rPr lang="en-US" sz="2400" b="1" dirty="0"/>
              <a:t>Dinner is </a:t>
            </a:r>
            <a:r>
              <a:rPr lang="en-US" sz="2400" b="1" dirty="0">
                <a:solidFill>
                  <a:srgbClr val="214E91"/>
                </a:solidFill>
              </a:rPr>
              <a:t>finally </a:t>
            </a:r>
            <a:r>
              <a:rPr lang="en-US" sz="2400" b="1" dirty="0"/>
              <a:t>ready.</a:t>
            </a:r>
          </a:p>
          <a:p>
            <a:pPr marL="0" indent="0">
              <a:spcBef>
                <a:spcPts val="4000"/>
              </a:spcBef>
              <a:buNone/>
            </a:pPr>
            <a:r>
              <a:rPr lang="en-US" sz="2400" b="1" dirty="0"/>
              <a:t>Stop</a:t>
            </a:r>
            <a:r>
              <a:rPr lang="en-US" sz="2400" b="1" dirty="0">
                <a:solidFill>
                  <a:srgbClr val="214E91"/>
                </a:solidFill>
              </a:rPr>
              <a:t> right there!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1143000" y="3530600"/>
            <a:ext cx="1005840" cy="365760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214E91"/>
                </a:solidFill>
              </a:rPr>
              <a:t>adverb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83480" y="3530600"/>
            <a:ext cx="731520" cy="365760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214E91"/>
                </a:solidFill>
              </a:rPr>
              <a:t>verb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5753100" y="3530600"/>
            <a:ext cx="1097280" cy="365760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214E91"/>
                </a:solidFill>
              </a:rPr>
              <a:t>adverb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1805940" y="4394200"/>
            <a:ext cx="1066800" cy="365760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214E91"/>
                </a:solidFill>
              </a:rPr>
              <a:t>adverb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5"/>
          </p:nvPr>
        </p:nvSpPr>
        <p:spPr>
          <a:xfrm>
            <a:off x="2872740" y="4394200"/>
            <a:ext cx="1280160" cy="365760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214E91"/>
                </a:solidFill>
              </a:rPr>
              <a:t>adjective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6"/>
          </p:nvPr>
        </p:nvSpPr>
        <p:spPr>
          <a:xfrm>
            <a:off x="533400" y="5257800"/>
            <a:ext cx="731520" cy="365760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214E91"/>
                </a:solidFill>
              </a:rPr>
              <a:t>verb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7"/>
          </p:nvPr>
        </p:nvSpPr>
        <p:spPr>
          <a:xfrm>
            <a:off x="1143000" y="5257800"/>
            <a:ext cx="1005840" cy="365760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214E91"/>
                </a:solidFill>
              </a:rPr>
              <a:t>adverb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8"/>
          </p:nvPr>
        </p:nvSpPr>
        <p:spPr>
          <a:xfrm>
            <a:off x="2095500" y="5257800"/>
            <a:ext cx="1005840" cy="365760"/>
          </a:xfrm>
        </p:spPr>
        <p:txBody>
          <a:bodyPr/>
          <a:lstStyle/>
          <a:p>
            <a:pPr marL="0" lvl="0" indent="0" algn="ctr">
              <a:buNone/>
            </a:pPr>
            <a:r>
              <a:rPr lang="en-US" sz="1800" b="1" dirty="0">
                <a:solidFill>
                  <a:srgbClr val="214E91"/>
                </a:solidFill>
              </a:rPr>
              <a:t>adverb</a:t>
            </a:r>
          </a:p>
        </p:txBody>
      </p:sp>
    </p:spTree>
    <p:extLst>
      <p:ext uri="{BB962C8B-B14F-4D97-AF65-F5344CB8AC3E}">
        <p14:creationId xmlns:p14="http://schemas.microsoft.com/office/powerpoint/2010/main" val="15353760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Adverbs,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Conjunctive adverb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Transitional expression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Links one independent clause to another</a:t>
            </a:r>
          </a:p>
          <a:p>
            <a:pPr marL="82296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Modifies the second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Writers have several options for joining independent clauses; a comma alone,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however</a:t>
            </a:r>
            <a:r>
              <a:rPr lang="en-US" altLang="en-US" b="1" dirty="0">
                <a:ea typeface="ＭＳ Ｐゴシック" panose="020B0600070205080204" pitchFamily="34" charset="-128"/>
              </a:rPr>
              <a:t>, is not one of them.</a:t>
            </a:r>
          </a:p>
        </p:txBody>
      </p:sp>
    </p:spTree>
    <p:extLst>
      <p:ext uri="{BB962C8B-B14F-4D97-AF65-F5344CB8AC3E}">
        <p14:creationId xmlns:p14="http://schemas.microsoft.com/office/powerpoint/2010/main" val="40619586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Adverbs,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Conjunctive adverb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Transitional expression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Links one independent clause to another</a:t>
            </a:r>
          </a:p>
          <a:p>
            <a:pPr marL="82296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Modifies the second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sz="28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See the Quick Reference box on page 609 for a list of common conjunctive adverbs.</a:t>
            </a:r>
            <a:endParaRPr lang="en-US" altLang="en-US" sz="2800" b="1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348523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Prepositions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Relate nouns or pronouns to other words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Define time, space, cause, and other characteristics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lecture begins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at</a:t>
            </a:r>
            <a:r>
              <a:rPr lang="en-US" altLang="en-US" b="1" dirty="0">
                <a:ea typeface="ＭＳ Ｐゴシック" panose="020B0600070205080204" pitchFamily="34" charset="-128"/>
              </a:rPr>
              <a:t> noon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in</a:t>
            </a:r>
            <a:r>
              <a:rPr lang="en-US" altLang="en-US" b="1" dirty="0">
                <a:ea typeface="ＭＳ Ｐゴシック" panose="020B0600070205080204" pitchFamily="34" charset="-128"/>
              </a:rPr>
              <a:t> the auditorium.</a:t>
            </a:r>
          </a:p>
          <a:p>
            <a:pPr marL="0" indent="0" algn="ctr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sz="28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See the Quick Reference box on page 611 </a:t>
            </a:r>
            <a:br>
              <a:rPr lang="en-US" altLang="en-US" sz="28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</a:br>
            <a:r>
              <a:rPr lang="en-US" altLang="en-US" sz="28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for a list of almost 70 prepositions.</a:t>
            </a:r>
          </a:p>
        </p:txBody>
      </p:sp>
    </p:spTree>
    <p:extLst>
      <p:ext uri="{BB962C8B-B14F-4D97-AF65-F5344CB8AC3E}">
        <p14:creationId xmlns:p14="http://schemas.microsoft.com/office/powerpoint/2010/main" val="9884221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Conjunctions,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buNone/>
            </a:pPr>
            <a:r>
              <a:rPr lang="en-US" sz="3200" b="1" dirty="0"/>
              <a:t>Join words, phrases, and clauses</a:t>
            </a:r>
          </a:p>
          <a:p>
            <a:pPr marL="457200" indent="-347472"/>
            <a:r>
              <a:rPr lang="en-US" sz="2800" b="1" dirty="0"/>
              <a:t>Coordinating conjunctions: </a:t>
            </a:r>
          </a:p>
          <a:p>
            <a:pPr marL="731520" indent="-274320"/>
            <a:r>
              <a:rPr lang="en-US" b="1" dirty="0"/>
              <a:t>Join grammatically equivalent elements </a:t>
            </a:r>
            <a:br>
              <a:rPr lang="en-US" b="1" dirty="0"/>
            </a:br>
            <a:r>
              <a:rPr lang="en-US" b="1" i="1" dirty="0"/>
              <a:t>(and, but, or, for, nor, yet, so)</a:t>
            </a:r>
          </a:p>
          <a:p>
            <a:pPr marL="731520" indent="-274320"/>
            <a:r>
              <a:rPr lang="en-US" b="1" dirty="0"/>
              <a:t>Give equal significance</a:t>
            </a:r>
          </a:p>
          <a:p>
            <a:pPr marL="0" indent="0">
              <a:spcBef>
                <a:spcPts val="36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214E91"/>
                </a:solidFill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b="1" dirty="0"/>
              <a:t>Ingenious</a:t>
            </a:r>
            <a:r>
              <a:rPr lang="en-US" b="1" dirty="0">
                <a:solidFill>
                  <a:srgbClr val="214E91"/>
                </a:solidFill>
              </a:rPr>
              <a:t> and </a:t>
            </a:r>
            <a:r>
              <a:rPr lang="en-US" b="1" dirty="0"/>
              <a:t>energetic entrepreneurs can generate effective </a:t>
            </a:r>
            <a:r>
              <a:rPr lang="en-US" b="1" dirty="0">
                <a:solidFill>
                  <a:srgbClr val="214E91"/>
                </a:solidFill>
              </a:rPr>
              <a:t>but </a:t>
            </a:r>
            <a:r>
              <a:rPr lang="en-US" b="1" dirty="0"/>
              <a:t>inexpensive publicity.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2438400" y="4267200"/>
            <a:ext cx="2606040" cy="457200"/>
          </a:xfrm>
          <a:prstGeom prst="wedgeRectCallout">
            <a:avLst>
              <a:gd name="adj1" fmla="val -49911"/>
              <a:gd name="adj2" fmla="val 137089"/>
            </a:avLst>
          </a:prstGeom>
          <a:ln w="19050">
            <a:solidFill>
              <a:srgbClr val="214E9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214E91"/>
                </a:solidFill>
              </a:rPr>
              <a:t>pairs two adjectives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3505200" y="5867400"/>
            <a:ext cx="3276600" cy="533400"/>
          </a:xfrm>
          <a:prstGeom prst="wedgeRectCallout">
            <a:avLst>
              <a:gd name="adj1" fmla="val -93649"/>
              <a:gd name="adj2" fmla="val -63920"/>
            </a:avLst>
          </a:prstGeom>
          <a:ln w="19050">
            <a:solidFill>
              <a:srgbClr val="214E91"/>
            </a:solidFill>
          </a:ln>
        </p:spPr>
        <p:txBody>
          <a:bodyPr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214E91"/>
                </a:solidFill>
              </a:rPr>
              <a:t>contrasts two adjectives</a:t>
            </a:r>
          </a:p>
        </p:txBody>
      </p:sp>
    </p:spTree>
    <p:extLst>
      <p:ext uri="{BB962C8B-B14F-4D97-AF65-F5344CB8AC3E}">
        <p14:creationId xmlns:p14="http://schemas.microsoft.com/office/powerpoint/2010/main" val="41110414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Conjunctions,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buNone/>
            </a:pPr>
            <a:r>
              <a:rPr lang="en-US" sz="3200" b="1" dirty="0"/>
              <a:t>Join words, phrases, and clauses</a:t>
            </a:r>
          </a:p>
          <a:p>
            <a:pPr marL="457200" indent="-347472"/>
            <a:r>
              <a:rPr lang="en-US" sz="2800" b="1" dirty="0"/>
              <a:t>Coordinating conjunctions</a:t>
            </a:r>
          </a:p>
          <a:p>
            <a:pPr marL="457200" indent="-347472"/>
            <a:r>
              <a:rPr lang="en-US" sz="2800" b="1" dirty="0"/>
              <a:t>Correlative conjunctions:</a:t>
            </a:r>
          </a:p>
          <a:p>
            <a:pPr marL="731520" indent="-274320"/>
            <a:r>
              <a:rPr lang="en-US" b="1" dirty="0"/>
              <a:t>Also join grammatically equivalent terms</a:t>
            </a:r>
            <a:br>
              <a:rPr lang="en-US" b="1" dirty="0"/>
            </a:br>
            <a:r>
              <a:rPr lang="en-US" b="1" i="1" dirty="0"/>
              <a:t>(either/or, neither/nor, both/and,</a:t>
            </a:r>
            <a:br>
              <a:rPr lang="en-US" b="1" i="1" dirty="0"/>
            </a:br>
            <a:r>
              <a:rPr lang="en-US" b="1" i="1" dirty="0"/>
              <a:t>not only/but also, whether/or)</a:t>
            </a:r>
          </a:p>
          <a:p>
            <a:pPr marL="0" indent="0">
              <a:spcBef>
                <a:spcPts val="36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214E91"/>
                </a:solidFill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b="1" dirty="0"/>
              <a:t>Fred Thompson has been </a:t>
            </a:r>
            <a:r>
              <a:rPr lang="en-US" b="1" dirty="0">
                <a:solidFill>
                  <a:srgbClr val="214E91"/>
                </a:solidFill>
              </a:rPr>
              <a:t>both</a:t>
            </a:r>
            <a:r>
              <a:rPr lang="en-US" b="1" dirty="0"/>
              <a:t> an actor </a:t>
            </a:r>
            <a:r>
              <a:rPr lang="en-US" b="1" dirty="0">
                <a:solidFill>
                  <a:srgbClr val="214E91"/>
                </a:solidFill>
              </a:rPr>
              <a:t>and</a:t>
            </a:r>
            <a:r>
              <a:rPr lang="en-US" b="1" dirty="0"/>
              <a:t> a presidential candidate.</a:t>
            </a:r>
          </a:p>
        </p:txBody>
      </p:sp>
    </p:spTree>
    <p:extLst>
      <p:ext uri="{BB962C8B-B14F-4D97-AF65-F5344CB8AC3E}">
        <p14:creationId xmlns:p14="http://schemas.microsoft.com/office/powerpoint/2010/main" val="1434831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Conjunctions,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7955280" cy="5029200"/>
          </a:xfrm>
        </p:spPr>
        <p:txBody>
          <a:bodyPr/>
          <a:lstStyle/>
          <a:p>
            <a:pPr marL="0" indent="0">
              <a:buNone/>
            </a:pPr>
            <a:r>
              <a:rPr lang="en-US" sz="3200" b="1" dirty="0"/>
              <a:t>Join words, phrases, and clauses</a:t>
            </a:r>
          </a:p>
          <a:p>
            <a:pPr marL="457200" indent="-347472"/>
            <a:r>
              <a:rPr lang="en-US" sz="2800" b="1" dirty="0"/>
              <a:t>Coordinating conjunctions</a:t>
            </a:r>
          </a:p>
          <a:p>
            <a:pPr marL="457200" indent="-347472"/>
            <a:r>
              <a:rPr lang="en-US" sz="2800" b="1" dirty="0"/>
              <a:t>Correlative conjunctions</a:t>
            </a:r>
          </a:p>
          <a:p>
            <a:pPr marL="457200" indent="-347472"/>
            <a:r>
              <a:rPr lang="en-US" sz="2800" b="1" dirty="0"/>
              <a:t>Subordinating conjunctions</a:t>
            </a:r>
          </a:p>
          <a:p>
            <a:pPr marL="731520" indent="-274320"/>
            <a:r>
              <a:rPr lang="en-US" b="1" dirty="0"/>
              <a:t>Link subordinate clauses to independent clauses being modified</a:t>
            </a:r>
            <a:endParaRPr lang="en-US" b="1" i="1" dirty="0"/>
          </a:p>
          <a:p>
            <a:pPr marL="0" indent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214E91"/>
                </a:solidFill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b="1" dirty="0"/>
              <a:t>The party could not begin </a:t>
            </a:r>
            <a:r>
              <a:rPr lang="en-US" b="1" dirty="0">
                <a:solidFill>
                  <a:srgbClr val="214E91"/>
                </a:solidFill>
              </a:rPr>
              <a:t>until</a:t>
            </a:r>
            <a:r>
              <a:rPr lang="en-US" b="1" dirty="0"/>
              <a:t> the guest of honor had arrived.</a:t>
            </a:r>
          </a:p>
        </p:txBody>
      </p:sp>
    </p:spTree>
    <p:extLst>
      <p:ext uri="{BB962C8B-B14F-4D97-AF65-F5344CB8AC3E}">
        <p14:creationId xmlns:p14="http://schemas.microsoft.com/office/powerpoint/2010/main" val="2712767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524000"/>
            <a:ext cx="6400800" cy="1752600"/>
          </a:xfrm>
        </p:spPr>
        <p:txBody>
          <a:bodyPr anchor="t"/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Grammars are rules that structure our words so they can convey meaning.</a:t>
            </a:r>
          </a:p>
        </p:txBody>
      </p:sp>
    </p:spTree>
    <p:extLst>
      <p:ext uri="{BB962C8B-B14F-4D97-AF65-F5344CB8AC3E}">
        <p14:creationId xmlns:p14="http://schemas.microsoft.com/office/powerpoint/2010/main" val="11696293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Conjunctions,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7955280" cy="5029200"/>
          </a:xfrm>
        </p:spPr>
        <p:txBody>
          <a:bodyPr/>
          <a:lstStyle/>
          <a:p>
            <a:pPr marL="0" indent="0">
              <a:buNone/>
            </a:pPr>
            <a:r>
              <a:rPr lang="en-US" sz="3200" b="1" dirty="0"/>
              <a:t>Join words, phrases, and clauses</a:t>
            </a:r>
          </a:p>
          <a:p>
            <a:pPr marL="457200" indent="-347472"/>
            <a:r>
              <a:rPr lang="en-US" sz="2800" b="1" dirty="0"/>
              <a:t>Coordinating conjunctions</a:t>
            </a:r>
          </a:p>
          <a:p>
            <a:pPr marL="457200" indent="-347472"/>
            <a:r>
              <a:rPr lang="en-US" sz="2800" b="1" dirty="0"/>
              <a:t>Correlative conjunctions</a:t>
            </a:r>
          </a:p>
          <a:p>
            <a:pPr marL="457200" indent="-347472"/>
            <a:r>
              <a:rPr lang="en-US" sz="2800" b="1" dirty="0"/>
              <a:t>Subordinating conjunctions</a:t>
            </a:r>
          </a:p>
          <a:p>
            <a:pPr marL="731520" indent="-274320"/>
            <a:r>
              <a:rPr lang="en-US" b="1" dirty="0"/>
              <a:t>Link subordinate clauses to independent clauses being modified</a:t>
            </a:r>
            <a:endParaRPr lang="en-US" b="1" i="1" dirty="0"/>
          </a:p>
          <a:p>
            <a:pPr marL="0" indent="0" algn="ctr">
              <a:spcBef>
                <a:spcPts val="180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214E91"/>
                </a:solidFill>
              </a:rPr>
              <a:t>See the Quick Reference box, “Common Subordinating Conjunctions,” on page 612.</a:t>
            </a:r>
          </a:p>
        </p:txBody>
      </p:sp>
    </p:spTree>
    <p:extLst>
      <p:ext uri="{BB962C8B-B14F-4D97-AF65-F5344CB8AC3E}">
        <p14:creationId xmlns:p14="http://schemas.microsoft.com/office/powerpoint/2010/main" val="30648381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Interjections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Words that express strong feelings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Serve no other grammatical function</a:t>
            </a:r>
          </a:p>
          <a:p>
            <a:pPr marL="457200" indent="0">
              <a:spcBef>
                <a:spcPts val="300"/>
              </a:spcBef>
              <a:spcAft>
                <a:spcPts val="300"/>
              </a:spcAft>
              <a:buNone/>
              <a:defRPr/>
            </a:pPr>
            <a:r>
              <a:rPr lang="en-US" altLang="en-US" sz="2800" b="1" i="1" dirty="0">
                <a:ea typeface="ＭＳ Ｐゴシック" panose="020B0600070205080204" pitchFamily="34" charset="-128"/>
              </a:rPr>
              <a:t>(alas, bah, oh, ouch, ugh)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Ugh! </a:t>
            </a:r>
            <a:r>
              <a:rPr lang="en-US" altLang="en-US" b="1" dirty="0">
                <a:ea typeface="ＭＳ Ｐゴシック" panose="020B0600070205080204" pitchFamily="34" charset="-128"/>
              </a:rPr>
              <a:t>That’s the worst coffee I’ve ever tasted.</a:t>
            </a:r>
          </a:p>
        </p:txBody>
      </p:sp>
    </p:spTree>
    <p:extLst>
      <p:ext uri="{BB962C8B-B14F-4D97-AF65-F5344CB8AC3E}">
        <p14:creationId xmlns:p14="http://schemas.microsoft.com/office/powerpoint/2010/main" val="18504021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Sentence Structure,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Declarative</a:t>
            </a:r>
          </a:p>
          <a:p>
            <a:pPr marL="45720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Makes a statement</a:t>
            </a:r>
          </a:p>
          <a:p>
            <a:pPr marL="45720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Most common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Digital technology transformed the music industry.</a:t>
            </a:r>
          </a:p>
        </p:txBody>
      </p:sp>
    </p:spTree>
    <p:extLst>
      <p:ext uri="{BB962C8B-B14F-4D97-AF65-F5344CB8AC3E}">
        <p14:creationId xmlns:p14="http://schemas.microsoft.com/office/powerpoint/2010/main" val="24036420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Sentence Structure,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Declarative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Imperative</a:t>
            </a:r>
          </a:p>
          <a:p>
            <a:pPr marL="45720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Gives a command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Join the digital bandwagon to survive in today’s competitive media marketplace.</a:t>
            </a:r>
          </a:p>
        </p:txBody>
      </p:sp>
    </p:spTree>
    <p:extLst>
      <p:ext uri="{BB962C8B-B14F-4D97-AF65-F5344CB8AC3E}">
        <p14:creationId xmlns:p14="http://schemas.microsoft.com/office/powerpoint/2010/main" val="3381374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Sentence Structure,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Declarative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Imperative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Interrogative</a:t>
            </a:r>
          </a:p>
          <a:p>
            <a:pPr marL="45720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Asks a question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Will digital technology make printed books obsolete?</a:t>
            </a:r>
          </a:p>
        </p:txBody>
      </p:sp>
    </p:spTree>
    <p:extLst>
      <p:ext uri="{BB962C8B-B14F-4D97-AF65-F5344CB8AC3E}">
        <p14:creationId xmlns:p14="http://schemas.microsoft.com/office/powerpoint/2010/main" val="33910225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Sentence Structure,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Declarative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Imperative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Interrogative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Exclamatory</a:t>
            </a:r>
          </a:p>
          <a:p>
            <a:pPr marL="45720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Expresses strong or sudden emotion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How I hate updating apps on my phone!</a:t>
            </a:r>
          </a:p>
        </p:txBody>
      </p:sp>
    </p:spTree>
    <p:extLst>
      <p:ext uri="{BB962C8B-B14F-4D97-AF65-F5344CB8AC3E}">
        <p14:creationId xmlns:p14="http://schemas.microsoft.com/office/powerpoint/2010/main" val="8884511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Subjects,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Complete subject</a:t>
            </a:r>
          </a:p>
          <a:p>
            <a:pPr marL="45720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Simple subject and modifying words or phrases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Two robotic vehicles </a:t>
            </a:r>
            <a:r>
              <a:rPr lang="en-US" altLang="en-US" b="1" dirty="0">
                <a:ea typeface="ＭＳ Ｐゴシック" panose="020B0600070205080204" pitchFamily="34" charset="-128"/>
              </a:rPr>
              <a:t>have been exploring Mars since January 2004.</a:t>
            </a:r>
          </a:p>
        </p:txBody>
      </p:sp>
    </p:spTree>
    <p:extLst>
      <p:ext uri="{BB962C8B-B14F-4D97-AF65-F5344CB8AC3E}">
        <p14:creationId xmlns:p14="http://schemas.microsoft.com/office/powerpoint/2010/main" val="17631453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Subjects,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Complete subject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Compound subject</a:t>
            </a:r>
          </a:p>
          <a:p>
            <a:pPr marL="45720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Two or more simple subjects joined by </a:t>
            </a:r>
            <a:br>
              <a:rPr lang="en-US" altLang="en-US" sz="2800" b="1" dirty="0">
                <a:ea typeface="ＭＳ Ｐゴシック" panose="020B0600070205080204" pitchFamily="34" charset="-128"/>
              </a:rPr>
            </a:br>
            <a:r>
              <a:rPr lang="en-US" altLang="en-US" sz="2800" b="1" dirty="0">
                <a:ea typeface="ＭＳ Ｐゴシック" panose="020B0600070205080204" pitchFamily="34" charset="-128"/>
              </a:rPr>
              <a:t>a conjunction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The six-wheeled, solar-powered Spirit </a:t>
            </a:r>
            <a:r>
              <a:rPr lang="en-US" altLang="en-US" b="1" dirty="0">
                <a:solidFill>
                  <a:srgbClr val="B60000"/>
                </a:solidFill>
                <a:ea typeface="ＭＳ Ｐゴシック" panose="020B0600070205080204" pitchFamily="34" charset="-128"/>
              </a:rPr>
              <a:t>and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 the identical Opportunity </a:t>
            </a:r>
            <a:r>
              <a:rPr lang="en-US" altLang="en-US" b="1" dirty="0">
                <a:ea typeface="ＭＳ Ｐゴシック" panose="020B0600070205080204" pitchFamily="34" charset="-128"/>
              </a:rPr>
              <a:t>landed within three weeks of each other.</a:t>
            </a:r>
          </a:p>
        </p:txBody>
      </p:sp>
    </p:spTree>
    <p:extLst>
      <p:ext uri="{BB962C8B-B14F-4D97-AF65-F5344CB8AC3E}">
        <p14:creationId xmlns:p14="http://schemas.microsoft.com/office/powerpoint/2010/main" val="23860439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Subjects,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Complete subject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Compound subject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Subject in imperative sentences</a:t>
            </a:r>
          </a:p>
          <a:p>
            <a:pPr marL="45720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i="1" dirty="0">
                <a:ea typeface="ＭＳ Ｐゴシック" panose="020B0600070205080204" pitchFamily="34" charset="-128"/>
              </a:rPr>
              <a:t>You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 is unstated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[You] </a:t>
            </a:r>
            <a:r>
              <a:rPr lang="en-US" altLang="en-US" b="1" dirty="0">
                <a:ea typeface="ＭＳ Ｐゴシック" panose="020B0600070205080204" pitchFamily="34" charset="-128"/>
              </a:rPr>
              <a:t>Learn about space exploration at www.nasa.gov.</a:t>
            </a:r>
          </a:p>
        </p:txBody>
      </p:sp>
    </p:spTree>
    <p:extLst>
      <p:ext uri="{BB962C8B-B14F-4D97-AF65-F5344CB8AC3E}">
        <p14:creationId xmlns:p14="http://schemas.microsoft.com/office/powerpoint/2010/main" val="400643050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Predicates,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Simple predicate</a:t>
            </a:r>
          </a:p>
          <a:p>
            <a:pPr marL="45720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Main verb and any helping verbs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Examples: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Polynesian mariners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settled </a:t>
            </a:r>
            <a:r>
              <a:rPr lang="en-US" altLang="en-US" b="1" dirty="0">
                <a:ea typeface="ＭＳ Ｐゴシック" panose="020B0600070205080204" pitchFamily="34" charset="-128"/>
              </a:rPr>
              <a:t>the Hawaiian Islands.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first settlers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may have arrived </a:t>
            </a:r>
            <a:r>
              <a:rPr lang="en-US" altLang="en-US" b="1" dirty="0">
                <a:ea typeface="ＭＳ Ｐゴシック" panose="020B0600070205080204" pitchFamily="34" charset="-128"/>
              </a:rPr>
              <a:t>as early as the fourth century CE.</a:t>
            </a:r>
          </a:p>
        </p:txBody>
      </p:sp>
    </p:spTree>
    <p:extLst>
      <p:ext uri="{BB962C8B-B14F-4D97-AF65-F5344CB8AC3E}">
        <p14:creationId xmlns:p14="http://schemas.microsoft.com/office/powerpoint/2010/main" val="1060582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Parts of Speech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 algn="ctr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For a list of the parts of speech with a description of their functions and examples of each, refer to the Quick Reference box on page 604.</a:t>
            </a:r>
          </a:p>
        </p:txBody>
      </p:sp>
    </p:spTree>
    <p:extLst>
      <p:ext uri="{BB962C8B-B14F-4D97-AF65-F5344CB8AC3E}">
        <p14:creationId xmlns:p14="http://schemas.microsoft.com/office/powerpoint/2010/main" val="40543740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Predicates,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Simple predicate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Complete predicate</a:t>
            </a:r>
          </a:p>
          <a:p>
            <a:pPr marL="45720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Simple predicate together with objects, complements, and modifiers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Examples: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Polynesian mariners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settled the Hawaiian Islands.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first settlers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may have arrived as early as the fourth century CE.</a:t>
            </a:r>
          </a:p>
        </p:txBody>
      </p:sp>
    </p:spTree>
    <p:extLst>
      <p:ext uri="{BB962C8B-B14F-4D97-AF65-F5344CB8AC3E}">
        <p14:creationId xmlns:p14="http://schemas.microsoft.com/office/powerpoint/2010/main" val="130439471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Predicates,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Simple predicate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Complete predicate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Compound predicate</a:t>
            </a:r>
          </a:p>
          <a:p>
            <a:pPr marL="45720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Complete predicate with two or more  simple predicates joined by a conjunction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Polynesian mariners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navigated thousands of miles of open ocean </a:t>
            </a:r>
            <a:r>
              <a:rPr lang="en-US" altLang="en-US" b="1" dirty="0">
                <a:solidFill>
                  <a:srgbClr val="B60000"/>
                </a:solidFill>
                <a:ea typeface="ＭＳ Ｐゴシック" panose="020B0600070205080204" pitchFamily="34" charset="-128"/>
              </a:rPr>
              <a:t>and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 settled the islands of the South Pacific.</a:t>
            </a:r>
          </a:p>
        </p:txBody>
      </p:sp>
    </p:spTree>
    <p:extLst>
      <p:ext uri="{BB962C8B-B14F-4D97-AF65-F5344CB8AC3E}">
        <p14:creationId xmlns:p14="http://schemas.microsoft.com/office/powerpoint/2010/main" val="104832882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Verb Types and Sentence Patterns,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Subject, intransitive verb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Intransitive verbs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Need no object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Are often modified</a:t>
            </a:r>
          </a:p>
        </p:txBody>
      </p:sp>
    </p:spTree>
    <p:extLst>
      <p:ext uri="{BB962C8B-B14F-4D97-AF65-F5344CB8AC3E}">
        <p14:creationId xmlns:p14="http://schemas.microsoft.com/office/powerpoint/2010/main" val="327001136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Verb Types and Sentence Patterns,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2209800" cy="6858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Subject</a:t>
            </a:r>
            <a:endParaRPr lang="en-US" altLang="en-US" b="1" dirty="0">
              <a:ea typeface="ＭＳ Ｐゴシック" panose="020B0600070205080204" pitchFamily="34" charset="-128"/>
            </a:endParaRPr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>
            <a:off x="2247900" y="1892300"/>
            <a:ext cx="175260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10" charset="0"/>
              <a:ea typeface="+mn-ea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4152900" y="2476500"/>
            <a:ext cx="3543300" cy="655320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32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intransitive verb</a:t>
            </a:r>
            <a:endParaRPr lang="en-US" sz="3200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457200" y="4343400"/>
            <a:ext cx="8229600" cy="19050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volcano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 erupted</a:t>
            </a:r>
            <a:r>
              <a:rPr lang="en-US" altLang="en-US" b="1" dirty="0">
                <a:ea typeface="ＭＳ Ｐゴシック" panose="020B0600070205080204" pitchFamily="34" charset="-128"/>
              </a:rPr>
              <a:t>.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volcano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erupted </a:t>
            </a:r>
            <a:r>
              <a:rPr lang="en-US" altLang="en-US" b="1" dirty="0">
                <a:ea typeface="ＭＳ Ｐゴシック" panose="020B0600070205080204" pitchFamily="34" charset="-128"/>
              </a:rPr>
              <a:t>suddenly in a powerful blast of ash and steam.</a:t>
            </a:r>
          </a:p>
        </p:txBody>
      </p:sp>
    </p:spTree>
    <p:extLst>
      <p:ext uri="{BB962C8B-B14F-4D97-AF65-F5344CB8AC3E}">
        <p14:creationId xmlns:p14="http://schemas.microsoft.com/office/powerpoint/2010/main" val="312729420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Verb Types and Sentence Patterns,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Subject, linking verb, subject complement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Linking verb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Connects subject to complement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Subject complement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Adjective, pronoun, or noun phrase describing or referring to subject</a:t>
            </a:r>
          </a:p>
        </p:txBody>
      </p:sp>
    </p:spTree>
    <p:extLst>
      <p:ext uri="{BB962C8B-B14F-4D97-AF65-F5344CB8AC3E}">
        <p14:creationId xmlns:p14="http://schemas.microsoft.com/office/powerpoint/2010/main" val="343925983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Verb Types and Sentence Patterns,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1905000" cy="6858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Subject</a:t>
            </a:r>
            <a:endParaRPr lang="en-US" altLang="en-US" b="1" dirty="0">
              <a:solidFill>
                <a:srgbClr val="B6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>
            <a:off x="2209799" y="1828800"/>
            <a:ext cx="1555173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10" charset="0"/>
              <a:ea typeface="+mn-ea"/>
            </a:endParaRPr>
          </a:p>
        </p:txBody>
      </p:sp>
      <p:sp>
        <p:nvSpPr>
          <p:cNvPr id="6" name="Content Placeholder 4"/>
          <p:cNvSpPr>
            <a:spLocks noGrp="1"/>
          </p:cNvSpPr>
          <p:nvPr>
            <p:ph sz="quarter" idx="13"/>
          </p:nvPr>
        </p:nvSpPr>
        <p:spPr>
          <a:xfrm>
            <a:off x="3733800" y="2057400"/>
            <a:ext cx="2667000" cy="523240"/>
          </a:xfrm>
        </p:spPr>
        <p:txBody>
          <a:bodyPr/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214E91"/>
                </a:solidFill>
              </a:rPr>
              <a:t>linking verb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6359236" y="2438400"/>
            <a:ext cx="6858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10" charset="0"/>
              <a:ea typeface="+mn-ea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4648200" y="2839720"/>
            <a:ext cx="4267200" cy="665480"/>
          </a:xfrm>
        </p:spPr>
        <p:txBody>
          <a:bodyPr/>
          <a:lstStyle/>
          <a:p>
            <a:pPr marL="0" indent="0">
              <a:buNone/>
            </a:pPr>
            <a:r>
              <a:rPr lang="en-US" sz="3200" b="1" dirty="0">
                <a:solidFill>
                  <a:srgbClr val="B60000"/>
                </a:solidFill>
              </a:rPr>
              <a:t>subject complement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5"/>
          </p:nvPr>
        </p:nvSpPr>
        <p:spPr>
          <a:xfrm>
            <a:off x="533400" y="4800600"/>
            <a:ext cx="8229600" cy="118872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Example:</a:t>
            </a:r>
          </a:p>
          <a:p>
            <a:pPr marL="0" indent="0">
              <a:buNone/>
            </a:pPr>
            <a:r>
              <a:rPr lang="en-US" b="1" dirty="0"/>
              <a:t>The patient </a:t>
            </a:r>
            <a:r>
              <a:rPr lang="en-US" b="1" dirty="0">
                <a:solidFill>
                  <a:srgbClr val="214E91"/>
                </a:solidFill>
              </a:rPr>
              <a:t>felt</a:t>
            </a:r>
            <a:r>
              <a:rPr lang="en-US" b="1" dirty="0"/>
              <a:t> </a:t>
            </a:r>
            <a:r>
              <a:rPr lang="en-US" b="1" dirty="0">
                <a:solidFill>
                  <a:srgbClr val="B60000"/>
                </a:solidFill>
              </a:rPr>
              <a:t>better.</a:t>
            </a:r>
          </a:p>
        </p:txBody>
      </p:sp>
    </p:spTree>
    <p:extLst>
      <p:ext uri="{BB962C8B-B14F-4D97-AF65-F5344CB8AC3E}">
        <p14:creationId xmlns:p14="http://schemas.microsoft.com/office/powerpoint/2010/main" val="368097598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Verb Types and Sentence Patterns,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3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Subject, transitive verb, direct object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Active voice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Requires a direct object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Direct object: pronoun or noun phrase that receives the action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Passive voice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Subject becomes the recipient of the action</a:t>
            </a:r>
          </a:p>
        </p:txBody>
      </p:sp>
    </p:spTree>
    <p:extLst>
      <p:ext uri="{BB962C8B-B14F-4D97-AF65-F5344CB8AC3E}">
        <p14:creationId xmlns:p14="http://schemas.microsoft.com/office/powerpoint/2010/main" val="125388143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Verb Types and Sentence Patterns,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1905000" cy="6858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Subject</a:t>
            </a:r>
            <a:endParaRPr lang="en-US" altLang="en-US" b="1" dirty="0">
              <a:solidFill>
                <a:srgbClr val="B6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>
            <a:off x="2209799" y="1828800"/>
            <a:ext cx="1555173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10" charset="0"/>
              <a:ea typeface="+mn-ea"/>
            </a:endParaRPr>
          </a:p>
        </p:txBody>
      </p:sp>
      <p:sp>
        <p:nvSpPr>
          <p:cNvPr id="6" name="Content Placeholder 4"/>
          <p:cNvSpPr>
            <a:spLocks noGrp="1"/>
          </p:cNvSpPr>
          <p:nvPr>
            <p:ph sz="quarter" idx="13"/>
          </p:nvPr>
        </p:nvSpPr>
        <p:spPr>
          <a:xfrm>
            <a:off x="3429000" y="2372360"/>
            <a:ext cx="3108960" cy="523240"/>
          </a:xfrm>
        </p:spPr>
        <p:txBody>
          <a:bodyPr/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214E91"/>
                </a:solidFill>
              </a:rPr>
              <a:t>transitive verb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6359236" y="2819400"/>
            <a:ext cx="6858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10" charset="0"/>
              <a:ea typeface="+mn-ea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562600" y="3220720"/>
            <a:ext cx="2819400" cy="665480"/>
          </a:xfrm>
        </p:spPr>
        <p:txBody>
          <a:bodyPr/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B60000"/>
                </a:solidFill>
              </a:rPr>
              <a:t>direct object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5"/>
          </p:nvPr>
        </p:nvSpPr>
        <p:spPr>
          <a:xfrm>
            <a:off x="533400" y="4800600"/>
            <a:ext cx="8229600" cy="118872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Example:</a:t>
            </a:r>
          </a:p>
          <a:p>
            <a:pPr marL="0" indent="0">
              <a:buNone/>
            </a:pPr>
            <a:r>
              <a:rPr lang="en-US" b="1" dirty="0"/>
              <a:t>The undersea volcano </a:t>
            </a:r>
            <a:r>
              <a:rPr lang="en-US" b="1" dirty="0">
                <a:solidFill>
                  <a:srgbClr val="214E91"/>
                </a:solidFill>
              </a:rPr>
              <a:t>created</a:t>
            </a:r>
            <a:r>
              <a:rPr lang="en-US" b="1" dirty="0"/>
              <a:t> </a:t>
            </a:r>
            <a:r>
              <a:rPr lang="en-US" b="1" dirty="0">
                <a:solidFill>
                  <a:srgbClr val="B60000"/>
                </a:solidFill>
              </a:rPr>
              <a:t>a new island.</a:t>
            </a:r>
          </a:p>
        </p:txBody>
      </p:sp>
    </p:spTree>
    <p:extLst>
      <p:ext uri="{BB962C8B-B14F-4D97-AF65-F5344CB8AC3E}">
        <p14:creationId xmlns:p14="http://schemas.microsoft.com/office/powerpoint/2010/main" val="139920913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Verb Types and Sentence Patterns,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4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Subject, transitive verb, indirect object, direct object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Indirect object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Identifies the beneficiary of the action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Can work with transitive verbs and direct objects</a:t>
            </a:r>
          </a:p>
        </p:txBody>
      </p:sp>
    </p:spTree>
    <p:extLst>
      <p:ext uri="{BB962C8B-B14F-4D97-AF65-F5344CB8AC3E}">
        <p14:creationId xmlns:p14="http://schemas.microsoft.com/office/powerpoint/2010/main" val="77837600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Verb Types and Sentence Patterns, 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47800"/>
            <a:ext cx="1905000" cy="5715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Subject</a:t>
            </a:r>
            <a:endParaRPr lang="en-US" altLang="en-US" b="1" dirty="0">
              <a:solidFill>
                <a:srgbClr val="0A5D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>
            <a:off x="2088573" y="1828800"/>
            <a:ext cx="1340427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10" charset="0"/>
              <a:ea typeface="+mn-ea"/>
            </a:endParaRPr>
          </a:p>
        </p:txBody>
      </p:sp>
      <p:sp>
        <p:nvSpPr>
          <p:cNvPr id="7" name="Content Placeholder 4"/>
          <p:cNvSpPr>
            <a:spLocks noGrp="1"/>
          </p:cNvSpPr>
          <p:nvPr>
            <p:ph sz="quarter" idx="11"/>
          </p:nvPr>
        </p:nvSpPr>
        <p:spPr>
          <a:xfrm>
            <a:off x="1905000" y="2171700"/>
            <a:ext cx="3048000" cy="571500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rgbClr val="214E91"/>
                </a:solidFill>
              </a:rPr>
              <a:t>transitive verb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4851400" y="2667000"/>
            <a:ext cx="6858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10" charset="0"/>
              <a:ea typeface="+mn-ea"/>
            </a:endParaRPr>
          </a:p>
        </p:txBody>
      </p:sp>
      <p:sp>
        <p:nvSpPr>
          <p:cNvPr id="8" name="Content Placeholder 6"/>
          <p:cNvSpPr>
            <a:spLocks noGrp="1"/>
          </p:cNvSpPr>
          <p:nvPr>
            <p:ph sz="quarter" idx="12"/>
          </p:nvPr>
        </p:nvSpPr>
        <p:spPr>
          <a:xfrm>
            <a:off x="3581400" y="3181578"/>
            <a:ext cx="3124200" cy="552222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B60000"/>
                </a:solidFill>
              </a:rPr>
              <a:t>indirect object</a:t>
            </a: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6438900" y="3733800"/>
            <a:ext cx="60960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endParaRPr lang="en-US" dirty="0">
              <a:latin typeface="Arial" pitchFamily="-110" charset="0"/>
              <a:ea typeface="+mn-ea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5791200" y="4095978"/>
            <a:ext cx="2895600" cy="552222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rgbClr val="0A5D00"/>
                </a:solidFill>
              </a:rPr>
              <a:t>direct object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57200" y="4953000"/>
            <a:ext cx="8229600" cy="1143000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>
                <a:solidFill>
                  <a:srgbClr val="214E91"/>
                </a:solidFill>
              </a:rPr>
              <a:t>Example:</a:t>
            </a:r>
          </a:p>
          <a:p>
            <a:pPr marL="0" indent="0">
              <a:buNone/>
            </a:pPr>
            <a:r>
              <a:rPr lang="en-US" sz="2400" b="1" dirty="0"/>
              <a:t>The donor </a:t>
            </a:r>
            <a:r>
              <a:rPr lang="en-US" sz="2400" b="1" dirty="0">
                <a:solidFill>
                  <a:srgbClr val="214E91"/>
                </a:solidFill>
              </a:rPr>
              <a:t>bought</a:t>
            </a:r>
            <a:r>
              <a:rPr lang="en-US" sz="2400" b="1" dirty="0"/>
              <a:t> </a:t>
            </a:r>
            <a:r>
              <a:rPr lang="en-US" sz="2400" b="1" dirty="0">
                <a:solidFill>
                  <a:srgbClr val="B60000"/>
                </a:solidFill>
              </a:rPr>
              <a:t>the library </a:t>
            </a:r>
            <a:r>
              <a:rPr lang="en-US" sz="2400" b="1" dirty="0">
                <a:solidFill>
                  <a:srgbClr val="0A5D00"/>
                </a:solidFill>
              </a:rPr>
              <a:t>a new computer center.</a:t>
            </a:r>
          </a:p>
        </p:txBody>
      </p:sp>
    </p:spTree>
    <p:extLst>
      <p:ext uri="{BB962C8B-B14F-4D97-AF65-F5344CB8AC3E}">
        <p14:creationId xmlns:p14="http://schemas.microsoft.com/office/powerpoint/2010/main" val="3156051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Nouns,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Identify ideas, things, qualities, actions, people, and places</a:t>
            </a:r>
            <a:endParaRPr lang="en-US" altLang="en-US" sz="2800" b="1" dirty="0">
              <a:ea typeface="ＭＳ Ｐゴシック" panose="020B0600070205080204" pitchFamily="34" charset="-128"/>
            </a:endParaRPr>
          </a:p>
          <a:p>
            <a:pPr marL="0" indent="0">
              <a:spcBef>
                <a:spcPts val="1800"/>
              </a:spcBef>
              <a:spcAft>
                <a:spcPts val="600"/>
              </a:spcAft>
              <a:buNone/>
              <a:defRPr/>
            </a:pPr>
            <a:r>
              <a:rPr lang="en-US" altLang="en-US" sz="22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Examples:</a:t>
            </a:r>
          </a:p>
          <a:p>
            <a:pPr marL="91440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2200" b="1" dirty="0">
                <a:ea typeface="ＭＳ Ｐゴシック" panose="020B0600070205080204" pitchFamily="34" charset="-128"/>
              </a:rPr>
              <a:t>gravity					</a:t>
            </a:r>
            <a:r>
              <a:rPr lang="en-US" altLang="en-US" sz="2200" b="1" i="1" dirty="0">
                <a:ea typeface="ＭＳ Ｐゴシック" panose="020B0600070205080204" pitchFamily="34" charset="-128"/>
              </a:rPr>
              <a:t>idea</a:t>
            </a:r>
            <a:r>
              <a:rPr lang="en-US" altLang="en-US" sz="2200" b="1" dirty="0">
                <a:ea typeface="ＭＳ Ｐゴシック" panose="020B0600070205080204" pitchFamily="34" charset="-128"/>
              </a:rPr>
              <a:t>			</a:t>
            </a:r>
          </a:p>
          <a:p>
            <a:pPr marL="91440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2200" b="1" dirty="0">
                <a:ea typeface="ＭＳ Ｐゴシック" panose="020B0600070205080204" pitchFamily="34" charset="-128"/>
              </a:rPr>
              <a:t>apple						</a:t>
            </a:r>
            <a:r>
              <a:rPr lang="en-US" altLang="en-US" sz="2200" b="1" i="1" dirty="0">
                <a:ea typeface="ＭＳ Ｐゴシック" panose="020B0600070205080204" pitchFamily="34" charset="-128"/>
              </a:rPr>
              <a:t>thing</a:t>
            </a:r>
            <a:r>
              <a:rPr lang="en-US" altLang="en-US" sz="2200" b="1" dirty="0">
                <a:ea typeface="ＭＳ Ｐゴシック" panose="020B0600070205080204" pitchFamily="34" charset="-128"/>
              </a:rPr>
              <a:t>			</a:t>
            </a:r>
          </a:p>
          <a:p>
            <a:pPr marL="91440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2200" b="1" dirty="0">
                <a:ea typeface="ＭＳ Ｐゴシック" panose="020B0600070205080204" pitchFamily="34" charset="-128"/>
              </a:rPr>
              <a:t>honor						</a:t>
            </a:r>
            <a:r>
              <a:rPr lang="en-US" altLang="en-US" sz="2200" b="1" i="1" dirty="0">
                <a:ea typeface="ＭＳ Ｐゴシック" panose="020B0600070205080204" pitchFamily="34" charset="-128"/>
              </a:rPr>
              <a:t>quality</a:t>
            </a:r>
          </a:p>
          <a:p>
            <a:pPr marL="91440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2200" b="1" dirty="0">
                <a:ea typeface="ＭＳ Ｐゴシック" panose="020B0600070205080204" pitchFamily="34" charset="-128"/>
              </a:rPr>
              <a:t>swimming					</a:t>
            </a:r>
            <a:r>
              <a:rPr lang="en-US" altLang="en-US" sz="2200" b="1" i="1" dirty="0">
                <a:ea typeface="ＭＳ Ｐゴシック" panose="020B0600070205080204" pitchFamily="34" charset="-128"/>
              </a:rPr>
              <a:t>action</a:t>
            </a:r>
          </a:p>
          <a:p>
            <a:pPr marL="91440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2200" b="1" dirty="0">
                <a:ea typeface="ＭＳ Ｐゴシック" panose="020B0600070205080204" pitchFamily="34" charset="-128"/>
              </a:rPr>
              <a:t>George Bush				</a:t>
            </a:r>
            <a:r>
              <a:rPr lang="en-US" altLang="en-US" sz="2200" b="1" i="1" dirty="0">
                <a:ea typeface="ＭＳ Ｐゴシック" panose="020B0600070205080204" pitchFamily="34" charset="-128"/>
              </a:rPr>
              <a:t>person</a:t>
            </a:r>
          </a:p>
          <a:p>
            <a:pPr marL="91440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2200" b="1" dirty="0">
                <a:ea typeface="ＭＳ Ｐゴシック" panose="020B0600070205080204" pitchFamily="34" charset="-128"/>
              </a:rPr>
              <a:t>Mount Everest			</a:t>
            </a:r>
            <a:r>
              <a:rPr lang="en-US" altLang="en-US" sz="2200" b="1" i="1" dirty="0">
                <a:ea typeface="ＭＳ Ｐゴシック" panose="020B0600070205080204" pitchFamily="34" charset="-128"/>
              </a:rPr>
              <a:t>place</a:t>
            </a:r>
          </a:p>
        </p:txBody>
      </p:sp>
    </p:spTree>
    <p:extLst>
      <p:ext uri="{BB962C8B-B14F-4D97-AF65-F5344CB8AC3E}">
        <p14:creationId xmlns:p14="http://schemas.microsoft.com/office/powerpoint/2010/main" val="255149475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Verb Types and Sentence Patterns, 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5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Subject, transitive verb, direct object, object complement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Object complement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Adjective or noun phrase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Follows the direct object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Describes the condition of the object or 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b="1" dirty="0">
                <a:ea typeface="ＭＳ Ｐゴシック" panose="020B0600070205080204" pitchFamily="34" charset="-128"/>
              </a:rPr>
              <a:t>a change</a:t>
            </a:r>
          </a:p>
        </p:txBody>
      </p:sp>
    </p:spTree>
    <p:extLst>
      <p:ext uri="{BB962C8B-B14F-4D97-AF65-F5344CB8AC3E}">
        <p14:creationId xmlns:p14="http://schemas.microsoft.com/office/powerpoint/2010/main" val="51278946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Verb Types and Sentence Patterns, 10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47800"/>
            <a:ext cx="1905000" cy="5715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Subject</a:t>
            </a:r>
            <a:endParaRPr lang="en-US" altLang="en-US" b="1" dirty="0">
              <a:solidFill>
                <a:srgbClr val="0A5D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>
            <a:off x="2088573" y="1828800"/>
            <a:ext cx="1340427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10" charset="0"/>
              <a:ea typeface="+mn-ea"/>
            </a:endParaRPr>
          </a:p>
        </p:txBody>
      </p:sp>
      <p:sp>
        <p:nvSpPr>
          <p:cNvPr id="7" name="Content Placeholder 4"/>
          <p:cNvSpPr>
            <a:spLocks noGrp="1"/>
          </p:cNvSpPr>
          <p:nvPr>
            <p:ph sz="quarter" idx="11"/>
          </p:nvPr>
        </p:nvSpPr>
        <p:spPr>
          <a:xfrm>
            <a:off x="1905000" y="2171700"/>
            <a:ext cx="3048000" cy="571500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rgbClr val="214E91"/>
                </a:solidFill>
              </a:rPr>
              <a:t>transitive verb</a:t>
            </a: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4851400" y="2667000"/>
            <a:ext cx="6858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10" charset="0"/>
              <a:ea typeface="+mn-ea"/>
            </a:endParaRPr>
          </a:p>
        </p:txBody>
      </p:sp>
      <p:sp>
        <p:nvSpPr>
          <p:cNvPr id="8" name="Content Placeholder 6"/>
          <p:cNvSpPr>
            <a:spLocks noGrp="1"/>
          </p:cNvSpPr>
          <p:nvPr>
            <p:ph sz="quarter" idx="12"/>
          </p:nvPr>
        </p:nvSpPr>
        <p:spPr>
          <a:xfrm>
            <a:off x="3581400" y="3181578"/>
            <a:ext cx="3124200" cy="552222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rgbClr val="B60000"/>
                </a:solidFill>
              </a:rPr>
              <a:t>direct object</a:t>
            </a: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6438900" y="3733800"/>
            <a:ext cx="60960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endParaRPr lang="en-US" dirty="0">
              <a:latin typeface="Arial" pitchFamily="-110" charset="0"/>
              <a:ea typeface="+mn-ea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495800" y="4095978"/>
            <a:ext cx="4191000" cy="552222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rgbClr val="0A5D00"/>
                </a:solidFill>
              </a:rPr>
              <a:t>object complement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57200" y="4953000"/>
            <a:ext cx="8229600" cy="1143000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>
                <a:solidFill>
                  <a:srgbClr val="214E91"/>
                </a:solidFill>
              </a:rPr>
              <a:t>Example:</a:t>
            </a:r>
          </a:p>
          <a:p>
            <a:pPr marL="0" indent="0">
              <a:buNone/>
            </a:pPr>
            <a:r>
              <a:rPr lang="en-US" sz="2400" b="1" dirty="0"/>
              <a:t>The fans </a:t>
            </a:r>
            <a:r>
              <a:rPr lang="en-US" sz="2400" b="1" dirty="0">
                <a:solidFill>
                  <a:srgbClr val="214E91"/>
                </a:solidFill>
              </a:rPr>
              <a:t>considered</a:t>
            </a:r>
            <a:r>
              <a:rPr lang="en-US" sz="2400" b="1" dirty="0"/>
              <a:t> </a:t>
            </a:r>
            <a:r>
              <a:rPr lang="en-US" sz="2400" b="1" dirty="0">
                <a:solidFill>
                  <a:srgbClr val="B60000"/>
                </a:solidFill>
              </a:rPr>
              <a:t>the umpire’s call</a:t>
            </a:r>
            <a:r>
              <a:rPr lang="en-US" sz="2400" b="1" dirty="0"/>
              <a:t> </a:t>
            </a:r>
            <a:r>
              <a:rPr lang="en-US" sz="2400" b="1" dirty="0">
                <a:solidFill>
                  <a:srgbClr val="0A5D00"/>
                </a:solidFill>
              </a:rPr>
              <a:t>mistaken.</a:t>
            </a:r>
          </a:p>
        </p:txBody>
      </p:sp>
    </p:spTree>
    <p:extLst>
      <p:ext uri="{BB962C8B-B14F-4D97-AF65-F5344CB8AC3E}">
        <p14:creationId xmlns:p14="http://schemas.microsoft.com/office/powerpoint/2010/main" val="407664287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Sentence 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905000"/>
            <a:ext cx="8229600" cy="2209800"/>
          </a:xfrm>
        </p:spPr>
        <p:txBody>
          <a:bodyPr/>
          <a:lstStyle/>
          <a:p>
            <a:pPr marL="0" indent="0" algn="ctr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For an exemplified list of the five basic sentence patterns classified by predicate structure, refer to the Quick Reference box on page 616.</a:t>
            </a:r>
          </a:p>
        </p:txBody>
      </p:sp>
    </p:spTree>
    <p:extLst>
      <p:ext uri="{BB962C8B-B14F-4D97-AF65-F5344CB8AC3E}">
        <p14:creationId xmlns:p14="http://schemas.microsoft.com/office/powerpoint/2010/main" val="367628169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Phrases,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Noun phrase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Noun together with any modifiers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Clr>
                <a:srgbClr val="214E91"/>
              </a:buClr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Clr>
                <a:srgbClr val="214E91"/>
              </a:buClr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Sam’s mouth-watering apple pie </a:t>
            </a:r>
            <a:r>
              <a:rPr lang="en-US" altLang="en-US" b="1" dirty="0">
                <a:ea typeface="ＭＳ Ｐゴシック" panose="020B0600070205080204" pitchFamily="34" charset="-128"/>
              </a:rPr>
              <a:t>emerged piping hot from the oven.</a:t>
            </a:r>
          </a:p>
        </p:txBody>
      </p:sp>
    </p:spTree>
    <p:extLst>
      <p:ext uri="{BB962C8B-B14F-4D97-AF65-F5344CB8AC3E}">
        <p14:creationId xmlns:p14="http://schemas.microsoft.com/office/powerpoint/2010/main" val="213446560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Phrases,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Noun phrase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Noun together with any modifiers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fr-FR" altLang="en-US" sz="2800" b="1" dirty="0">
                <a:ea typeface="ＭＳ Ｐゴシック" panose="020B0600070205080204" pitchFamily="34" charset="-128"/>
              </a:rPr>
              <a:t>Appositive phrase: </a:t>
            </a:r>
            <a:r>
              <a:rPr lang="fr-FR" altLang="en-US" sz="2800" b="1" dirty="0" err="1">
                <a:ea typeface="ＭＳ Ｐゴシック" panose="020B0600070205080204" pitchFamily="34" charset="-128"/>
              </a:rPr>
              <a:t>noun</a:t>
            </a:r>
            <a:r>
              <a:rPr lang="fr-FR" altLang="en-US" sz="2800" b="1" dirty="0">
                <a:ea typeface="ＭＳ Ｐゴシック" panose="020B0600070205080204" pitchFamily="34" charset="-128"/>
              </a:rPr>
              <a:t> phrase </a:t>
            </a:r>
            <a:r>
              <a:rPr lang="fr-FR" altLang="en-US" sz="2800" b="1" dirty="0" err="1">
                <a:ea typeface="ＭＳ Ｐゴシック" panose="020B0600070205080204" pitchFamily="34" charset="-128"/>
              </a:rPr>
              <a:t>that</a:t>
            </a:r>
            <a:r>
              <a:rPr lang="fr-FR" altLang="en-US" sz="2800" b="1" dirty="0">
                <a:ea typeface="ＭＳ Ｐゴシック" panose="020B0600070205080204" pitchFamily="34" charset="-128"/>
              </a:rPr>
              <a:t> </a:t>
            </a:r>
            <a:r>
              <a:rPr lang="fr-FR" altLang="en-US" sz="2800" b="1" dirty="0" err="1">
                <a:ea typeface="ＭＳ Ｐゴシック" panose="020B0600070205080204" pitchFamily="34" charset="-128"/>
              </a:rPr>
              <a:t>renames</a:t>
            </a:r>
            <a:r>
              <a:rPr lang="fr-FR" altLang="en-US" sz="2800" b="1" dirty="0">
                <a:ea typeface="ＭＳ Ｐゴシック" panose="020B0600070205080204" pitchFamily="34" charset="-128"/>
              </a:rPr>
              <a:t> a </a:t>
            </a:r>
            <a:r>
              <a:rPr lang="fr-FR" altLang="en-US" sz="2800" b="1" dirty="0" err="1">
                <a:ea typeface="ＭＳ Ｐゴシック" panose="020B0600070205080204" pitchFamily="34" charset="-128"/>
              </a:rPr>
              <a:t>noun</a:t>
            </a:r>
            <a:r>
              <a:rPr lang="fr-FR" altLang="en-US" sz="2800" b="1" dirty="0">
                <a:ea typeface="ＭＳ Ｐゴシック" panose="020B0600070205080204" pitchFamily="34" charset="-128"/>
              </a:rPr>
              <a:t> or </a:t>
            </a:r>
            <a:r>
              <a:rPr lang="fr-FR" altLang="en-US" sz="2800" b="1" dirty="0" err="1">
                <a:ea typeface="ＭＳ Ｐゴシック" panose="020B0600070205080204" pitchFamily="34" charset="-128"/>
              </a:rPr>
              <a:t>noun</a:t>
            </a:r>
            <a:r>
              <a:rPr lang="fr-FR" altLang="en-US" sz="2800" b="1" dirty="0">
                <a:ea typeface="ＭＳ Ｐゴシック" panose="020B0600070205080204" pitchFamily="34" charset="-128"/>
              </a:rPr>
              <a:t> phrase</a:t>
            </a:r>
            <a:endParaRPr lang="en-US" altLang="en-US" sz="2800" b="1" dirty="0">
              <a:ea typeface="ＭＳ Ｐゴシック" panose="020B0600070205080204" pitchFamily="34" charset="-128"/>
            </a:endParaRPr>
          </a:p>
          <a:p>
            <a:pPr marL="0" indent="0">
              <a:spcBef>
                <a:spcPts val="3000"/>
              </a:spcBef>
              <a:spcAft>
                <a:spcPts val="300"/>
              </a:spcAft>
              <a:buClr>
                <a:srgbClr val="214E91"/>
              </a:buClr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Clr>
                <a:srgbClr val="214E91"/>
              </a:buClr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high point of the meal,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 Sam’s mouth-watering apple pie, </a:t>
            </a:r>
            <a:r>
              <a:rPr lang="en-US" altLang="en-US" b="1" dirty="0">
                <a:ea typeface="ＭＳ Ｐゴシック" panose="020B0600070205080204" pitchFamily="34" charset="-128"/>
              </a:rPr>
              <a:t>emerged piping hot from the oven</a:t>
            </a:r>
          </a:p>
        </p:txBody>
      </p:sp>
    </p:spTree>
    <p:extLst>
      <p:ext uri="{BB962C8B-B14F-4D97-AF65-F5344CB8AC3E}">
        <p14:creationId xmlns:p14="http://schemas.microsoft.com/office/powerpoint/2010/main" val="198140438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Phrases,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Verb phrase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Main verb with all its helping verbs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Clr>
                <a:srgbClr val="214E91"/>
              </a:buClr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Clr>
                <a:srgbClr val="214E91"/>
              </a:buClr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By Election Day, the candidates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will have been campaigning</a:t>
            </a:r>
            <a:r>
              <a:rPr lang="en-US" altLang="en-US" b="1" dirty="0">
                <a:ea typeface="ＭＳ Ｐゴシック" panose="020B0600070205080204" pitchFamily="34" charset="-128"/>
              </a:rPr>
              <a:t> for almost two years.</a:t>
            </a:r>
          </a:p>
        </p:txBody>
      </p:sp>
    </p:spTree>
    <p:extLst>
      <p:ext uri="{BB962C8B-B14F-4D97-AF65-F5344CB8AC3E}">
        <p14:creationId xmlns:p14="http://schemas.microsoft.com/office/powerpoint/2010/main" val="54294401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Phrases,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3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Prepositional phrase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Preposition followed by the object of the preposition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Clr>
                <a:srgbClr val="214E91"/>
              </a:buClr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Clr>
                <a:srgbClr val="214E91"/>
              </a:buClr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train arrives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in an hour.</a:t>
            </a:r>
          </a:p>
        </p:txBody>
      </p:sp>
    </p:spTree>
    <p:extLst>
      <p:ext uri="{BB962C8B-B14F-4D97-AF65-F5344CB8AC3E}">
        <p14:creationId xmlns:p14="http://schemas.microsoft.com/office/powerpoint/2010/main" val="376442933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Phrases,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4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Verbal phrase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Consist of a verbal with modifiers, objects, or complements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i="1" dirty="0">
                <a:ea typeface="ＭＳ Ｐゴシック" panose="020B0600070205080204" pitchFamily="34" charset="-128"/>
              </a:rPr>
              <a:t>Verbal: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 verb form that functions as a noun, adjective, or adverb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Clr>
                <a:srgbClr val="214E91"/>
              </a:buClr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Clr>
                <a:srgbClr val="214E91"/>
              </a:buClr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Congress passed a law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to increase fuel efficiency.</a:t>
            </a:r>
          </a:p>
        </p:txBody>
      </p:sp>
    </p:spTree>
    <p:extLst>
      <p:ext uri="{BB962C8B-B14F-4D97-AF65-F5344CB8AC3E}">
        <p14:creationId xmlns:p14="http://schemas.microsoft.com/office/powerpoint/2010/main" val="376246372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Phrases,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04672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4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Verbal phrase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Gerund</a:t>
            </a:r>
          </a:p>
          <a:p>
            <a:pPr marL="1188720" lvl="1" indent="-27432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Present participle (</a:t>
            </a:r>
            <a:r>
              <a:rPr lang="en-US" altLang="en-US" sz="2400" b="1" i="1" dirty="0">
                <a:ea typeface="ＭＳ Ｐゴシック" panose="020B0600070205080204" pitchFamily="34" charset="-128"/>
              </a:rPr>
              <a:t>-</a:t>
            </a:r>
            <a:r>
              <a:rPr lang="en-US" altLang="en-US" sz="2400" b="1" i="1" dirty="0" err="1">
                <a:ea typeface="ＭＳ Ｐゴシック" panose="020B0600070205080204" pitchFamily="34" charset="-128"/>
              </a:rPr>
              <a:t>ing</a:t>
            </a:r>
            <a:r>
              <a:rPr lang="en-US" altLang="en-US" sz="2400" b="1" dirty="0">
                <a:ea typeface="ＭＳ Ｐゴシック" panose="020B0600070205080204" pitchFamily="34" charset="-128"/>
              </a:rPr>
              <a:t> form) of a verb used as a noun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Clr>
                <a:srgbClr val="214E91"/>
              </a:buClr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Clr>
                <a:srgbClr val="214E91"/>
              </a:buClr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Increasing automobile fuel efficiency </a:t>
            </a:r>
            <a:r>
              <a:rPr lang="en-US" altLang="en-US" b="1" dirty="0">
                <a:ea typeface="ＭＳ Ｐゴシック" panose="020B0600070205080204" pitchFamily="34" charset="-128"/>
              </a:rPr>
              <a:t>will reduce carbon emissions.</a:t>
            </a:r>
            <a:endParaRPr lang="en-US" altLang="en-US" b="1" dirty="0">
              <a:solidFill>
                <a:srgbClr val="214E91"/>
              </a:solidFill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9394534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Phrases,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04672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4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Verbal phrase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Infinitive</a:t>
            </a:r>
          </a:p>
          <a:p>
            <a:pPr marL="1188720" lvl="1" indent="-27432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The </a:t>
            </a:r>
            <a:r>
              <a:rPr lang="en-US" altLang="en-US" sz="2400" b="1" i="1" dirty="0">
                <a:ea typeface="ＭＳ Ｐゴシック" panose="020B0600070205080204" pitchFamily="34" charset="-128"/>
              </a:rPr>
              <a:t>to</a:t>
            </a:r>
            <a:r>
              <a:rPr lang="en-US" altLang="en-US" sz="2400" b="1" dirty="0">
                <a:ea typeface="ＭＳ Ｐゴシック" panose="020B0600070205080204" pitchFamily="34" charset="-128"/>
              </a:rPr>
              <a:t> form of the verb</a:t>
            </a:r>
          </a:p>
          <a:p>
            <a:pPr marL="1188720" lvl="1" indent="-27432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Can function as adjectives and adverbs as well as nouns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Clr>
                <a:srgbClr val="214E91"/>
              </a:buClr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Clr>
                <a:srgbClr val="214E91"/>
              </a:buClr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goal of the law is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 to increase fuel efficiency.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Clr>
                <a:srgbClr val="214E91"/>
              </a:buClr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Congress passed a law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 to increase fuel efficiency.</a:t>
            </a:r>
          </a:p>
        </p:txBody>
      </p:sp>
    </p:spTree>
    <p:extLst>
      <p:ext uri="{BB962C8B-B14F-4D97-AF65-F5344CB8AC3E}">
        <p14:creationId xmlns:p14="http://schemas.microsoft.com/office/powerpoint/2010/main" val="491857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Nouns,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Proper nouns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Name specific places, people, or things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Usually capitalized</a:t>
            </a:r>
          </a:p>
          <a:p>
            <a:pPr marL="0" indent="0">
              <a:spcBef>
                <a:spcPts val="60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Examples: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Nairobi, Hudson Bay, Hillary Rodham Clinton, </a:t>
            </a:r>
            <a:r>
              <a:rPr lang="en-US" altLang="en-US" b="1" dirty="0" err="1">
                <a:ea typeface="ＭＳ Ｐゴシック" panose="020B0600070205080204" pitchFamily="34" charset="-128"/>
              </a:rPr>
              <a:t>Taj</a:t>
            </a:r>
            <a:r>
              <a:rPr lang="en-US" altLang="en-US" b="1" dirty="0">
                <a:ea typeface="ＭＳ Ｐゴシック" panose="020B0600070205080204" pitchFamily="34" charset="-128"/>
              </a:rPr>
              <a:t> </a:t>
            </a:r>
            <a:r>
              <a:rPr lang="en-US" altLang="en-US" b="1" dirty="0" err="1">
                <a:ea typeface="ＭＳ Ｐゴシック" panose="020B0600070205080204" pitchFamily="34" charset="-128"/>
              </a:rPr>
              <a:t>Mahal</a:t>
            </a:r>
            <a:endParaRPr lang="en-US" altLang="en-US" b="1" i="1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4877845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Phrases, 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04672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4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Verbal phrase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Participial phrase</a:t>
            </a:r>
          </a:p>
          <a:p>
            <a:pPr marL="1188720" lvl="1" indent="-27432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sz="2400" b="1" dirty="0">
                <a:ea typeface="ＭＳ Ｐゴシック" panose="020B0600070205080204" pitchFamily="34" charset="-128"/>
              </a:rPr>
              <a:t>Present participle or past participle of a verb acts as an adjective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Clr>
                <a:srgbClr val="214E91"/>
              </a:buClr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Clr>
                <a:srgbClr val="214E91"/>
              </a:buClr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Surveying the disheveled apartment,</a:t>
            </a:r>
            <a:r>
              <a:rPr lang="en-US" altLang="en-US" b="1" dirty="0">
                <a:ea typeface="ＭＳ Ｐゴシック" panose="020B0600070205080204" pitchFamily="34" charset="-128"/>
              </a:rPr>
              <a:t> Grace wondered whether it would be possible to room with Maritza.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Clr>
                <a:srgbClr val="214E91"/>
              </a:buClr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Deeply concerned,</a:t>
            </a:r>
            <a:r>
              <a:rPr lang="en-US" altLang="en-US" b="1" dirty="0">
                <a:ea typeface="ＭＳ Ｐゴシック" panose="020B0600070205080204" pitchFamily="34" charset="-128"/>
              </a:rPr>
              <a:t> she asked, “How long have you lived alone?”</a:t>
            </a:r>
            <a:endParaRPr lang="en-US" altLang="en-US" b="1" dirty="0">
              <a:solidFill>
                <a:srgbClr val="214E91"/>
              </a:solidFill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4200162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Phrases, 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04672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5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Absolute phrase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Modifies an entire sentence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Usually a pronoun or noun phrase </a:t>
            </a:r>
            <a:br>
              <a:rPr lang="en-US" altLang="en-US" sz="2800" b="1" dirty="0">
                <a:ea typeface="ＭＳ Ｐゴシック" panose="020B0600070205080204" pitchFamily="34" charset="-128"/>
              </a:rPr>
            </a:br>
            <a:r>
              <a:rPr lang="en-US" altLang="en-US" sz="2800" b="1" dirty="0">
                <a:ea typeface="ＭＳ Ｐゴシック" panose="020B0600070205080204" pitchFamily="34" charset="-128"/>
              </a:rPr>
              <a:t>followed by participle</a:t>
            </a:r>
            <a:endParaRPr lang="en-US" altLang="en-US" sz="2400" b="1" dirty="0">
              <a:ea typeface="ＭＳ Ｐゴシック" panose="020B0600070205080204" pitchFamily="34" charset="-128"/>
            </a:endParaRPr>
          </a:p>
          <a:p>
            <a:pPr marL="0" indent="0">
              <a:spcBef>
                <a:spcPts val="3000"/>
              </a:spcBef>
              <a:spcAft>
                <a:spcPts val="300"/>
              </a:spcAft>
              <a:buClr>
                <a:srgbClr val="214E91"/>
              </a:buClr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Clr>
                <a:srgbClr val="214E91"/>
              </a:buClr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All our quarrels forgotten, </a:t>
            </a:r>
            <a:r>
              <a:rPr lang="en-US" altLang="en-US" b="1" dirty="0">
                <a:ea typeface="ＭＳ Ｐゴシック" panose="020B0600070205080204" pitchFamily="34" charset="-128"/>
              </a:rPr>
              <a:t>we sat before the fire and talked quietly.</a:t>
            </a:r>
          </a:p>
        </p:txBody>
      </p:sp>
    </p:spTree>
    <p:extLst>
      <p:ext uri="{BB962C8B-B14F-4D97-AF65-F5344CB8AC3E}">
        <p14:creationId xmlns:p14="http://schemas.microsoft.com/office/powerpoint/2010/main" val="55428150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Independent and Subordinate Clauses,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Clause: a word group with a subject and a predicate</a:t>
            </a:r>
          </a:p>
          <a:p>
            <a:pPr marL="45720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Independent (or main) clause: one that can stand alone as a sentence</a:t>
            </a:r>
          </a:p>
          <a:p>
            <a:pPr marL="45720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Subordinate (or dependent) clause: a clause within a clause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Sam baked the pie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that won first prize.</a:t>
            </a:r>
            <a:endParaRPr lang="en-US" altLang="en-US" sz="22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848318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Independent and Subordinate Clauses,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Adjective clauses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Also called relative clauses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Modify nouns or pronouns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donor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who paid for the library’s new computer center </a:t>
            </a:r>
            <a:r>
              <a:rPr lang="en-US" altLang="en-US" b="1" dirty="0">
                <a:ea typeface="ＭＳ Ｐゴシック" panose="020B0600070205080204" pitchFamily="34" charset="-128"/>
              </a:rPr>
              <a:t>is a recent graduate.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836711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Independent and Subordinate Clauses,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Adverb clauses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Begin with a subordinating conjunction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Modify verbs, adjectives, and adverbs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baby boom began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as World War II ended.</a:t>
            </a:r>
          </a:p>
        </p:txBody>
      </p:sp>
    </p:spTree>
    <p:extLst>
      <p:ext uri="{BB962C8B-B14F-4D97-AF65-F5344CB8AC3E}">
        <p14:creationId xmlns:p14="http://schemas.microsoft.com/office/powerpoint/2010/main" val="209239319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Independent and Subordinate Clauses,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3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Noun clauses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Replace noun phrases as subjects, objects, or complements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Home is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where the heart is.</a:t>
            </a:r>
          </a:p>
        </p:txBody>
      </p:sp>
    </p:spTree>
    <p:extLst>
      <p:ext uri="{BB962C8B-B14F-4D97-AF65-F5344CB8AC3E}">
        <p14:creationId xmlns:p14="http://schemas.microsoft.com/office/powerpoint/2010/main" val="407618841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Sentence Types,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Simple sentences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Only one independent clause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No subordinate clauses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Examples: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Lance Armstrong won the Tour de France seven times.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Lance Armstrong and Miguel </a:t>
            </a:r>
            <a:r>
              <a:rPr lang="en-US" altLang="en-US" b="1" dirty="0" err="1">
                <a:ea typeface="ＭＳ Ｐゴシック" panose="020B0600070205080204" pitchFamily="34" charset="-128"/>
              </a:rPr>
              <a:t>Indurain</a:t>
            </a:r>
            <a:r>
              <a:rPr lang="en-US" altLang="en-US" b="1" dirty="0">
                <a:ea typeface="ＭＳ Ｐゴシック" panose="020B0600070205080204" pitchFamily="34" charset="-128"/>
              </a:rPr>
              <a:t> each won the Tour de France and dominated professional cycling.</a:t>
            </a:r>
          </a:p>
        </p:txBody>
      </p:sp>
    </p:spTree>
    <p:extLst>
      <p:ext uri="{BB962C8B-B14F-4D97-AF65-F5344CB8AC3E}">
        <p14:creationId xmlns:p14="http://schemas.microsoft.com/office/powerpoint/2010/main" val="248490961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Sentence Types,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Compound sentences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Two or more independent clauses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No subordinate clauses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Lance Armstrong won the Tour de France seven times, and in 2002,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Sports Illustrated </a:t>
            </a:r>
            <a:r>
              <a:rPr lang="en-US" altLang="en-US" b="1" dirty="0">
                <a:ea typeface="ＭＳ Ｐゴシック" panose="020B0600070205080204" pitchFamily="34" charset="-128"/>
              </a:rPr>
              <a:t>named him Sportsman of the Year. </a:t>
            </a:r>
          </a:p>
        </p:txBody>
      </p:sp>
    </p:spTree>
    <p:extLst>
      <p:ext uri="{BB962C8B-B14F-4D97-AF65-F5344CB8AC3E}">
        <p14:creationId xmlns:p14="http://schemas.microsoft.com/office/powerpoint/2010/main" val="299009649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Sentence Types,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3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Complex sentences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One independent clause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At least one subordinate clause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After an investigation found him involved in doping, Armstrong was stripped of his titles.</a:t>
            </a:r>
          </a:p>
        </p:txBody>
      </p:sp>
    </p:spTree>
    <p:extLst>
      <p:ext uri="{BB962C8B-B14F-4D97-AF65-F5344CB8AC3E}">
        <p14:creationId xmlns:p14="http://schemas.microsoft.com/office/powerpoint/2010/main" val="255554662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Sentence Types,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4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Compound-complex sentences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Two or more independent clauses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One or more subordinate clauses</a:t>
            </a:r>
          </a:p>
          <a:p>
            <a:pPr marL="0" indent="0">
              <a:spcBef>
                <a:spcPts val="30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Tour had long been plagued by allegations of doping among contestants, but the 2007 race, which saw three riders disqualified for doping-related offenses, was particularly scandal ridden.</a:t>
            </a:r>
          </a:p>
        </p:txBody>
      </p:sp>
    </p:spTree>
    <p:extLst>
      <p:ext uri="{BB962C8B-B14F-4D97-AF65-F5344CB8AC3E}">
        <p14:creationId xmlns:p14="http://schemas.microsoft.com/office/powerpoint/2010/main" val="3882664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Nouns,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Proper nouns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Common nouns: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Members of a class or group</a:t>
            </a:r>
          </a:p>
          <a:p>
            <a:pPr marL="0" indent="0">
              <a:spcBef>
                <a:spcPts val="60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Examples: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 turtle, sophomore, skyscraper</a:t>
            </a:r>
            <a:endParaRPr lang="en-US" altLang="en-US" b="1" i="1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69816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Nouns,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Proper nouns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Common nouns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Collective nouns:</a:t>
            </a:r>
          </a:p>
          <a:p>
            <a:pPr marL="7315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Collection as a single unit</a:t>
            </a:r>
          </a:p>
          <a:p>
            <a:pPr marL="0" indent="0">
              <a:spcBef>
                <a:spcPts val="30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Examples: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committee, administration, family</a:t>
            </a:r>
            <a:endParaRPr lang="en-US" altLang="en-US" b="1" i="1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37154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Nouns,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Proper nouns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Common nouns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Collective nouns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Concrete nouns:</a:t>
            </a:r>
          </a:p>
          <a:p>
            <a:pPr marL="7315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Things experienced by the senses</a:t>
            </a:r>
          </a:p>
          <a:p>
            <a:pPr marL="0" indent="0">
              <a:spcBef>
                <a:spcPts val="30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Examples: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planet, liquid, symphony, skunk, pepper</a:t>
            </a:r>
            <a:endParaRPr lang="en-US" altLang="en-US" b="1" i="1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01430481"/>
      </p:ext>
    </p:extLst>
  </p:cSld>
  <p:clrMapOvr>
    <a:masterClrMapping/>
  </p:clrMapOvr>
</p:sld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MHHE_Accessible_PPT_Template-v3(1)</Template>
  <TotalTime>10641</TotalTime>
  <Words>2404</Words>
  <Application>Microsoft Office PowerPoint</Application>
  <PresentationFormat>On-screen Show (4:3)</PresentationFormat>
  <Paragraphs>432</Paragraphs>
  <Slides>69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69</vt:i4>
      </vt:variant>
    </vt:vector>
  </HeadingPairs>
  <TitlesOfParts>
    <vt:vector size="88" baseType="lpstr">
      <vt:lpstr>Arial</vt:lpstr>
      <vt:lpstr>ArumSans Bold</vt:lpstr>
      <vt:lpstr>ArumSans Regular</vt:lpstr>
      <vt:lpstr>ArumSans Rg</vt:lpstr>
      <vt:lpstr>Calibri</vt:lpstr>
      <vt:lpstr>Proxima Nova Bl</vt:lpstr>
      <vt:lpstr>Proxima Nova Rg</vt:lpstr>
      <vt:lpstr>Symbol</vt:lpstr>
      <vt:lpstr>Vectipede Rg</vt:lpstr>
      <vt:lpstr>Wingdings</vt:lpstr>
      <vt:lpstr>FIRST, BREAK, LAST slides 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WRITING MATTERS  A Handbook for Writing and Research  THIRD EDITION</vt:lpstr>
      <vt:lpstr>Chapter 33</vt:lpstr>
      <vt:lpstr>Grammars are rules that structure our words so they can convey meaning.</vt:lpstr>
      <vt:lpstr>Parts of Speech</vt:lpstr>
      <vt:lpstr>Nouns, 1</vt:lpstr>
      <vt:lpstr>Nouns, 2</vt:lpstr>
      <vt:lpstr>Nouns, 3</vt:lpstr>
      <vt:lpstr>Nouns, 4</vt:lpstr>
      <vt:lpstr>Nouns, 5</vt:lpstr>
      <vt:lpstr>Nouns, 6</vt:lpstr>
      <vt:lpstr>Nouns, 7</vt:lpstr>
      <vt:lpstr>Nouns, 8</vt:lpstr>
      <vt:lpstr>Nouns, 9</vt:lpstr>
      <vt:lpstr>Pronouns, 1</vt:lpstr>
      <vt:lpstr>Pronouns, 2</vt:lpstr>
      <vt:lpstr>Verbs, 1</vt:lpstr>
      <vt:lpstr>Verbs, 2</vt:lpstr>
      <vt:lpstr>Verbs, 3</vt:lpstr>
      <vt:lpstr>Verbs, 4</vt:lpstr>
      <vt:lpstr>Verbs, 5</vt:lpstr>
      <vt:lpstr>Adjectives, 1</vt:lpstr>
      <vt:lpstr>Adjectives, 2</vt:lpstr>
      <vt:lpstr>Adverbs, 1</vt:lpstr>
      <vt:lpstr>Adverbs, 2</vt:lpstr>
      <vt:lpstr>Adverbs, 3</vt:lpstr>
      <vt:lpstr>Prepositions</vt:lpstr>
      <vt:lpstr>Conjunctions, 1</vt:lpstr>
      <vt:lpstr>Conjunctions, 2</vt:lpstr>
      <vt:lpstr>Conjunctions, 3</vt:lpstr>
      <vt:lpstr>Conjunctions, 4</vt:lpstr>
      <vt:lpstr>Interjections</vt:lpstr>
      <vt:lpstr>Sentence Structure, 1</vt:lpstr>
      <vt:lpstr>Sentence Structure, 2</vt:lpstr>
      <vt:lpstr>Sentence Structure, 3</vt:lpstr>
      <vt:lpstr>Sentence Structure, 4</vt:lpstr>
      <vt:lpstr>Subjects, 1</vt:lpstr>
      <vt:lpstr>Subjects, 2</vt:lpstr>
      <vt:lpstr>Subjects, 3</vt:lpstr>
      <vt:lpstr>Predicates, 1</vt:lpstr>
      <vt:lpstr>Predicates, 2</vt:lpstr>
      <vt:lpstr>Predicates, 3</vt:lpstr>
      <vt:lpstr>Verb Types and Sentence Patterns, 1</vt:lpstr>
      <vt:lpstr>Verb Types and Sentence Patterns, 2</vt:lpstr>
      <vt:lpstr>Verb Types and Sentence Patterns, 3</vt:lpstr>
      <vt:lpstr>Verb Types and Sentence Patterns, 4</vt:lpstr>
      <vt:lpstr>Verb Types and Sentence Patterns, 5</vt:lpstr>
      <vt:lpstr>Verb Types and Sentence Patterns, 6</vt:lpstr>
      <vt:lpstr>Verb Types and Sentence Patterns, 7</vt:lpstr>
      <vt:lpstr>Verb Types and Sentence Patterns, 8</vt:lpstr>
      <vt:lpstr>Verb Types and Sentence Patterns, 9</vt:lpstr>
      <vt:lpstr>Verb Types and Sentence Patterns, 10</vt:lpstr>
      <vt:lpstr>Sentence Structure</vt:lpstr>
      <vt:lpstr>Phrases, 1</vt:lpstr>
      <vt:lpstr>Phrases, 2</vt:lpstr>
      <vt:lpstr>Phrases, 3</vt:lpstr>
      <vt:lpstr>Phrases, 4</vt:lpstr>
      <vt:lpstr>Phrases, 5</vt:lpstr>
      <vt:lpstr>Phrases, 6</vt:lpstr>
      <vt:lpstr>Phrases, 7</vt:lpstr>
      <vt:lpstr>Phrases, 8</vt:lpstr>
      <vt:lpstr>Phrases, 9</vt:lpstr>
      <vt:lpstr>Independent and Subordinate Clauses, 1</vt:lpstr>
      <vt:lpstr>Independent and Subordinate Clauses, 2</vt:lpstr>
      <vt:lpstr>Independent and Subordinate Clauses, 3</vt:lpstr>
      <vt:lpstr>Independent and Subordinate Clauses, 4</vt:lpstr>
      <vt:lpstr>Sentence Types, 1</vt:lpstr>
      <vt:lpstr>Sentence Types, 2</vt:lpstr>
      <vt:lpstr>Sentence Types, 3</vt:lpstr>
      <vt:lpstr>Sentence Types, 4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Patty Schissel</dc:creator>
  <cp:lastModifiedBy>Ginger Glodowske</cp:lastModifiedBy>
  <cp:revision>2355</cp:revision>
  <dcterms:created xsi:type="dcterms:W3CDTF">2016-07-07T18:34:42Z</dcterms:created>
  <dcterms:modified xsi:type="dcterms:W3CDTF">2020-09-10T03:17:00Z</dcterms:modified>
</cp:coreProperties>
</file>