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00" r:id="rId2"/>
    <p:sldId id="336" r:id="rId3"/>
    <p:sldId id="327" r:id="rId4"/>
    <p:sldId id="328" r:id="rId5"/>
    <p:sldId id="337" r:id="rId6"/>
    <p:sldId id="330" r:id="rId7"/>
    <p:sldId id="331" r:id="rId8"/>
    <p:sldId id="344" r:id="rId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73B74C1-B7AC-4982-8E25-B8D99BE110C7}" type="datetimeFigureOut">
              <a:rPr lang="en-US"/>
              <a:pPr>
                <a:defRPr/>
              </a:pPr>
              <a:t>8/24/2020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50F72FF-7AFD-4432-885C-930B3C67E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53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66309A-A114-48BC-B396-A14A77AFFE2B}" type="datetimeFigureOut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6A1626C-EEF5-4A29-8867-029F13F16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1726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BCA2B36-6C58-4F25-86DA-B0ADBE64BA7D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A3AB61C-328D-4DD9-A4B8-AC4FC2643D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4816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90AF6-29C4-4B3B-BE7A-8331E08DE273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35A49-3CA1-4E33-9DE0-27FA85E895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270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70CDD-921F-4DBD-8618-AE6ED8A37D4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F6EF6-E6E4-4790-BF3C-7CEC46ACE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401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FB5B-2909-42E9-86E3-14A23B4C63F3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04240-74EA-4FB8-B18B-7638B798F1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881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6CCD92E3-BB1D-42D5-8231-CF1D81836EDF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02DACD4-23EB-4439-A724-657FCD7AF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801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719B5-92F0-4F4B-B1E2-70F3A884A6D5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46D97-4B8D-47E4-88E3-B2EDBAC92B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74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C4E6-0F7B-461F-BFAA-A847BB605E2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A55D1-574D-48ED-87F0-F0F58CBFC2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7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83C7F-348C-4AAF-B0AA-79CEB83E3A05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5EB57-6499-4025-B1D1-C2195E682C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86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3205-A58F-4EE1-9D60-46F532907E8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39F5B-369B-4FD2-B1AA-FB1DA0B117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25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BFBC-9E75-4A53-A77D-996EE93F4468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279F-8FE0-4588-B022-4814C7085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15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BA301-0EC0-42DD-AC7B-43AADE722CFF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6EA7E-4D54-4BF8-9594-10D0C5FD0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117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51CB6691-DCB5-4A0C-B247-90FF3B0AD256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DD0E74D-04F1-48F7-9460-1590E652A6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69" r:id="rId2"/>
    <p:sldLayoutId id="2147483978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9" r:id="rId9"/>
    <p:sldLayoutId id="2147483975" r:id="rId10"/>
    <p:sldLayoutId id="2147483976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  <a:extLst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/>
              <a:t>Organizational Design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6096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>
                <a:ea typeface="ＭＳ Ｐゴシック" pitchFamily="34" charset="-128"/>
              </a:rPr>
              <a:t>Brent Scobie, PhD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ea typeface="ＭＳ Ｐゴシック" pitchFamily="34" charset="-128"/>
              </a:rPr>
              <a:t>What Determines and Organization’s Design?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89438"/>
          </a:xfrm>
        </p:spPr>
        <p:txBody>
          <a:bodyPr/>
          <a:lstStyle/>
          <a:p>
            <a:endParaRPr lang="en-US" altLang="en-US">
              <a:ea typeface="ＭＳ Ｐゴシック" pitchFamily="34" charset="-128"/>
            </a:endParaRPr>
          </a:p>
          <a:p>
            <a:r>
              <a:rPr lang="en-US" altLang="en-US">
                <a:ea typeface="ＭＳ Ｐゴシック" pitchFamily="34" charset="-128"/>
              </a:rPr>
              <a:t>Physical design of the organization</a:t>
            </a:r>
          </a:p>
          <a:p>
            <a:r>
              <a:rPr lang="en-US" altLang="en-US">
                <a:ea typeface="ＭＳ Ｐゴシック" pitchFamily="34" charset="-128"/>
              </a:rPr>
              <a:t>Geographic influences</a:t>
            </a:r>
          </a:p>
          <a:p>
            <a:r>
              <a:rPr lang="en-US" altLang="en-US">
                <a:ea typeface="ＭＳ Ｐゴシック" pitchFamily="34" charset="-128"/>
              </a:rPr>
              <a:t>Organization’s history</a:t>
            </a:r>
          </a:p>
          <a:p>
            <a:r>
              <a:rPr lang="en-US" altLang="en-US">
                <a:ea typeface="ＭＳ Ｐゴシック" pitchFamily="34" charset="-128"/>
              </a:rPr>
              <a:t>Culture of the organization</a:t>
            </a:r>
          </a:p>
          <a:p>
            <a:r>
              <a:rPr lang="en-US" altLang="en-US">
                <a:ea typeface="ＭＳ Ｐゴシック" pitchFamily="34" charset="-128"/>
              </a:rPr>
              <a:t>Vision of leadership</a:t>
            </a:r>
          </a:p>
          <a:p>
            <a:r>
              <a:rPr lang="en-US" altLang="en-US">
                <a:ea typeface="ＭＳ Ｐゴシック" pitchFamily="34" charset="-128"/>
              </a:rPr>
              <a:t>Organization’s mission</a:t>
            </a:r>
          </a:p>
          <a:p>
            <a:r>
              <a:rPr lang="en-US" altLang="en-US">
                <a:ea typeface="ＭＳ Ｐゴシック" pitchFamily="34" charset="-128"/>
              </a:rPr>
              <a:t>Changing healthcare environments</a:t>
            </a:r>
          </a:p>
          <a:p>
            <a:r>
              <a:rPr lang="en-US" altLang="en-US">
                <a:ea typeface="ＭＳ Ｐゴシック" pitchFamily="34" charset="-128"/>
              </a:rPr>
              <a:t>Payment structures and incentives</a:t>
            </a:r>
          </a:p>
          <a:p>
            <a:r>
              <a:rPr lang="en-US" altLang="en-US">
                <a:ea typeface="ＭＳ Ｐゴシック" pitchFamily="34" charset="-128"/>
              </a:rPr>
              <a:t>Leadership changes</a:t>
            </a:r>
          </a:p>
        </p:txBody>
      </p:sp>
    </p:spTree>
    <p:extLst>
      <p:ext uri="{BB962C8B-B14F-4D97-AF65-F5344CB8AC3E}">
        <p14:creationId xmlns:p14="http://schemas.microsoft.com/office/powerpoint/2010/main" val="1698395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Organizational Design as Metaphor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Describe the framework through which the org aims to realize its core qualities, its mission</a:t>
            </a:r>
          </a:p>
          <a:p>
            <a:r>
              <a:rPr lang="en-US" sz="2600" dirty="0"/>
              <a:t>Describes the way elements of an org. are arranged to meet the goals</a:t>
            </a:r>
          </a:p>
          <a:p>
            <a:r>
              <a:rPr lang="en-US" sz="2600" dirty="0"/>
              <a:t>Organizations are people and things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326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962400"/>
            <a:ext cx="8001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>Mintzberg distinguished organizational design across three dimensions: Its major parts, its coordinating mechanisms, and the type of decentralization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600200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9146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3657600"/>
            <a:ext cx="7239000" cy="9144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342900" y="21432"/>
            <a:ext cx="8229600" cy="1143000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Dimension 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19288"/>
            <a:ext cx="8229600" cy="4389437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Font typeface="Wingdings 2" pitchFamily="18" charset="2"/>
              <a:buNone/>
              <a:defRPr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2228850"/>
            <a:ext cx="2552700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prstClr val="black"/>
                </a:solidFill>
                <a:latin typeface="Calibri"/>
                <a:ea typeface="+mn-ea"/>
              </a:rPr>
              <a:t>Technostructure</a:t>
            </a:r>
            <a:endParaRPr lang="en-US" dirty="0">
              <a:solidFill>
                <a:prstClr val="black"/>
              </a:solidFill>
              <a:latin typeface="Calibri"/>
              <a:ea typeface="+mn-ea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Tech/Professional staff focused on process and standardization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Pull to Standardize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Coach and report up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38875" y="2346325"/>
            <a:ext cx="2286000" cy="1231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Support Staff</a:t>
            </a:r>
          </a:p>
          <a:p>
            <a:pPr marL="285750" indent="-285750">
              <a:buFont typeface="Arial" charset="0"/>
              <a:buChar char="•"/>
              <a:defRPr/>
            </a:pPr>
            <a:r>
              <a:rPr lang="en-US" sz="1400" dirty="0">
                <a:latin typeface="+mj-lt"/>
              </a:rPr>
              <a:t>Operational support functions</a:t>
            </a:r>
          </a:p>
          <a:p>
            <a:pPr marL="285750" indent="-285750">
              <a:buFont typeface="Arial" charset="0"/>
              <a:buChar char="•"/>
              <a:defRPr/>
            </a:pPr>
            <a:r>
              <a:rPr lang="en-US" sz="1400" dirty="0">
                <a:latin typeface="+mj-lt"/>
              </a:rPr>
              <a:t>Pull to Collaborate</a:t>
            </a:r>
          </a:p>
          <a:p>
            <a:pPr marL="285750" indent="-285750">
              <a:buFont typeface="Arial" charset="0"/>
              <a:buChar char="•"/>
              <a:defRPr/>
            </a:pPr>
            <a:r>
              <a:rPr lang="en-US" sz="1400" dirty="0">
                <a:latin typeface="+mj-lt"/>
              </a:rPr>
              <a:t>No Decision Making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81300" y="5292725"/>
            <a:ext cx="35052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Operating Core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Where the service is performed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Pull to Professionalize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Directed by others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43250" y="3675063"/>
            <a:ext cx="3124200" cy="1447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Middle Management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Managers providing guidance between apex and operations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Pull to </a:t>
            </a:r>
            <a:r>
              <a:rPr lang="en-US" sz="1400" dirty="0" err="1">
                <a:solidFill>
                  <a:prstClr val="black"/>
                </a:solidFill>
                <a:latin typeface="Calibri"/>
                <a:ea typeface="+mn-ea"/>
              </a:rPr>
              <a:t>Balkanise</a:t>
            </a: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 (divide into smaller hostile groups)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sz="14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533400"/>
            <a:ext cx="1752600" cy="1230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Calibri"/>
                <a:ea typeface="+mn-ea"/>
              </a:rPr>
              <a:t>Strategic Apex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CEO/Exec Leadership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Pull to Centralize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  <a:ea typeface="+mn-ea"/>
              </a:rPr>
              <a:t>No Direct Service</a:t>
            </a:r>
          </a:p>
        </p:txBody>
      </p:sp>
    </p:spTree>
    <p:extLst>
      <p:ext uri="{BB962C8B-B14F-4D97-AF65-F5344CB8AC3E}">
        <p14:creationId xmlns:p14="http://schemas.microsoft.com/office/powerpoint/2010/main" val="331660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Dimension II: Methods of Coordination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Mutual adjustment</a:t>
            </a:r>
          </a:p>
          <a:p>
            <a:pPr lvl="0"/>
            <a:r>
              <a:rPr lang="en-US" dirty="0"/>
              <a:t>Direct supervision</a:t>
            </a:r>
          </a:p>
          <a:p>
            <a:pPr lvl="0"/>
            <a:r>
              <a:rPr lang="en-US" dirty="0"/>
              <a:t>Standardization of work processes</a:t>
            </a:r>
          </a:p>
          <a:p>
            <a:pPr lvl="0"/>
            <a:r>
              <a:rPr lang="en-US" dirty="0"/>
              <a:t>Standardization of outputs</a:t>
            </a:r>
          </a:p>
          <a:p>
            <a:pPr lvl="0"/>
            <a:r>
              <a:rPr lang="en-US" dirty="0"/>
              <a:t>Standardization of skills (and knowledge)</a:t>
            </a:r>
          </a:p>
          <a:p>
            <a:pPr lvl="0"/>
            <a:r>
              <a:rPr lang="en-US" dirty="0"/>
              <a:t>Standardization of norms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The way the parts are coordinated depends upon the type of organization. </a:t>
            </a:r>
          </a:p>
        </p:txBody>
      </p:sp>
    </p:spTree>
    <p:extLst>
      <p:ext uri="{BB962C8B-B14F-4D97-AF65-F5344CB8AC3E}">
        <p14:creationId xmlns:p14="http://schemas.microsoft.com/office/powerpoint/2010/main" val="23678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1363663"/>
            <a:ext cx="8229600" cy="1143000"/>
          </a:xfrm>
        </p:spPr>
        <p:txBody>
          <a:bodyPr>
            <a:normAutofit fontScale="90000"/>
          </a:bodyPr>
          <a:lstStyle/>
          <a:p>
            <a:pPr lvl="1" rtl="0">
              <a:spcBef>
                <a:spcPct val="0"/>
              </a:spcBef>
            </a:pPr>
            <a:r>
              <a:rPr lang="en-US" sz="4400" dirty="0">
                <a:latin typeface="+mn-lt"/>
              </a:rPr>
              <a:t>Dimension III: Organization of Operating Core</a:t>
            </a:r>
            <a:br>
              <a:rPr lang="en-US" sz="1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2286000"/>
            <a:ext cx="8229600" cy="4389437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1) Vertical: by process or occupation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2) Horizontal: by purpose of the division,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3) Combination: matrix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The organizational design process nearly always entails making trade-offs of one set of structural benefits against another.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167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Basic Team Configurations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1.	One Boss</a:t>
            </a:r>
          </a:p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 </a:t>
            </a:r>
          </a:p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2.	Dual Authority</a:t>
            </a:r>
          </a:p>
          <a:p>
            <a:pPr marL="0" indent="0">
              <a:buFont typeface="Wingdings 2" pitchFamily="18" charset="2"/>
              <a:buNone/>
            </a:pPr>
            <a:endParaRPr lang="en-US" altLang="en-US" dirty="0">
              <a:ea typeface="ＭＳ Ｐゴシック" pitchFamily="34" charset="-128"/>
            </a:endParaRPr>
          </a:p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3.	Simple Hierarchy</a:t>
            </a:r>
          </a:p>
          <a:p>
            <a:pPr marL="0" indent="0">
              <a:buFont typeface="Wingdings 2" pitchFamily="18" charset="2"/>
              <a:buNone/>
            </a:pPr>
            <a:endParaRPr lang="en-US" altLang="en-US" dirty="0">
              <a:ea typeface="ＭＳ Ｐゴシック" pitchFamily="34" charset="-128"/>
            </a:endParaRPr>
          </a:p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4.	Circle</a:t>
            </a:r>
          </a:p>
          <a:p>
            <a:pPr marL="0" indent="0">
              <a:buFont typeface="Wingdings 2" pitchFamily="18" charset="2"/>
              <a:buNone/>
            </a:pPr>
            <a:endParaRPr lang="en-US" altLang="en-US" dirty="0">
              <a:ea typeface="ＭＳ Ｐゴシック" pitchFamily="34" charset="-128"/>
            </a:endParaRPr>
          </a:p>
          <a:p>
            <a:pPr marL="0" indent="0">
              <a:buFont typeface="Wingdings 2" pitchFamily="18" charset="2"/>
              <a:buNone/>
            </a:pPr>
            <a:r>
              <a:rPr lang="en-US" altLang="en-US" dirty="0">
                <a:ea typeface="ＭＳ Ｐゴシック" pitchFamily="34" charset="-128"/>
              </a:rPr>
              <a:t>5.	All Channel (Matrix)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66925"/>
            <a:ext cx="15240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362200"/>
            <a:ext cx="847725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63" y="3505200"/>
            <a:ext cx="1241425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571999"/>
            <a:ext cx="103187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462" y="5181600"/>
            <a:ext cx="12192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001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1223</TotalTime>
  <Words>294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Flow</vt:lpstr>
      <vt:lpstr>Organizational Design </vt:lpstr>
      <vt:lpstr>What Determines and Organization’s Design?</vt:lpstr>
      <vt:lpstr>Organizational Design as Metaphor</vt:lpstr>
      <vt:lpstr>Mintzberg distinguished organizational design across three dimensions: Its major parts, its coordinating mechanisms, and the type of decentralization</vt:lpstr>
      <vt:lpstr>Dimension I</vt:lpstr>
      <vt:lpstr>Dimension II: Methods of Coordination</vt:lpstr>
      <vt:lpstr>Dimension III: Organization of Operating Core </vt:lpstr>
      <vt:lpstr>Basic Team Configurations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160</cp:revision>
  <cp:lastPrinted>2018-02-02T19:16:01Z</cp:lastPrinted>
  <dcterms:created xsi:type="dcterms:W3CDTF">2008-06-01T14:11:30Z</dcterms:created>
  <dcterms:modified xsi:type="dcterms:W3CDTF">2020-08-24T17:58:25Z</dcterms:modified>
</cp:coreProperties>
</file>