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00" r:id="rId2"/>
    <p:sldId id="346" r:id="rId3"/>
    <p:sldId id="347" r:id="rId4"/>
    <p:sldId id="348" r:id="rId5"/>
    <p:sldId id="333" r:id="rId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73B74C1-B7AC-4982-8E25-B8D99BE110C7}" type="datetimeFigureOut">
              <a:rPr lang="en-US"/>
              <a:pPr>
                <a:defRPr/>
              </a:pPr>
              <a:t>8/24/2020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50F72FF-7AFD-4432-885C-930B3C67E8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53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766309A-A114-48BC-B396-A14A77AFFE2B}" type="datetimeFigureOut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6A1626C-EEF5-4A29-8867-029F13F16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41726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8BCA2B36-6C58-4F25-86DA-B0ADBE64BA7D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CA3AB61C-328D-4DD9-A4B8-AC4FC2643D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4816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90AF6-29C4-4B3B-BE7A-8331E08DE273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35A49-3CA1-4E33-9DE0-27FA85E895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270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70CDD-921F-4DBD-8618-AE6ED8A37D49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F6EF6-E6E4-4790-BF3C-7CEC46ACE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401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FB5B-2909-42E9-86E3-14A23B4C63F3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04240-74EA-4FB8-B18B-7638B798F1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881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6CCD92E3-BB1D-42D5-8231-CF1D81836EDF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02DACD4-23EB-4439-A724-657FCD7AF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4801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719B5-92F0-4F4B-B1E2-70F3A884A6D5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46D97-4B8D-47E4-88E3-B2EDBAC92B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74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EC4E6-0F7B-461F-BFAA-A847BB605E29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A55D1-574D-48ED-87F0-F0F58CBFC2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7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83C7F-348C-4AAF-B0AA-79CEB83E3A05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5EB57-6499-4025-B1D1-C2195E682C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862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3205-A58F-4EE1-9D60-46F532907E89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39F5B-369B-4FD2-B1AA-FB1DA0B117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25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BFBC-9E75-4A53-A77D-996EE93F4468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279F-8FE0-4588-B022-4814C7085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15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BA301-0EC0-42DD-AC7B-43AADE722CFF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6EA7E-4D54-4BF8-9594-10D0C5FD0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117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51CB6691-DCB5-4A0C-B247-90FF3B0AD256}" type="datetime1">
              <a:rPr lang="en-US" altLang="en-US"/>
              <a:pPr>
                <a:defRPr/>
              </a:pPr>
              <a:t>8/24/2020</a:t>
            </a:fld>
            <a:endParaRPr lang="en-U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6DD0E74D-04F1-48F7-9460-1590E652A6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69" r:id="rId2"/>
    <p:sldLayoutId id="2147483978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9" r:id="rId9"/>
    <p:sldLayoutId id="2147483975" r:id="rId10"/>
    <p:sldLayoutId id="2147483976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851648" cy="1828800"/>
          </a:xfrm>
          <a:extLst>
            <a:ext uri="{FAA26D3D-D897-4be2-8F04-BA451C77F1D7}"/>
          </a:extLst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dirty="0"/>
              <a:t>Organizational Design: The Matrix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609600" y="3657600"/>
            <a:ext cx="7854950" cy="1752600"/>
          </a:xfrm>
        </p:spPr>
        <p:txBody>
          <a:bodyPr/>
          <a:lstStyle/>
          <a:p>
            <a:pPr marR="0"/>
            <a:r>
              <a:rPr lang="en-US" altLang="en-US" dirty="0">
                <a:ea typeface="ＭＳ Ｐゴシック" pitchFamily="34" charset="-128"/>
              </a:rPr>
              <a:t>Brent Scobie, PhD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Matrix Reporting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Employees at any level may have dual reporting relationships (report to more than 1 leader)</a:t>
            </a:r>
          </a:p>
          <a:p>
            <a:r>
              <a:rPr lang="en-US" altLang="en-US">
                <a:ea typeface="ＭＳ Ｐゴシック" pitchFamily="34" charset="-128"/>
              </a:rPr>
              <a:t>Relationships may be within the same organization, two member organizations (strategic partners), or between a member organization and “the system”</a:t>
            </a:r>
          </a:p>
          <a:p>
            <a:r>
              <a:rPr lang="en-US" altLang="en-US">
                <a:ea typeface="ＭＳ Ｐゴシック" pitchFamily="34" charset="-128"/>
              </a:rPr>
              <a:t>Different leaders may have different expectations of the supervisee</a:t>
            </a:r>
          </a:p>
          <a:p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2377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Matrix Reporting - Supervisors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Determine priorities, resolve conflicting time and resource constraints</a:t>
            </a:r>
          </a:p>
          <a:p>
            <a:r>
              <a:rPr lang="en-US" altLang="en-US">
                <a:ea typeface="ＭＳ Ｐゴシック" pitchFamily="34" charset="-128"/>
              </a:rPr>
              <a:t>Regular discussion and review of priorities and performance evaluation</a:t>
            </a:r>
          </a:p>
          <a:p>
            <a:r>
              <a:rPr lang="en-US" altLang="en-US">
                <a:ea typeface="ＭＳ Ｐゴシック" pitchFamily="34" charset="-128"/>
              </a:rPr>
              <a:t>Combined evaluation process</a:t>
            </a:r>
          </a:p>
          <a:p>
            <a:r>
              <a:rPr lang="en-US" altLang="en-US">
                <a:ea typeface="ＭＳ Ｐゴシック" pitchFamily="34" charset="-128"/>
              </a:rPr>
              <a:t>Agreed upon incentive goals and metrics</a:t>
            </a:r>
          </a:p>
          <a:p>
            <a:r>
              <a:rPr lang="en-US" altLang="en-US">
                <a:ea typeface="ＭＳ Ｐゴシック" pitchFamily="34" charset="-128"/>
              </a:rPr>
              <a:t>Corrective action</a:t>
            </a:r>
          </a:p>
          <a:p>
            <a:r>
              <a:rPr lang="en-US" altLang="en-US">
                <a:ea typeface="ＭＳ Ｐゴシック" pitchFamily="34" charset="-128"/>
              </a:rPr>
              <a:t>Hiring</a:t>
            </a:r>
          </a:p>
          <a:p>
            <a:r>
              <a:rPr lang="en-US" altLang="en-US">
                <a:ea typeface="ＭＳ Ｐゴシック" pitchFamily="34" charset="-128"/>
              </a:rPr>
              <a:t>Approve requests (time off, new hires, purchasing, etc…)</a:t>
            </a:r>
          </a:p>
        </p:txBody>
      </p:sp>
    </p:spTree>
    <p:extLst>
      <p:ext uri="{BB962C8B-B14F-4D97-AF65-F5344CB8AC3E}">
        <p14:creationId xmlns:p14="http://schemas.microsoft.com/office/powerpoint/2010/main" val="2737959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Matrix Reporting - Employee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Achieve performance expectations</a:t>
            </a:r>
          </a:p>
          <a:p>
            <a:r>
              <a:rPr lang="en-US" altLang="en-US">
                <a:ea typeface="ＭＳ Ｐゴシック" pitchFamily="34" charset="-128"/>
              </a:rPr>
              <a:t>Dedicate time and resources to both sets of expectations</a:t>
            </a:r>
          </a:p>
          <a:p>
            <a:r>
              <a:rPr lang="en-US" altLang="en-US">
                <a:ea typeface="ＭＳ Ｐゴシック" pitchFamily="34" charset="-128"/>
              </a:rPr>
              <a:t>Communicate when priorities are in conflict</a:t>
            </a:r>
          </a:p>
          <a:p>
            <a:r>
              <a:rPr lang="en-US" altLang="en-US">
                <a:ea typeface="ＭＳ Ｐゴシック" pitchFamily="34" charset="-128"/>
              </a:rPr>
              <a:t>Resolve any confusion related to roles and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4034252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and Disadvantages of Matrix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Disadvantages</a:t>
            </a:r>
          </a:p>
          <a:p>
            <a:pPr marL="800100" lvl="3" indent="-342900"/>
            <a:r>
              <a:rPr lang="en-US" dirty="0"/>
              <a:t>Increase in the complexity of the chain of command</a:t>
            </a:r>
          </a:p>
          <a:p>
            <a:pPr marL="800100" lvl="3" indent="-342900"/>
            <a:r>
              <a:rPr lang="en-US" dirty="0"/>
              <a:t>Differentiation between functional managers and project managers</a:t>
            </a:r>
          </a:p>
          <a:p>
            <a:pPr marL="800100" lvl="3" indent="-342900"/>
            <a:r>
              <a:rPr lang="en-US" dirty="0"/>
              <a:t>Higher manager to worker ratio that results in conflicting loyalties of employees</a:t>
            </a:r>
            <a:endParaRPr lang="en-US" sz="1600" dirty="0"/>
          </a:p>
          <a:p>
            <a:r>
              <a:rPr lang="en-US" dirty="0"/>
              <a:t>Advantages</a:t>
            </a:r>
          </a:p>
          <a:p>
            <a:pPr marL="800100" lvl="3" indent="-342900"/>
            <a:r>
              <a:rPr lang="en-US" dirty="0"/>
              <a:t>Improves upon the “silo” critique of functional management</a:t>
            </a:r>
          </a:p>
          <a:p>
            <a:pPr marL="800100" lvl="3" indent="-342900"/>
            <a:r>
              <a:rPr lang="en-US" dirty="0"/>
              <a:t>Diminishes the vertical structure </a:t>
            </a:r>
          </a:p>
          <a:p>
            <a:pPr marL="800100" lvl="3" indent="-342900"/>
            <a:r>
              <a:rPr lang="en-US" dirty="0"/>
              <a:t>Allows the spread of information across task boundaries to happen much quicker. </a:t>
            </a:r>
          </a:p>
          <a:p>
            <a:pPr marL="800100" lvl="3" indent="-342900"/>
            <a:r>
              <a:rPr lang="en-US" dirty="0"/>
              <a:t>Allows for specialization that can increase depth of knowledge</a:t>
            </a:r>
          </a:p>
        </p:txBody>
      </p:sp>
    </p:spTree>
    <p:extLst>
      <p:ext uri="{BB962C8B-B14F-4D97-AF65-F5344CB8AC3E}">
        <p14:creationId xmlns:p14="http://schemas.microsoft.com/office/powerpoint/2010/main" val="11124625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1241</TotalTime>
  <Words>212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Constantia</vt:lpstr>
      <vt:lpstr>Wingdings 2</vt:lpstr>
      <vt:lpstr>Flow</vt:lpstr>
      <vt:lpstr>Organizational Design: The Matrix </vt:lpstr>
      <vt:lpstr>Matrix Reporting</vt:lpstr>
      <vt:lpstr>Matrix Reporting - Supervisors</vt:lpstr>
      <vt:lpstr>Matrix Reporting - Employee</vt:lpstr>
      <vt:lpstr>Advantages and Disadvantages of Matrix Management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162</cp:revision>
  <cp:lastPrinted>2018-02-02T19:16:01Z</cp:lastPrinted>
  <dcterms:created xsi:type="dcterms:W3CDTF">2008-06-01T14:11:30Z</dcterms:created>
  <dcterms:modified xsi:type="dcterms:W3CDTF">2020-08-24T19:33:16Z</dcterms:modified>
</cp:coreProperties>
</file>