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5" r:id="rId10"/>
    <p:sldId id="264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14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65E96-027A-4B44-A48D-EE701414E30F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74055-BC87-4826-86A5-E8D32F76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97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65E96-027A-4B44-A48D-EE701414E30F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74055-BC87-4826-86A5-E8D32F76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284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65E96-027A-4B44-A48D-EE701414E30F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74055-BC87-4826-86A5-E8D32F76F0D2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45498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65E96-027A-4B44-A48D-EE701414E30F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74055-BC87-4826-86A5-E8D32F76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7973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65E96-027A-4B44-A48D-EE701414E30F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74055-BC87-4826-86A5-E8D32F76F0D2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122458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65E96-027A-4B44-A48D-EE701414E30F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74055-BC87-4826-86A5-E8D32F76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9208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65E96-027A-4B44-A48D-EE701414E30F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74055-BC87-4826-86A5-E8D32F76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0318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65E96-027A-4B44-A48D-EE701414E30F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74055-BC87-4826-86A5-E8D32F76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434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65E96-027A-4B44-A48D-EE701414E30F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74055-BC87-4826-86A5-E8D32F76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958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65E96-027A-4B44-A48D-EE701414E30F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74055-BC87-4826-86A5-E8D32F76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758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65E96-027A-4B44-A48D-EE701414E30F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74055-BC87-4826-86A5-E8D32F76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512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65E96-027A-4B44-A48D-EE701414E30F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74055-BC87-4826-86A5-E8D32F76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972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65E96-027A-4B44-A48D-EE701414E30F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74055-BC87-4826-86A5-E8D32F76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623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65E96-027A-4B44-A48D-EE701414E30F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74055-BC87-4826-86A5-E8D32F76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719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65E96-027A-4B44-A48D-EE701414E30F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74055-BC87-4826-86A5-E8D32F76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562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65E96-027A-4B44-A48D-EE701414E30F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74055-BC87-4826-86A5-E8D32F76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407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065E96-027A-4B44-A48D-EE701414E30F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A274055-BC87-4826-86A5-E8D32F76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85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3CB4E-67CD-477C-B8B9-3698876F6C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Assessment and Scales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3F401CE-7519-4E92-B6CB-8640724AC7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Brent Scobie, PhD</a:t>
            </a:r>
          </a:p>
        </p:txBody>
      </p:sp>
    </p:spTree>
    <p:extLst>
      <p:ext uri="{BB962C8B-B14F-4D97-AF65-F5344CB8AC3E}">
        <p14:creationId xmlns:p14="http://schemas.microsoft.com/office/powerpoint/2010/main" val="3216139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EC2A91-152B-4ED8-A4BF-659BC583D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Drug Abuse Screening test (DAST):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9FEEB2-3783-42B5-AA45-6374C8060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90"/>
            <a:ext cx="8596668" cy="2767012"/>
          </a:xfrm>
        </p:spPr>
        <p:txBody>
          <a:bodyPr/>
          <a:lstStyle/>
          <a:p>
            <a:r>
              <a:rPr lang="en-GB" dirty="0"/>
              <a:t>A quick index of drug problems. </a:t>
            </a:r>
          </a:p>
          <a:p>
            <a:r>
              <a:rPr lang="en-GB" dirty="0"/>
              <a:t>5 minutes to complete. </a:t>
            </a:r>
          </a:p>
          <a:p>
            <a:r>
              <a:rPr lang="en-GB" dirty="0"/>
              <a:t>Examines degrees of consequence. </a:t>
            </a:r>
          </a:p>
          <a:p>
            <a:r>
              <a:rPr lang="en-GB" dirty="0"/>
              <a:t>Scores of 6 or above indicate possible drug problem.</a:t>
            </a:r>
          </a:p>
          <a:p>
            <a:r>
              <a:rPr lang="en-GB" dirty="0"/>
              <a:t>Scores crosswalk to ASAM criteria.</a:t>
            </a:r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7B3B3D4-42F3-4674-BE73-CD92BD5197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747538"/>
              </p:ext>
            </p:extLst>
          </p:nvPr>
        </p:nvGraphicFramePr>
        <p:xfrm>
          <a:off x="769588" y="4380259"/>
          <a:ext cx="8412160" cy="1734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2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2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2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2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24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DAST-10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DAST-20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Action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ASAM</a:t>
                      </a:r>
                      <a:r>
                        <a:rPr lang="en-US" sz="850" baseline="30000" dirty="0">
                          <a:effectLst/>
                        </a:rPr>
                        <a:t>*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None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Monitor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</a:endParaRPr>
                    </a:p>
                  </a:txBody>
                  <a:tcPr marL="38100" marR="38100" marT="38100" marB="381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Low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1-2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1-5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Brief counseling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Level I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Intermediate (likely meets DSM</a:t>
                      </a:r>
                      <a:r>
                        <a:rPr lang="en-US" sz="850" baseline="30000" dirty="0">
                          <a:effectLst/>
                        </a:rPr>
                        <a:t>**</a:t>
                      </a:r>
                      <a:r>
                        <a:rPr lang="en-US" sz="1100" dirty="0">
                          <a:effectLst/>
                        </a:rPr>
                        <a:t> criteria)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3-5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6-10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Outpatient (intensive)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Level I or II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Substantial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6-8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11-15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Intensive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Level II or III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Severe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9-10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16-20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Intensive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Level III or IV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61010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6E401-F6FE-4383-8D21-454EEE2FC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Alcohol Use Disorders Identification test (AUDIT)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94F5B7-0F44-4AF3-96A9-D7BB7C1403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2234129"/>
          </a:xfrm>
        </p:spPr>
        <p:txBody>
          <a:bodyPr/>
          <a:lstStyle/>
          <a:p>
            <a:r>
              <a:rPr lang="en-GB"/>
              <a:t>10-items to assess alcohol consumption, drinking behaviours and alcohol related problems. </a:t>
            </a:r>
          </a:p>
          <a:p>
            <a:r>
              <a:rPr lang="en-GB"/>
              <a:t>Clinically administered version and self-report version. </a:t>
            </a:r>
          </a:p>
          <a:p>
            <a:r>
              <a:rPr lang="en-GB"/>
              <a:t>Scores of 8 or more indicate hazardous drinking</a:t>
            </a:r>
          </a:p>
          <a:p>
            <a:r>
              <a:rPr lang="en-GB"/>
              <a:t>Cut-off of 5 for older adults </a:t>
            </a:r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7654D86-AA8D-4901-9DCE-9CD587CFBE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437249"/>
              </p:ext>
            </p:extLst>
          </p:nvPr>
        </p:nvGraphicFramePr>
        <p:xfrm>
          <a:off x="1620230" y="4394718"/>
          <a:ext cx="6080760" cy="17961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29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15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40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Risk Level 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Intervention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AUDIT score*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4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>
                          <a:effectLst/>
                        </a:rPr>
                        <a:t>Zone I 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>
                          <a:effectLst/>
                        </a:rPr>
                        <a:t>Alcohol Education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>
                          <a:effectLst/>
                        </a:rPr>
                        <a:t>0-7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74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>
                          <a:effectLst/>
                        </a:rPr>
                        <a:t>Zone II 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>
                          <a:effectLst/>
                        </a:rPr>
                        <a:t>Simple Advice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>
                          <a:effectLst/>
                        </a:rPr>
                        <a:t>8-15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74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>
                          <a:effectLst/>
                        </a:rPr>
                        <a:t>Zone III 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>
                          <a:effectLst/>
                        </a:rPr>
                        <a:t>Simple Advice plus Brief Counseling and Continued Monitoring 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>
                          <a:effectLst/>
                        </a:rPr>
                        <a:t>16-19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74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>
                          <a:effectLst/>
                        </a:rPr>
                        <a:t>Zone IV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>
                          <a:effectLst/>
                        </a:rPr>
                        <a:t>Referral to Specialist  for Diagnostic Evaluation and Treatment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000" dirty="0">
                          <a:effectLst/>
                        </a:rPr>
                        <a:t>20-40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4706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8DCCA-75B5-47A2-A169-6491A2C02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 of Clinical Scales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E181E-17D1-40C9-A67F-518B108767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Diagnostic/symptom scales v. outcome scales</a:t>
            </a:r>
          </a:p>
          <a:p>
            <a:r>
              <a:rPr lang="en-US" dirty="0"/>
              <a:t>To narrow focus of clinical assessment</a:t>
            </a:r>
          </a:p>
          <a:p>
            <a:r>
              <a:rPr lang="en-US" dirty="0"/>
              <a:t>Early identification of MH and SU disorders</a:t>
            </a:r>
          </a:p>
          <a:p>
            <a:r>
              <a:rPr lang="en-US" dirty="0"/>
              <a:t>Standardize practice</a:t>
            </a:r>
          </a:p>
          <a:p>
            <a:r>
              <a:rPr lang="en-US" dirty="0"/>
              <a:t>Evaluation of outcomes</a:t>
            </a:r>
          </a:p>
          <a:p>
            <a:r>
              <a:rPr lang="en-US" dirty="0"/>
              <a:t>Treatment response</a:t>
            </a:r>
          </a:p>
          <a:p>
            <a:r>
              <a:rPr lang="en-US" dirty="0"/>
              <a:t>Provider effectiveness</a:t>
            </a:r>
          </a:p>
          <a:p>
            <a:r>
              <a:rPr lang="en-US" dirty="0"/>
              <a:t>Guide treatment planning</a:t>
            </a:r>
          </a:p>
          <a:p>
            <a:r>
              <a:rPr lang="en-US" dirty="0"/>
              <a:t>Contract with payers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9510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498DD-6606-45EF-9925-1AA5F6121E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0FCD5C-2CB7-45BD-B601-A817FB127F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Typically focus on one disorder—narrow</a:t>
            </a:r>
          </a:p>
          <a:p>
            <a:r>
              <a:rPr lang="en-US" dirty="0"/>
              <a:t>Emphasis on common disorders—PHQ9 for depression</a:t>
            </a:r>
          </a:p>
          <a:p>
            <a:r>
              <a:rPr lang="en-US" dirty="0"/>
              <a:t>Sequential screening methods yet requires deliberate selection of instruments and cost-benefit analysis to determine viability</a:t>
            </a:r>
          </a:p>
          <a:p>
            <a:r>
              <a:rPr lang="en-US" dirty="0"/>
              <a:t>Little consensus nationally on core measures of BH outcome monitoring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757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E8F0E-EDE7-440A-9E28-275BCCE20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Provider 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83724-7B8D-49F4-A375-7B24D2DC9D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Providers tend to view data as irrelevant and intrusive</a:t>
            </a:r>
          </a:p>
          <a:p>
            <a:r>
              <a:rPr lang="en-US" dirty="0"/>
              <a:t>Patient feedback undervalued </a:t>
            </a:r>
          </a:p>
          <a:p>
            <a:r>
              <a:rPr lang="en-US" dirty="0"/>
              <a:t>80% perceive themselves in top quartile of effectiveness </a:t>
            </a:r>
          </a:p>
          <a:p>
            <a:r>
              <a:rPr lang="en-US" dirty="0"/>
              <a:t>Believe 85% of their patients responding favorably </a:t>
            </a:r>
          </a:p>
          <a:p>
            <a:r>
              <a:rPr lang="en-US" dirty="0"/>
              <a:t>The majority of providers are not altering practice based on empirical findings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498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D27AB-7F3C-4768-94BB-3782B4001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C3A38-2DD9-4BBF-8BFE-96D2DF36B2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285750" indent="-285750">
              <a:lnSpc>
                <a:spcPct val="100000"/>
              </a:lnSpc>
            </a:pPr>
            <a:r>
              <a:rPr lang="en-GB" dirty="0"/>
              <a:t>Patient outcomes: use of feedback from outcome scales, particular related to deterioration, has moderate effect size in improving outcome.</a:t>
            </a:r>
            <a:endParaRPr lang="en-US" dirty="0"/>
          </a:p>
          <a:p>
            <a:pPr marL="285750" indent="-285750">
              <a:lnSpc>
                <a:spcPct val="100000"/>
              </a:lnSpc>
            </a:pPr>
            <a:r>
              <a:rPr lang="en-GB" dirty="0"/>
              <a:t>Diagnosis specific scales-lengthy 60-90 minutes</a:t>
            </a:r>
            <a:endParaRPr lang="en-US" dirty="0"/>
          </a:p>
          <a:p>
            <a:pPr marL="285750" indent="-285750">
              <a:lnSpc>
                <a:spcPct val="100000"/>
              </a:lnSpc>
            </a:pPr>
            <a:r>
              <a:rPr lang="en-GB" dirty="0"/>
              <a:t>Most are ordinal scales which tend to lack accuracy compared to interval scales</a:t>
            </a:r>
          </a:p>
          <a:p>
            <a:pPr marL="285750" indent="-285750">
              <a:lnSpc>
                <a:spcPct val="100000"/>
              </a:lnSpc>
            </a:pPr>
            <a:r>
              <a:rPr lang="en-GB" dirty="0"/>
              <a:t>Paring scales like the BDI and Ham-D is one method used frequently to increase reliability. </a:t>
            </a:r>
            <a:endParaRPr lang="en-US" dirty="0"/>
          </a:p>
          <a:p>
            <a:pPr marL="285750" indent="-285750">
              <a:lnSpc>
                <a:spcPct val="100000"/>
              </a:lnSpc>
            </a:pPr>
            <a:r>
              <a:rPr lang="en-GB" dirty="0"/>
              <a:t>Discrepancies between youth and adult information on mental health symptoms are one of the most robust findings in child and adolescent psychiatry.</a:t>
            </a:r>
          </a:p>
          <a:p>
            <a:pPr marL="285750" indent="-285750">
              <a:lnSpc>
                <a:spcPct val="100000"/>
              </a:lnSpc>
            </a:pPr>
            <a:r>
              <a:rPr lang="en-GB" dirty="0"/>
              <a:t>When practical constraints only permit screening for </a:t>
            </a:r>
            <a:r>
              <a:rPr lang="en-GB" dirty="0" err="1"/>
              <a:t>caseness</a:t>
            </a:r>
            <a:r>
              <a:rPr lang="en-GB" dirty="0"/>
              <a:t> using either a parent or an adolescent informant, parents are the better source of information.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825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680BED-BD3C-4F9F-9489-43C23745F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GAD-7: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732251-3271-43C5-ADF7-51F32BA71E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100000"/>
              </a:lnSpc>
            </a:pPr>
            <a:r>
              <a:rPr lang="en-US" dirty="0"/>
              <a:t>Valid and efficient tool for screening for probable GAD and assessing its severity in clinical practice and research. </a:t>
            </a:r>
          </a:p>
          <a:p>
            <a:pPr marL="285750" indent="-285750">
              <a:lnSpc>
                <a:spcPct val="100000"/>
              </a:lnSpc>
            </a:pPr>
            <a:r>
              <a:rPr lang="en-US" dirty="0"/>
              <a:t>Gen anxiety one of the most common forms of anxiety disorders with prevalence in general medical practice up to 8.5%.</a:t>
            </a:r>
          </a:p>
          <a:p>
            <a:pPr marL="285750" indent="-285750">
              <a:lnSpc>
                <a:spcPct val="100000"/>
              </a:lnSpc>
            </a:pPr>
            <a:r>
              <a:rPr lang="en-US" dirty="0"/>
              <a:t>Quick to use and complete. </a:t>
            </a:r>
          </a:p>
          <a:p>
            <a:pPr marL="285750" indent="-285750">
              <a:lnSpc>
                <a:spcPct val="100000"/>
              </a:lnSpc>
            </a:pPr>
            <a:r>
              <a:rPr lang="en-US" dirty="0"/>
              <a:t>Using only a depression measure to identify depressed patients who may benefit from treatment will miss a clinically important part of the patient population with disabling anxiety who also would benefit from treatment</a:t>
            </a:r>
            <a:r>
              <a:rPr lang="ar-SA" dirty="0"/>
              <a:t>.</a:t>
            </a:r>
            <a:r>
              <a:rPr lang="en-US" dirty="0"/>
              <a:t> </a:t>
            </a:r>
          </a:p>
          <a:p>
            <a:pPr marL="285750" indent="-285750">
              <a:lnSpc>
                <a:spcPct val="100000"/>
              </a:lnSpc>
            </a:pPr>
            <a:r>
              <a:rPr lang="en-US" dirty="0"/>
              <a:t>Scores of 8+ equate to provisional diagnosis of GAD.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961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52BFC5-78E2-4A02-BB81-A47ED61E0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PHQ9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2E6EC8-97A5-4DD6-B824-4DEB94A4A7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843348"/>
            <a:ext cx="8596668" cy="3880773"/>
          </a:xfrm>
        </p:spPr>
        <p:txBody>
          <a:bodyPr>
            <a:normAutofit lnSpcReduction="10000"/>
          </a:bodyPr>
          <a:lstStyle/>
          <a:p>
            <a:pPr marL="285750" indent="-285750">
              <a:lnSpc>
                <a:spcPct val="100000"/>
              </a:lnSpc>
            </a:pPr>
            <a:r>
              <a:rPr lang="en-US" dirty="0"/>
              <a:t>9-item instrument based on the DSM IV criteria for Major Depression.</a:t>
            </a:r>
          </a:p>
          <a:p>
            <a:pPr marL="285750" indent="-285750">
              <a:lnSpc>
                <a:spcPct val="100000"/>
              </a:lnSpc>
            </a:pPr>
            <a:r>
              <a:rPr lang="en-US" dirty="0"/>
              <a:t>Allows for criteria‐based diagnoses of depressive disorders</a:t>
            </a:r>
          </a:p>
          <a:p>
            <a:pPr marL="285750" indent="-285750">
              <a:lnSpc>
                <a:spcPct val="100000"/>
              </a:lnSpc>
            </a:pPr>
            <a:r>
              <a:rPr lang="en-US" dirty="0"/>
              <a:t>A reliable and valid measure of depression severity. </a:t>
            </a:r>
          </a:p>
          <a:p>
            <a:pPr marL="285750" indent="-285750">
              <a:lnSpc>
                <a:spcPct val="100000"/>
              </a:lnSpc>
            </a:pPr>
            <a:r>
              <a:rPr lang="en-US" dirty="0"/>
              <a:t>Brief, easy to score</a:t>
            </a:r>
          </a:p>
          <a:p>
            <a:pPr marL="285750" indent="-285750">
              <a:lnSpc>
                <a:spcPct val="100000"/>
              </a:lnSpc>
            </a:pPr>
            <a:r>
              <a:rPr lang="en-US" dirty="0"/>
              <a:t>Advantages include it is less than half the length of many depression screening instruments (about 3 minutes to score and review) </a:t>
            </a:r>
          </a:p>
          <a:p>
            <a:pPr marL="285750" indent="-285750">
              <a:lnSpc>
                <a:spcPct val="100000"/>
              </a:lnSpc>
            </a:pPr>
            <a:r>
              <a:rPr lang="en-US" dirty="0"/>
              <a:t>Broadly used across medical practices. </a:t>
            </a:r>
          </a:p>
          <a:p>
            <a:pPr marL="285750" indent="-285750">
              <a:lnSpc>
                <a:spcPct val="100000"/>
              </a:lnSpc>
            </a:pPr>
            <a:r>
              <a:rPr lang="en-US" dirty="0"/>
              <a:t>PHQ‐9 scores of 5, 10, 15, and 20 represent valid and easy‐to‐remember thresholds demarcating the lower limits of mild, moderate, moderately severe, and severe depression. </a:t>
            </a:r>
          </a:p>
          <a:p>
            <a:pPr marL="285750" indent="-285750">
              <a:lnSpc>
                <a:spcPct val="100000"/>
              </a:lnSpc>
            </a:pPr>
            <a:r>
              <a:rPr lang="en-US" dirty="0"/>
              <a:t>Sensitivity to change over time.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43992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176FBF-1509-4360-AB33-7E67A3E6B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PCL-5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F28885-79B8-4F01-A3DF-638D37013E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20-item questionnaire corresponding to DSM-5 symptoms criteria for PTSD. </a:t>
            </a:r>
          </a:p>
          <a:p>
            <a:r>
              <a:rPr lang="en-US" dirty="0"/>
              <a:t>Self reported scale ranging from 0-4 for each symptoms. </a:t>
            </a:r>
          </a:p>
          <a:p>
            <a:r>
              <a:rPr lang="en-US" dirty="0"/>
              <a:t>Five to ten minutes to complete. </a:t>
            </a:r>
          </a:p>
          <a:p>
            <a:r>
              <a:rPr lang="en-US" dirty="0"/>
              <a:t>Allows for monitoring symptom change, screening for individuals with PTSD, making a provisions diagnosis. </a:t>
            </a:r>
          </a:p>
          <a:p>
            <a:r>
              <a:rPr lang="en-US" dirty="0"/>
              <a:t>Sensitive to change over time</a:t>
            </a:r>
          </a:p>
          <a:p>
            <a:r>
              <a:rPr lang="en-US" dirty="0"/>
              <a:t>Has military, civilian versions. Uses a cut point of 33.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058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64556-4DCF-4EE8-840B-1AE1CAB60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CAGE &amp; CAGE-AID Questionnaires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7116CC-C262-434A-B3CA-8B59EE5842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Cut down, Annoyed, Guilty, eye opener. </a:t>
            </a:r>
          </a:p>
          <a:p>
            <a:r>
              <a:rPr lang="en-GB" dirty="0"/>
              <a:t>Scores 0-1 for ea. item. </a:t>
            </a:r>
          </a:p>
          <a:p>
            <a:r>
              <a:rPr lang="en-GB" dirty="0"/>
              <a:t>Score of 2 or greater raise suspicion of alcohol problems. 90% sensitivity.</a:t>
            </a:r>
            <a:endParaRPr lang="en-US" dirty="0"/>
          </a:p>
          <a:p>
            <a:r>
              <a:rPr lang="en-US" dirty="0"/>
              <a:t>CAGE-AID as screening for alcohol and drugs</a:t>
            </a:r>
          </a:p>
          <a:p>
            <a:r>
              <a:rPr lang="en-US" dirty="0"/>
              <a:t>Does not distinguish between current and lifetime use</a:t>
            </a:r>
          </a:p>
          <a:p>
            <a:pPr>
              <a:buFont typeface="+mj-lt"/>
              <a:buAutoNum type="arabicPeriod"/>
            </a:pPr>
            <a:r>
              <a:rPr lang="en-US" dirty="0"/>
              <a:t>Have you ever felt that you should </a:t>
            </a:r>
            <a:r>
              <a:rPr lang="en-US" b="1" dirty="0"/>
              <a:t>C</a:t>
            </a:r>
            <a:r>
              <a:rPr lang="en-US" dirty="0"/>
              <a:t>ut down on your drinking or drug use?</a:t>
            </a:r>
          </a:p>
          <a:p>
            <a:pPr>
              <a:buFont typeface="+mj-lt"/>
              <a:buAutoNum type="arabicPeriod"/>
            </a:pPr>
            <a:r>
              <a:rPr lang="en-US" dirty="0"/>
              <a:t>Have people </a:t>
            </a:r>
            <a:r>
              <a:rPr lang="en-US" b="1" dirty="0"/>
              <a:t>A</a:t>
            </a:r>
            <a:r>
              <a:rPr lang="en-US" dirty="0"/>
              <a:t>nnoyed you by criticizing your drinking or drug use?</a:t>
            </a:r>
          </a:p>
          <a:p>
            <a:pPr>
              <a:buFont typeface="+mj-lt"/>
              <a:buAutoNum type="arabicPeriod"/>
            </a:pPr>
            <a:r>
              <a:rPr lang="en-US" dirty="0"/>
              <a:t>Have you ever felt bad or </a:t>
            </a:r>
            <a:r>
              <a:rPr lang="en-US" b="1" dirty="0"/>
              <a:t>G</a:t>
            </a:r>
            <a:r>
              <a:rPr lang="en-US" dirty="0"/>
              <a:t>uilty about your drinking or drug use?</a:t>
            </a:r>
          </a:p>
          <a:p>
            <a:pPr>
              <a:buFont typeface="+mj-lt"/>
              <a:buAutoNum type="arabicPeriod"/>
            </a:pPr>
            <a:r>
              <a:rPr lang="en-US" dirty="0"/>
              <a:t>Have you ever had a drink or used drugs first thing in the morning to steady your nerves or to get rid of a hangover (</a:t>
            </a:r>
            <a:r>
              <a:rPr lang="en-US" b="1" dirty="0"/>
              <a:t>E</a:t>
            </a:r>
            <a:r>
              <a:rPr lang="en-US" dirty="0"/>
              <a:t>ye opener)?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98289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</TotalTime>
  <Words>803</Words>
  <Application>Microsoft Office PowerPoint</Application>
  <PresentationFormat>Widescreen</PresentationFormat>
  <Paragraphs>122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Trebuchet MS</vt:lpstr>
      <vt:lpstr>Wingdings 3</vt:lpstr>
      <vt:lpstr>Facet</vt:lpstr>
      <vt:lpstr>Assessment and Scales</vt:lpstr>
      <vt:lpstr>Purpose of Clinical Scales</vt:lpstr>
      <vt:lpstr>General Challenges</vt:lpstr>
      <vt:lpstr>Provider Challenges</vt:lpstr>
      <vt:lpstr>General Points</vt:lpstr>
      <vt:lpstr>GAD-7:</vt:lpstr>
      <vt:lpstr>PHQ9</vt:lpstr>
      <vt:lpstr>PCL-5</vt:lpstr>
      <vt:lpstr>CAGE &amp; CAGE-AID Questionnaires</vt:lpstr>
      <vt:lpstr>Drug Abuse Screening test (DAST):</vt:lpstr>
      <vt:lpstr>Alcohol Use Disorders Identification test (AUDIT)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Assessment and Scales</dc:title>
  <dc:creator>Scobie, Brent</dc:creator>
  <cp:lastModifiedBy>Scobie, Brent</cp:lastModifiedBy>
  <cp:revision>1</cp:revision>
  <dcterms:created xsi:type="dcterms:W3CDTF">2020-08-17T15:21:23Z</dcterms:created>
  <dcterms:modified xsi:type="dcterms:W3CDTF">2020-08-17T15:26:39Z</dcterms:modified>
</cp:coreProperties>
</file>