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300" r:id="rId2"/>
    <p:sldId id="344" r:id="rId3"/>
    <p:sldId id="345" r:id="rId4"/>
    <p:sldId id="346" r:id="rId5"/>
    <p:sldId id="347" r:id="rId6"/>
    <p:sldId id="348" r:id="rId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0" autoAdjust="0"/>
    <p:restoredTop sz="94660"/>
  </p:normalViewPr>
  <p:slideViewPr>
    <p:cSldViewPr>
      <p:cViewPr varScale="1">
        <p:scale>
          <a:sx n="100" d="100"/>
          <a:sy n="100" d="100"/>
        </p:scale>
        <p:origin x="121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751A7A06-C929-4DFC-BC0E-A313DF7562AB}" type="datetimeFigureOut">
              <a:rPr lang="en-US"/>
              <a:pPr>
                <a:defRPr/>
              </a:pPr>
              <a:t>8/25/2020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B195786-3CF6-4072-B350-96C9A3D97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56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0785734-F32F-41FC-936C-9CFC15DB9739}" type="datetimeFigureOut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87F6479-41DC-4545-A015-7EFF25FDC1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59024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90BE7293-5036-4B17-83E4-421B3D0CCFCB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714F8B46-51F5-4D59-A99A-7311CE9FAC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24241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09570-B1E2-4F6B-9A81-980BAAFC039E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16957-2145-4F7E-9338-2502435760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2251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0152E-AFF1-4871-9C0C-85255661EB61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1B5E-BDC7-490A-B5FA-F2C0689909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630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4092F-BC94-4055-B425-7181630F1EAE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680C2-F6D4-435E-B6D6-A02DF64CA7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02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246D70A0-C7DC-4405-AD51-D70BC8A84E20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C35AAE2D-C44B-400F-8E12-BEB1F01185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312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5F88A-3EB8-46BA-98C8-D96A2F0EFF92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33FF6-7231-4936-ABB3-5958411DF3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57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D70AE-D99B-48EE-BC70-D606DDA39E05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3739-ABAB-4157-A944-C3061B082A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530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6DE54-5016-4AEF-BB73-40A7C05E591F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E5995-545E-4A62-BA4A-57DC7A08A4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5754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6ECAE-849B-4E55-B093-1226E824C852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484ED-4DA7-4E0A-912F-98DE8843E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744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D64FD-1936-4F34-9F4C-D461ABDE360E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00D12-CEDB-4A7F-B47C-BF2F2A2F99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2132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>
            <a:spLocks/>
          </p:cNvSpPr>
          <p:nvPr/>
        </p:nvSpPr>
        <p:spPr bwMode="auto">
          <a:xfrm rot="420000" flipV="1">
            <a:off x="3165475" y="1108075"/>
            <a:ext cx="5257800" cy="4114800"/>
          </a:xfrm>
          <a:custGeom>
            <a:avLst/>
            <a:gdLst>
              <a:gd name="T0" fmla="*/ 0 w 5257800"/>
              <a:gd name="T1" fmla="*/ 0 h 4114800"/>
              <a:gd name="T2" fmla="*/ 5107774 w 5257800"/>
              <a:gd name="T3" fmla="*/ 0 h 4114800"/>
              <a:gd name="T4" fmla="*/ 5257800 w 5257800"/>
              <a:gd name="T5" fmla="*/ 150026 h 4114800"/>
              <a:gd name="T6" fmla="*/ 5257800 w 5257800"/>
              <a:gd name="T7" fmla="*/ 4114800 h 4114800"/>
              <a:gd name="T8" fmla="*/ 0 w 5257800"/>
              <a:gd name="T9" fmla="*/ 4114800 h 4114800"/>
              <a:gd name="T10" fmla="*/ 0 w 5257800"/>
              <a:gd name="T11" fmla="*/ 0 h 4114800"/>
              <a:gd name="T12" fmla="*/ 0 w 5257800"/>
              <a:gd name="T13" fmla="*/ 0 h 41148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blurRad="63500" dist="38500" dir="7500041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6" name="Right Triangle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  <a:bevel/>
            <a:headEnd/>
            <a:tailEnd/>
          </a:ln>
          <a:effectLst>
            <a:outerShdw blurRad="19685" dist="6350" dir="12899787" algn="tl" rotWithShape="0">
              <a:srgbClr val="808080">
                <a:alpha val="46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31EE6-1420-4D8B-A015-702C9E36EB47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9819F-A24C-46E4-9D68-1D1D868D2F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797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3DDC3649-51AC-45E1-B56F-0570D7E84635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0D0ED912-1A0B-42CF-91B0-4A5B841C44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3997" r:id="rId2"/>
    <p:sldLayoutId id="2147484006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7" r:id="rId9"/>
    <p:sldLayoutId id="2147484003" r:id="rId10"/>
    <p:sldLayoutId id="2147484004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143000"/>
            <a:ext cx="7851648" cy="1828800"/>
          </a:xfrm>
          <a:extLst>
            <a:ext uri="{FAA26D3D-D897-4be2-8F04-BA451C77F1D7}"/>
          </a:extLst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en-US" sz="5400" dirty="0">
                <a:ea typeface="ＭＳ Ｐゴシック" pitchFamily="34" charset="-128"/>
              </a:rPr>
              <a:t>Human Resources and Organizational Success</a:t>
            </a:r>
            <a:br>
              <a:rPr lang="en-US" altLang="en-US" sz="2800" dirty="0">
                <a:ea typeface="ＭＳ Ｐゴシック" pitchFamily="34" charset="-128"/>
              </a:rPr>
            </a:br>
            <a:endParaRPr lang="en-US" sz="2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609600" y="3657600"/>
            <a:ext cx="7854950" cy="1752600"/>
          </a:xfrm>
        </p:spPr>
        <p:txBody>
          <a:bodyPr/>
          <a:lstStyle/>
          <a:p>
            <a:pPr marR="0"/>
            <a:r>
              <a:rPr lang="en-US" altLang="en-US" dirty="0">
                <a:ea typeface="ＭＳ Ｐゴシック" pitchFamily="34" charset="-128"/>
              </a:rPr>
              <a:t>Brent Scobie, PhD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dirty="0"/>
              <a:t>Recognizing Failures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1"/>
            <a:ext cx="8229600" cy="48006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Process failures frequently occur</a:t>
            </a:r>
          </a:p>
          <a:p>
            <a:pPr marL="742950" lvl="2" indent="-342900"/>
            <a:r>
              <a:rPr lang="en-US" dirty="0"/>
              <a:t>A function of the type of work, fast-pace, working in front of customers, time pressures, reliance on complex system to support work</a:t>
            </a:r>
          </a:p>
          <a:p>
            <a:r>
              <a:rPr lang="en-US" dirty="0"/>
              <a:t>Problems</a:t>
            </a:r>
          </a:p>
          <a:p>
            <a:pPr lvl="1"/>
            <a:r>
              <a:rPr lang="en-US" dirty="0"/>
              <a:t>Disruption in worker’s ability to carry out a task</a:t>
            </a:r>
          </a:p>
          <a:p>
            <a:pPr lvl="1"/>
            <a:r>
              <a:rPr lang="en-US" dirty="0"/>
              <a:t>Often recognizable to worker</a:t>
            </a:r>
          </a:p>
          <a:p>
            <a:pPr lvl="1"/>
            <a:r>
              <a:rPr lang="en-US" dirty="0"/>
              <a:t>Less stigma</a:t>
            </a:r>
          </a:p>
          <a:p>
            <a:pPr lvl="1"/>
            <a:r>
              <a:rPr lang="en-US" dirty="0"/>
              <a:t>Problems make up majority of failures in healthcare</a:t>
            </a:r>
          </a:p>
          <a:p>
            <a:r>
              <a:rPr lang="en-US" dirty="0"/>
              <a:t>Errors-execution of task that is unnecessary or incorrectly conducted—avoidable</a:t>
            </a:r>
          </a:p>
          <a:p>
            <a:pPr lvl="1"/>
            <a:r>
              <a:rPr lang="en-US" dirty="0"/>
              <a:t>Current system monitors catastrophic </a:t>
            </a:r>
          </a:p>
          <a:p>
            <a:pPr marL="738188" lvl="1" indent="0">
              <a:buNone/>
            </a:pPr>
            <a:r>
              <a:rPr lang="en-US" dirty="0"/>
              <a:t>errors only</a:t>
            </a:r>
          </a:p>
          <a:p>
            <a:pPr lvl="2"/>
            <a:r>
              <a:rPr lang="en-US" sz="2900" dirty="0"/>
              <a:t>Obscures systemic failures</a:t>
            </a:r>
          </a:p>
          <a:p>
            <a:pPr lvl="2"/>
            <a:r>
              <a:rPr lang="en-US" sz="2900" dirty="0"/>
              <a:t>Errors often not recognizable </a:t>
            </a:r>
          </a:p>
          <a:p>
            <a:pPr marL="1144588" lvl="2" indent="0">
              <a:buNone/>
            </a:pPr>
            <a:r>
              <a:rPr lang="en-US" sz="2900" dirty="0"/>
              <a:t>to worker</a:t>
            </a:r>
          </a:p>
          <a:p>
            <a:pPr lvl="2"/>
            <a:r>
              <a:rPr lang="en-US" sz="2900" dirty="0"/>
              <a:t>Greater stigma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648200"/>
            <a:ext cx="35718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5343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Five Major Categories of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Missing/incorrect information</a:t>
            </a:r>
          </a:p>
          <a:p>
            <a:pPr lvl="1"/>
            <a:r>
              <a:rPr lang="en-US" dirty="0"/>
              <a:t>Broken equipment</a:t>
            </a:r>
          </a:p>
          <a:p>
            <a:pPr lvl="1"/>
            <a:r>
              <a:rPr lang="en-US" dirty="0"/>
              <a:t>Waiting for a resource (human or equipment)</a:t>
            </a:r>
          </a:p>
          <a:p>
            <a:pPr lvl="1"/>
            <a:r>
              <a:rPr lang="en-US" dirty="0"/>
              <a:t>Missing/incorrect supplies</a:t>
            </a:r>
          </a:p>
          <a:p>
            <a:pPr lvl="1"/>
            <a:r>
              <a:rPr lang="en-US" dirty="0"/>
              <a:t>Simultaneous demands on their time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How does professional autonomy and stature contribute?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585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229600" cy="960438"/>
          </a:xfrm>
        </p:spPr>
        <p:txBody>
          <a:bodyPr/>
          <a:lstStyle/>
          <a:p>
            <a:r>
              <a:rPr lang="en-US" dirty="0"/>
              <a:t>Three Categories of Errors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213" y="1143000"/>
            <a:ext cx="8229600" cy="4525963"/>
          </a:xfrm>
        </p:spPr>
        <p:txBody>
          <a:bodyPr/>
          <a:lstStyle/>
          <a:p>
            <a:r>
              <a:rPr lang="en-US" dirty="0"/>
              <a:t>Errors made by nurse</a:t>
            </a:r>
          </a:p>
          <a:p>
            <a:r>
              <a:rPr lang="en-US" dirty="0"/>
              <a:t>Errors made by others</a:t>
            </a:r>
          </a:p>
          <a:p>
            <a:r>
              <a:rPr lang="en-US" dirty="0"/>
              <a:t>Unnecessary execution of tasks</a:t>
            </a:r>
          </a:p>
          <a:p>
            <a:endParaRPr lang="en-US" dirty="0"/>
          </a:p>
        </p:txBody>
      </p:sp>
      <p:sp>
        <p:nvSpPr>
          <p:cNvPr id="4" name="AutoShape 2" descr="Image result for medical errors"/>
          <p:cNvSpPr>
            <a:spLocks noChangeAspect="1" noChangeArrowheads="1"/>
          </p:cNvSpPr>
          <p:nvPr/>
        </p:nvSpPr>
        <p:spPr bwMode="auto">
          <a:xfrm>
            <a:off x="10636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819400"/>
            <a:ext cx="5867400" cy="381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9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First-order problem solving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Worker compensates for the problem</a:t>
            </a:r>
          </a:p>
          <a:p>
            <a:pPr lvl="1"/>
            <a:r>
              <a:rPr lang="en-US" dirty="0"/>
              <a:t>Task completion as priority</a:t>
            </a:r>
          </a:p>
          <a:p>
            <a:pPr lvl="1"/>
            <a:r>
              <a:rPr lang="en-US" dirty="0"/>
              <a:t>Patient care as priority</a:t>
            </a:r>
          </a:p>
          <a:p>
            <a:pPr lvl="1"/>
            <a:r>
              <a:rPr lang="en-US" dirty="0"/>
              <a:t>Isolates problems—counterproductive</a:t>
            </a:r>
          </a:p>
          <a:p>
            <a:pPr lvl="1"/>
            <a:r>
              <a:rPr lang="en-US" dirty="0"/>
              <a:t>Time consuming for providers</a:t>
            </a:r>
          </a:p>
          <a:p>
            <a:pPr lvl="1"/>
            <a:r>
              <a:rPr lang="en-US" dirty="0"/>
              <a:t>Learning opportunities missed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481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Second-order problem solving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Worker compensates for problem and then takes action to address underlying cause</a:t>
            </a:r>
          </a:p>
          <a:p>
            <a:pPr lvl="1"/>
            <a:r>
              <a:rPr lang="en-US" dirty="0"/>
              <a:t>Communication</a:t>
            </a:r>
          </a:p>
          <a:p>
            <a:pPr lvl="1"/>
            <a:r>
              <a:rPr lang="en-US" dirty="0"/>
              <a:t>Bringing it to manager</a:t>
            </a:r>
          </a:p>
          <a:p>
            <a:pPr lvl="1"/>
            <a:r>
              <a:rPr lang="en-US" dirty="0"/>
              <a:t>Sharing ideas</a:t>
            </a:r>
          </a:p>
          <a:p>
            <a:pPr lvl="1"/>
            <a:r>
              <a:rPr lang="en-US" dirty="0"/>
              <a:t>Implementing changes</a:t>
            </a:r>
          </a:p>
          <a:p>
            <a:pPr lvl="1"/>
            <a:r>
              <a:rPr lang="en-US" dirty="0"/>
              <a:t>Verifying changes had desired effect</a:t>
            </a:r>
          </a:p>
          <a:p>
            <a:pPr lvl="1"/>
            <a:r>
              <a:rPr lang="en-US" dirty="0"/>
              <a:t>Only 7% RN responses fell into this category of problem solving (Tucker &amp; Edmondson)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7360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1576</TotalTime>
  <Words>222</Words>
  <Application>Microsoft Office PowerPoint</Application>
  <PresentationFormat>On-screen Show (4:3)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Constantia</vt:lpstr>
      <vt:lpstr>Wingdings 2</vt:lpstr>
      <vt:lpstr>Flow</vt:lpstr>
      <vt:lpstr>Human Resources and Organizational Success </vt:lpstr>
      <vt:lpstr>Recognizing Failures</vt:lpstr>
      <vt:lpstr>Five Major Categories of Problems</vt:lpstr>
      <vt:lpstr>Three Categories of Errors</vt:lpstr>
      <vt:lpstr>First-order problem solving </vt:lpstr>
      <vt:lpstr>Second-order problem solving 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26</dc:title>
  <dc:creator>Zaidy</dc:creator>
  <cp:lastModifiedBy>Scobie, Brent</cp:lastModifiedBy>
  <cp:revision>177</cp:revision>
  <cp:lastPrinted>2018-02-02T19:16:01Z</cp:lastPrinted>
  <dcterms:created xsi:type="dcterms:W3CDTF">2008-06-01T14:11:30Z</dcterms:created>
  <dcterms:modified xsi:type="dcterms:W3CDTF">2020-08-25T14:53:58Z</dcterms:modified>
</cp:coreProperties>
</file>