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300" r:id="rId2"/>
    <p:sldId id="349" r:id="rId3"/>
    <p:sldId id="350" r:id="rId4"/>
    <p:sldId id="351" r:id="rId5"/>
    <p:sldId id="352" r:id="rId6"/>
    <p:sldId id="342" r:id="rId7"/>
    <p:sldId id="353" r:id="rId8"/>
    <p:sldId id="354" r:id="rId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0" autoAdjust="0"/>
    <p:restoredTop sz="94660"/>
  </p:normalViewPr>
  <p:slideViewPr>
    <p:cSldViewPr>
      <p:cViewPr varScale="1">
        <p:scale>
          <a:sx n="100" d="100"/>
          <a:sy n="100" d="100"/>
        </p:scale>
        <p:origin x="121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4F8292-3B76-4B47-B91A-C1AD339E6455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923693-11AC-4841-828A-64580764CE8B}">
      <dgm:prSet phldrT="[Text]"/>
      <dgm:spPr/>
      <dgm:t>
        <a:bodyPr/>
        <a:lstStyle/>
        <a:p>
          <a:r>
            <a:rPr lang="en-US" dirty="0"/>
            <a:t>Professional Integration</a:t>
          </a:r>
        </a:p>
      </dgm:t>
    </dgm:pt>
    <dgm:pt modelId="{93510A92-7ADF-4C4B-83E7-B0C3C602A10F}" type="parTrans" cxnId="{A92DE4CA-3DBE-44A9-978A-229421441362}">
      <dgm:prSet/>
      <dgm:spPr/>
      <dgm:t>
        <a:bodyPr/>
        <a:lstStyle/>
        <a:p>
          <a:endParaRPr lang="en-US"/>
        </a:p>
      </dgm:t>
    </dgm:pt>
    <dgm:pt modelId="{D63E9DA3-6E67-40D5-9048-E9BF31BD78CD}" type="sibTrans" cxnId="{A92DE4CA-3DBE-44A9-978A-229421441362}">
      <dgm:prSet/>
      <dgm:spPr/>
      <dgm:t>
        <a:bodyPr/>
        <a:lstStyle/>
        <a:p>
          <a:endParaRPr lang="en-US"/>
        </a:p>
      </dgm:t>
    </dgm:pt>
    <dgm:pt modelId="{343307E9-BAC5-4AA3-8949-BBBBE4BFE560}">
      <dgm:prSet phldrT="[Text]"/>
      <dgm:spPr/>
      <dgm:t>
        <a:bodyPr/>
        <a:lstStyle/>
        <a:p>
          <a:r>
            <a:rPr lang="en-US" dirty="0"/>
            <a:t>Organizational Goals</a:t>
          </a:r>
        </a:p>
      </dgm:t>
    </dgm:pt>
    <dgm:pt modelId="{FE5F7156-19E1-42EB-828C-9030793965DB}" type="parTrans" cxnId="{5FE2C0AE-3F54-4280-88AD-8AC89659A3F7}">
      <dgm:prSet/>
      <dgm:spPr/>
      <dgm:t>
        <a:bodyPr/>
        <a:lstStyle/>
        <a:p>
          <a:endParaRPr lang="en-US"/>
        </a:p>
      </dgm:t>
    </dgm:pt>
    <dgm:pt modelId="{82D6182D-6B3D-4630-BE1F-6E6D675BB995}" type="sibTrans" cxnId="{5FE2C0AE-3F54-4280-88AD-8AC89659A3F7}">
      <dgm:prSet/>
      <dgm:spPr/>
      <dgm:t>
        <a:bodyPr/>
        <a:lstStyle/>
        <a:p>
          <a:endParaRPr lang="en-US"/>
        </a:p>
      </dgm:t>
    </dgm:pt>
    <dgm:pt modelId="{42A3557F-EFAB-4D48-818B-F52C7F9B7470}" type="pres">
      <dgm:prSet presAssocID="{954F8292-3B76-4B47-B91A-C1AD339E6455}" presName="diagram" presStyleCnt="0">
        <dgm:presLayoutVars>
          <dgm:dir/>
          <dgm:resizeHandles val="exact"/>
        </dgm:presLayoutVars>
      </dgm:prSet>
      <dgm:spPr/>
    </dgm:pt>
    <dgm:pt modelId="{81293448-3D91-4DE5-A73D-54CDF63DFE8F}" type="pres">
      <dgm:prSet presAssocID="{69923693-11AC-4841-828A-64580764CE8B}" presName="arrow" presStyleLbl="node1" presStyleIdx="0" presStyleCnt="2" custScaleY="100104">
        <dgm:presLayoutVars>
          <dgm:bulletEnabled val="1"/>
        </dgm:presLayoutVars>
      </dgm:prSet>
      <dgm:spPr/>
    </dgm:pt>
    <dgm:pt modelId="{EAC31183-03C9-4773-BC6D-3063456CF75F}" type="pres">
      <dgm:prSet presAssocID="{343307E9-BAC5-4AA3-8949-BBBBE4BFE560}" presName="arrow" presStyleLbl="node1" presStyleIdx="1" presStyleCnt="2">
        <dgm:presLayoutVars>
          <dgm:bulletEnabled val="1"/>
        </dgm:presLayoutVars>
      </dgm:prSet>
      <dgm:spPr/>
    </dgm:pt>
  </dgm:ptLst>
  <dgm:cxnLst>
    <dgm:cxn modelId="{4EC1810B-06E2-4570-8A3E-C1480708E6FD}" type="presOf" srcId="{954F8292-3B76-4B47-B91A-C1AD339E6455}" destId="{42A3557F-EFAB-4D48-818B-F52C7F9B7470}" srcOrd="0" destOrd="0" presId="urn:microsoft.com/office/officeart/2005/8/layout/arrow5"/>
    <dgm:cxn modelId="{77415954-B7AB-4BF6-897E-CC24D78D0E11}" type="presOf" srcId="{343307E9-BAC5-4AA3-8949-BBBBE4BFE560}" destId="{EAC31183-03C9-4773-BC6D-3063456CF75F}" srcOrd="0" destOrd="0" presId="urn:microsoft.com/office/officeart/2005/8/layout/arrow5"/>
    <dgm:cxn modelId="{35ACE474-C585-47AC-9E2E-38533DC283C7}" type="presOf" srcId="{69923693-11AC-4841-828A-64580764CE8B}" destId="{81293448-3D91-4DE5-A73D-54CDF63DFE8F}" srcOrd="0" destOrd="0" presId="urn:microsoft.com/office/officeart/2005/8/layout/arrow5"/>
    <dgm:cxn modelId="{5FE2C0AE-3F54-4280-88AD-8AC89659A3F7}" srcId="{954F8292-3B76-4B47-B91A-C1AD339E6455}" destId="{343307E9-BAC5-4AA3-8949-BBBBE4BFE560}" srcOrd="1" destOrd="0" parTransId="{FE5F7156-19E1-42EB-828C-9030793965DB}" sibTransId="{82D6182D-6B3D-4630-BE1F-6E6D675BB995}"/>
    <dgm:cxn modelId="{A92DE4CA-3DBE-44A9-978A-229421441362}" srcId="{954F8292-3B76-4B47-B91A-C1AD339E6455}" destId="{69923693-11AC-4841-828A-64580764CE8B}" srcOrd="0" destOrd="0" parTransId="{93510A92-7ADF-4C4B-83E7-B0C3C602A10F}" sibTransId="{D63E9DA3-6E67-40D5-9048-E9BF31BD78CD}"/>
    <dgm:cxn modelId="{9FE8E0AF-8E3D-4567-B472-6577AEAE1634}" type="presParOf" srcId="{42A3557F-EFAB-4D48-818B-F52C7F9B7470}" destId="{81293448-3D91-4DE5-A73D-54CDF63DFE8F}" srcOrd="0" destOrd="0" presId="urn:microsoft.com/office/officeart/2005/8/layout/arrow5"/>
    <dgm:cxn modelId="{2E1E21DF-7913-458E-A903-079A903DC9D0}" type="presParOf" srcId="{42A3557F-EFAB-4D48-818B-F52C7F9B7470}" destId="{EAC31183-03C9-4773-BC6D-3063456CF75F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293448-3D91-4DE5-A73D-54CDF63DFE8F}">
      <dsp:nvSpPr>
        <dsp:cNvPr id="0" name=""/>
        <dsp:cNvSpPr/>
      </dsp:nvSpPr>
      <dsp:spPr>
        <a:xfrm rot="16200000">
          <a:off x="2068" y="4"/>
          <a:ext cx="3379440" cy="3382954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Professional Integration</a:t>
          </a:r>
        </a:p>
      </dsp:txBody>
      <dsp:txXfrm rot="5400000">
        <a:off x="311" y="846621"/>
        <a:ext cx="2791552" cy="1689720"/>
      </dsp:txXfrm>
    </dsp:sp>
    <dsp:sp modelId="{EAC31183-03C9-4773-BC6D-3063456CF75F}">
      <dsp:nvSpPr>
        <dsp:cNvPr id="0" name=""/>
        <dsp:cNvSpPr/>
      </dsp:nvSpPr>
      <dsp:spPr>
        <a:xfrm rot="5400000">
          <a:off x="4848091" y="1761"/>
          <a:ext cx="3379440" cy="3379440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Organizational Goals</a:t>
          </a:r>
        </a:p>
      </dsp:txBody>
      <dsp:txXfrm rot="-5400000">
        <a:off x="5439493" y="846621"/>
        <a:ext cx="2788038" cy="16897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751A7A06-C929-4DFC-BC0E-A313DF7562AB}" type="datetimeFigureOut">
              <a:rPr lang="en-US"/>
              <a:pPr>
                <a:defRPr/>
              </a:pPr>
              <a:t>8/25/2020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B195786-3CF6-4072-B350-96C9A3D97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56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0785734-F32F-41FC-936C-9CFC15DB9739}" type="datetimeFigureOut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87F6479-41DC-4545-A015-7EFF25FDC1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59024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90BE7293-5036-4B17-83E4-421B3D0CCFCB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714F8B46-51F5-4D59-A99A-7311CE9FAC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24241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09570-B1E2-4F6B-9A81-980BAAFC039E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16957-2145-4F7E-9338-2502435760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2251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0152E-AFF1-4871-9C0C-85255661EB61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A1B5E-BDC7-490A-B5FA-F2C0689909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630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4092F-BC94-4055-B425-7181630F1EAE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680C2-F6D4-435E-B6D6-A02DF64CA7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02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246D70A0-C7DC-4405-AD51-D70BC8A84E20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C35AAE2D-C44B-400F-8E12-BEB1F01185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312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5F88A-3EB8-46BA-98C8-D96A2F0EFF92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33FF6-7231-4936-ABB3-5958411DF3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57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D70AE-D99B-48EE-BC70-D606DDA39E05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3739-ABAB-4157-A944-C3061B082A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530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6DE54-5016-4AEF-BB73-40A7C05E591F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E5995-545E-4A62-BA4A-57DC7A08A4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5754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6ECAE-849B-4E55-B093-1226E824C852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484ED-4DA7-4E0A-912F-98DE8843E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744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D64FD-1936-4F34-9F4C-D461ABDE360E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00D12-CEDB-4A7F-B47C-BF2F2A2F99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2132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>
            <a:spLocks/>
          </p:cNvSpPr>
          <p:nvPr/>
        </p:nvSpPr>
        <p:spPr bwMode="auto">
          <a:xfrm rot="420000" flipV="1">
            <a:off x="3165475" y="1108075"/>
            <a:ext cx="5257800" cy="4114800"/>
          </a:xfrm>
          <a:custGeom>
            <a:avLst/>
            <a:gdLst>
              <a:gd name="T0" fmla="*/ 0 w 5257800"/>
              <a:gd name="T1" fmla="*/ 0 h 4114800"/>
              <a:gd name="T2" fmla="*/ 5107774 w 5257800"/>
              <a:gd name="T3" fmla="*/ 0 h 4114800"/>
              <a:gd name="T4" fmla="*/ 5257800 w 5257800"/>
              <a:gd name="T5" fmla="*/ 150026 h 4114800"/>
              <a:gd name="T6" fmla="*/ 5257800 w 5257800"/>
              <a:gd name="T7" fmla="*/ 4114800 h 4114800"/>
              <a:gd name="T8" fmla="*/ 0 w 5257800"/>
              <a:gd name="T9" fmla="*/ 4114800 h 4114800"/>
              <a:gd name="T10" fmla="*/ 0 w 5257800"/>
              <a:gd name="T11" fmla="*/ 0 h 4114800"/>
              <a:gd name="T12" fmla="*/ 0 w 5257800"/>
              <a:gd name="T13" fmla="*/ 0 h 41148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blurRad="63500" dist="38500" dir="7500041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6" name="Right Triangle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  <a:bevel/>
            <a:headEnd/>
            <a:tailEnd/>
          </a:ln>
          <a:effectLst>
            <a:outerShdw blurRad="19685" dist="6350" dir="12899787" algn="tl" rotWithShape="0">
              <a:srgbClr val="808080">
                <a:alpha val="46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31EE6-1420-4D8B-A015-702C9E36EB47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9819F-A24C-46E4-9D68-1D1D868D2F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797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3DDC3649-51AC-45E1-B56F-0570D7E84635}" type="datetime1">
              <a:rPr lang="en-US" altLang="en-US"/>
              <a:pPr>
                <a:defRPr/>
              </a:pPr>
              <a:t>8/25/2020</a:t>
            </a:fld>
            <a:endParaRPr lang="en-US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0D0ED912-1A0B-42CF-91B0-4A5B841C44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3997" r:id="rId2"/>
    <p:sldLayoutId id="2147484006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7" r:id="rId9"/>
    <p:sldLayoutId id="2147484003" r:id="rId10"/>
    <p:sldLayoutId id="2147484004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143000"/>
            <a:ext cx="7851648" cy="1828800"/>
          </a:xfrm>
          <a:extLst>
            <a:ext uri="{FAA26D3D-D897-4be2-8F04-BA451C77F1D7}"/>
          </a:extLst>
        </p:spPr>
        <p:txBody>
          <a:bodyPr>
            <a:normAutofit/>
          </a:bodyPr>
          <a:lstStyle/>
          <a:p>
            <a:pPr algn="l">
              <a:defRPr/>
            </a:pPr>
            <a:r>
              <a:rPr lang="en-US" altLang="en-US" sz="5400">
                <a:ea typeface="ＭＳ Ｐゴシック" pitchFamily="34" charset="-128"/>
              </a:rPr>
              <a:t>Professional Integration</a:t>
            </a:r>
            <a:br>
              <a:rPr lang="en-US" altLang="en-US" sz="2800" dirty="0">
                <a:ea typeface="ＭＳ Ｐゴシック" pitchFamily="34" charset="-128"/>
              </a:rPr>
            </a:br>
            <a:endParaRPr lang="en-US" sz="2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609600" y="3657600"/>
            <a:ext cx="7854950" cy="1752600"/>
          </a:xfrm>
        </p:spPr>
        <p:txBody>
          <a:bodyPr/>
          <a:lstStyle/>
          <a:p>
            <a:pPr marR="0"/>
            <a:r>
              <a:rPr lang="en-US" altLang="en-US" dirty="0">
                <a:ea typeface="ＭＳ Ｐゴシック" pitchFamily="34" charset="-128"/>
              </a:rPr>
              <a:t>Brent Scobie, PhD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Professional Integration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2133600"/>
            <a:ext cx="6070600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2802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3571875" y="2800350"/>
            <a:ext cx="2286000" cy="2209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Provider Integration</a:t>
            </a:r>
          </a:p>
        </p:txBody>
      </p:sp>
      <p:sp>
        <p:nvSpPr>
          <p:cNvPr id="7" name="Oval 6"/>
          <p:cNvSpPr/>
          <p:nvPr/>
        </p:nvSpPr>
        <p:spPr>
          <a:xfrm>
            <a:off x="2352676" y="2324100"/>
            <a:ext cx="2286000" cy="2209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828800" y="3095625"/>
            <a:ext cx="2286000" cy="2209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18" name="TextBox 8"/>
          <p:cNvSpPr txBox="1">
            <a:spLocks noChangeArrowheads="1"/>
          </p:cNvSpPr>
          <p:nvPr/>
        </p:nvSpPr>
        <p:spPr bwMode="auto">
          <a:xfrm>
            <a:off x="2057400" y="3905250"/>
            <a:ext cx="106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/>
              <a:t>Docs</a:t>
            </a:r>
          </a:p>
        </p:txBody>
      </p:sp>
      <p:sp>
        <p:nvSpPr>
          <p:cNvPr id="13319" name="TextBox 9"/>
          <p:cNvSpPr txBox="1">
            <a:spLocks noChangeArrowheads="1"/>
          </p:cNvSpPr>
          <p:nvPr/>
        </p:nvSpPr>
        <p:spPr bwMode="auto">
          <a:xfrm>
            <a:off x="4343400" y="3429000"/>
            <a:ext cx="106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dirty="0"/>
              <a:t>RN’s</a:t>
            </a:r>
          </a:p>
        </p:txBody>
      </p:sp>
      <p:sp>
        <p:nvSpPr>
          <p:cNvPr id="13320" name="TextBox 10"/>
          <p:cNvSpPr txBox="1">
            <a:spLocks noChangeArrowheads="1"/>
          </p:cNvSpPr>
          <p:nvPr/>
        </p:nvSpPr>
        <p:spPr bwMode="auto">
          <a:xfrm>
            <a:off x="3676650" y="5305425"/>
            <a:ext cx="106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/>
              <a:t>Admin</a:t>
            </a:r>
          </a:p>
        </p:txBody>
      </p:sp>
      <p:cxnSp>
        <p:nvCxnSpPr>
          <p:cNvPr id="15" name="Straight Arrow Connector 14"/>
          <p:cNvCxnSpPr>
            <a:cxnSpLocks/>
          </p:cNvCxnSpPr>
          <p:nvPr/>
        </p:nvCxnSpPr>
        <p:spPr>
          <a:xfrm flipH="1">
            <a:off x="4191000" y="3798888"/>
            <a:ext cx="3276600" cy="323294"/>
          </a:xfrm>
          <a:prstGeom prst="straightConnector1">
            <a:avLst/>
          </a:prstGeom>
          <a:ln w="508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2" name="TextBox 15"/>
          <p:cNvSpPr txBox="1">
            <a:spLocks noChangeArrowheads="1"/>
          </p:cNvSpPr>
          <p:nvPr/>
        </p:nvSpPr>
        <p:spPr bwMode="auto">
          <a:xfrm>
            <a:off x="6629400" y="2800350"/>
            <a:ext cx="2362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dirty="0"/>
              <a:t>Heightened Client Experience and Outcomes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51A9E4C-E99B-4A59-AF76-FBC74CCD4DE5}"/>
              </a:ext>
            </a:extLst>
          </p:cNvPr>
          <p:cNvSpPr/>
          <p:nvPr/>
        </p:nvSpPr>
        <p:spPr>
          <a:xfrm>
            <a:off x="2771775" y="3932239"/>
            <a:ext cx="2286000" cy="2209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27099BD9-3C1A-4600-BDA1-66DADCF58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2505075"/>
            <a:ext cx="1371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dirty="0"/>
              <a:t>Counselors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51F9120-5C07-432E-8DCD-8CE7D2122574}"/>
              </a:ext>
            </a:extLst>
          </p:cNvPr>
          <p:cNvSpPr/>
          <p:nvPr/>
        </p:nvSpPr>
        <p:spPr>
          <a:xfrm>
            <a:off x="3676650" y="3999706"/>
            <a:ext cx="390525" cy="33417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395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Traditional Approach</a:t>
            </a:r>
          </a:p>
        </p:txBody>
      </p:sp>
      <p:pic>
        <p:nvPicPr>
          <p:cNvPr id="16387" name="Picture 2" descr="C:\Users\accsm1\AppData\Local\Microsoft\Windows\Temporary Internet Files\Content.IE5\6T9D89Y2\hospital2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605088"/>
            <a:ext cx="378142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 descr="C:\Users\accsm1\AppData\Local\Microsoft\Windows\Temporary Internet Files\Content.IE5\C3XPKCUJ\office-building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57450"/>
            <a:ext cx="2900363" cy="290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533400" y="5791200"/>
            <a:ext cx="3124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dirty="0"/>
              <a:t>Mental Health/Substance  Practice</a:t>
            </a:r>
          </a:p>
        </p:txBody>
      </p:sp>
      <p:sp>
        <p:nvSpPr>
          <p:cNvPr id="16390" name="TextBox 8"/>
          <p:cNvSpPr txBox="1">
            <a:spLocks noChangeArrowheads="1"/>
          </p:cNvSpPr>
          <p:nvPr/>
        </p:nvSpPr>
        <p:spPr bwMode="auto">
          <a:xfrm>
            <a:off x="5186363" y="5800725"/>
            <a:ext cx="3124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/>
              <a:t>Doctor’s Office</a:t>
            </a:r>
          </a:p>
        </p:txBody>
      </p:sp>
      <p:pic>
        <p:nvPicPr>
          <p:cNvPr id="16391" name="Picture 8" descr="C:\Users\accsm1\AppData\Local\Microsoft\Windows\Temporary Internet Files\Content.IE5\AVHQAM14\Uber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50" y="4114800"/>
            <a:ext cx="795338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Arrow 6"/>
          <p:cNvSpPr/>
          <p:nvPr/>
        </p:nvSpPr>
        <p:spPr>
          <a:xfrm>
            <a:off x="4824413" y="4425950"/>
            <a:ext cx="43815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ight Arrow 15"/>
          <p:cNvSpPr/>
          <p:nvPr/>
        </p:nvSpPr>
        <p:spPr>
          <a:xfrm flipH="1">
            <a:off x="3330575" y="3729038"/>
            <a:ext cx="357188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512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76250"/>
            <a:ext cx="4953000" cy="619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3054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Role of Manager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376227"/>
              </p:ext>
            </p:extLst>
          </p:nvPr>
        </p:nvGraphicFramePr>
        <p:xfrm>
          <a:off x="457200" y="1676400"/>
          <a:ext cx="8229600" cy="3382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3382" y="4724400"/>
            <a:ext cx="3352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Professional Autonomy</a:t>
            </a:r>
          </a:p>
          <a:p>
            <a:r>
              <a:rPr lang="en-US" sz="1600" dirty="0"/>
              <a:t>Patient Safety</a:t>
            </a:r>
          </a:p>
          <a:p>
            <a:r>
              <a:rPr lang="en-US" sz="1600" dirty="0"/>
              <a:t>Best care for THEIR patients</a:t>
            </a:r>
          </a:p>
          <a:p>
            <a:r>
              <a:rPr lang="en-US" sz="1600" dirty="0"/>
              <a:t>Status</a:t>
            </a:r>
          </a:p>
          <a:p>
            <a:r>
              <a:rPr lang="en-US" sz="1600" dirty="0"/>
              <a:t>Empowerment</a:t>
            </a:r>
          </a:p>
          <a:p>
            <a:r>
              <a:rPr lang="en-US" sz="1600" dirty="0"/>
              <a:t>Participation in decision making</a:t>
            </a:r>
          </a:p>
          <a:p>
            <a:r>
              <a:rPr lang="en-US" sz="1600" dirty="0"/>
              <a:t>Compensation &amp; advancement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8618" y="4876800"/>
            <a:ext cx="3352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Best care for ALL patients</a:t>
            </a:r>
          </a:p>
          <a:p>
            <a:r>
              <a:rPr lang="en-US" sz="1600" dirty="0"/>
              <a:t>Control costs</a:t>
            </a:r>
          </a:p>
          <a:p>
            <a:r>
              <a:rPr lang="en-US" sz="1600" dirty="0"/>
              <a:t>Standardization</a:t>
            </a:r>
          </a:p>
          <a:p>
            <a:r>
              <a:rPr lang="en-US" sz="1600" dirty="0"/>
              <a:t>Quality</a:t>
            </a:r>
          </a:p>
          <a:p>
            <a:r>
              <a:rPr lang="en-US" sz="1600" dirty="0"/>
              <a:t>Market share</a:t>
            </a:r>
          </a:p>
          <a:p>
            <a:r>
              <a:rPr lang="en-US" sz="1600" dirty="0"/>
              <a:t>Recruitment &amp; retention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87234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>
                <a:ea typeface="ＭＳ Ｐゴシック" pitchFamily="34" charset="-128"/>
              </a:rPr>
              <a:t>Integrated Behavioral Health -  Challenges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389438"/>
          </a:xfrm>
        </p:spPr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Contracting and MOU’s (legal)</a:t>
            </a:r>
          </a:p>
          <a:p>
            <a:r>
              <a:rPr lang="en-US" altLang="en-US">
                <a:ea typeface="ＭＳ Ｐゴシック" pitchFamily="34" charset="-128"/>
              </a:rPr>
              <a:t>Responsibilities and Roles</a:t>
            </a:r>
          </a:p>
          <a:p>
            <a:r>
              <a:rPr lang="en-US" altLang="en-US">
                <a:ea typeface="ＭＳ Ｐゴシック" pitchFamily="34" charset="-128"/>
              </a:rPr>
              <a:t>Turf and Territory</a:t>
            </a:r>
          </a:p>
          <a:p>
            <a:r>
              <a:rPr lang="en-US" altLang="en-US">
                <a:ea typeface="ＭＳ Ｐゴシック" pitchFamily="34" charset="-128"/>
              </a:rPr>
              <a:t>Operations</a:t>
            </a:r>
          </a:p>
          <a:p>
            <a:r>
              <a:rPr lang="en-US" altLang="en-US">
                <a:ea typeface="ＭＳ Ｐゴシック" pitchFamily="34" charset="-128"/>
              </a:rPr>
              <a:t>Billing</a:t>
            </a:r>
          </a:p>
          <a:p>
            <a:r>
              <a:rPr lang="en-US" altLang="en-US">
                <a:ea typeface="ＭＳ Ｐゴシック" pitchFamily="34" charset="-128"/>
              </a:rPr>
              <a:t>Recruitment</a:t>
            </a:r>
          </a:p>
          <a:p>
            <a:r>
              <a:rPr lang="en-US" altLang="en-US">
                <a:ea typeface="ＭＳ Ｐゴシック" pitchFamily="34" charset="-128"/>
              </a:rPr>
              <a:t>Culture Change</a:t>
            </a:r>
          </a:p>
          <a:p>
            <a:r>
              <a:rPr lang="en-US" altLang="en-US">
                <a:ea typeface="ＭＳ Ｐゴシック" pitchFamily="34" charset="-128"/>
              </a:rPr>
              <a:t>Managing from a Distance</a:t>
            </a:r>
          </a:p>
          <a:p>
            <a:r>
              <a:rPr lang="en-US" altLang="en-US">
                <a:ea typeface="ＭＳ Ｐゴシック" pitchFamily="34" charset="-128"/>
              </a:rPr>
              <a:t>TRUST!</a:t>
            </a:r>
          </a:p>
        </p:txBody>
      </p:sp>
    </p:spTree>
    <p:extLst>
      <p:ext uri="{BB962C8B-B14F-4D97-AF65-F5344CB8AC3E}">
        <p14:creationId xmlns:p14="http://schemas.microsoft.com/office/powerpoint/2010/main" val="3929261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Barriers to Integration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Fragmented care system</a:t>
            </a:r>
          </a:p>
          <a:p>
            <a:r>
              <a:rPr lang="en-US" altLang="en-US">
                <a:ea typeface="ＭＳ Ｐゴシック" pitchFamily="34" charset="-128"/>
              </a:rPr>
              <a:t>Wrong sized system</a:t>
            </a:r>
          </a:p>
          <a:p>
            <a:r>
              <a:rPr lang="en-US" altLang="en-US">
                <a:ea typeface="ＭＳ Ｐゴシック" pitchFamily="34" charset="-128"/>
              </a:rPr>
              <a:t>Poor distribution of care</a:t>
            </a:r>
          </a:p>
          <a:p>
            <a:r>
              <a:rPr lang="en-US" altLang="en-US">
                <a:ea typeface="ＭＳ Ｐゴシック" pitchFamily="34" charset="-128"/>
              </a:rPr>
              <a:t>Underpaid workforce</a:t>
            </a:r>
          </a:p>
          <a:p>
            <a:r>
              <a:rPr lang="en-US" altLang="en-US">
                <a:ea typeface="ＭＳ Ｐゴシック" pitchFamily="34" charset="-128"/>
              </a:rPr>
              <a:t>Recruitment challenges</a:t>
            </a:r>
          </a:p>
          <a:p>
            <a:r>
              <a:rPr lang="en-US" altLang="en-US">
                <a:ea typeface="ＭＳ Ｐゴシック" pitchFamily="34" charset="-128"/>
              </a:rPr>
              <a:t>Payment models reinforce silos</a:t>
            </a:r>
          </a:p>
          <a:p>
            <a:r>
              <a:rPr lang="en-US" altLang="en-US">
                <a:ea typeface="ＭＳ Ｐゴシック" pitchFamily="34" charset="-128"/>
              </a:rPr>
              <a:t>Time</a:t>
            </a:r>
          </a:p>
          <a:p>
            <a:r>
              <a:rPr lang="en-US" altLang="en-US">
                <a:ea typeface="ＭＳ Ｐゴシック" pitchFamily="34" charset="-128"/>
              </a:rPr>
              <a:t>Money</a:t>
            </a:r>
          </a:p>
          <a:p>
            <a:r>
              <a:rPr lang="en-US" altLang="en-US">
                <a:ea typeface="ＭＳ Ｐゴシック" pitchFamily="34" charset="-128"/>
              </a:rPr>
              <a:t>EGO!</a:t>
            </a:r>
          </a:p>
        </p:txBody>
      </p:sp>
    </p:spTree>
    <p:extLst>
      <p:ext uri="{BB962C8B-B14F-4D97-AF65-F5344CB8AC3E}">
        <p14:creationId xmlns:p14="http://schemas.microsoft.com/office/powerpoint/2010/main" val="33019859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1665</TotalTime>
  <Words>122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Constantia</vt:lpstr>
      <vt:lpstr>Wingdings 2</vt:lpstr>
      <vt:lpstr>Flow</vt:lpstr>
      <vt:lpstr>Professional Integration </vt:lpstr>
      <vt:lpstr>Professional Integration</vt:lpstr>
      <vt:lpstr>Provider Integration</vt:lpstr>
      <vt:lpstr>Traditional Approach</vt:lpstr>
      <vt:lpstr>PowerPoint Presentation</vt:lpstr>
      <vt:lpstr>Key Role of Manager</vt:lpstr>
      <vt:lpstr>Integrated Behavioral Health -  Challenges</vt:lpstr>
      <vt:lpstr>Barriers to Integration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26</dc:title>
  <dc:creator>Zaidy</dc:creator>
  <cp:lastModifiedBy>Scobie, Brent</cp:lastModifiedBy>
  <cp:revision>177</cp:revision>
  <cp:lastPrinted>2018-02-02T19:16:01Z</cp:lastPrinted>
  <dcterms:created xsi:type="dcterms:W3CDTF">2008-06-01T14:11:30Z</dcterms:created>
  <dcterms:modified xsi:type="dcterms:W3CDTF">2020-08-25T15:48:41Z</dcterms:modified>
</cp:coreProperties>
</file>