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1"/>
  </p:handoutMasterIdLst>
  <p:sldIdLst>
    <p:sldId id="256" r:id="rId2"/>
    <p:sldId id="266" r:id="rId3"/>
    <p:sldId id="264" r:id="rId4"/>
    <p:sldId id="265" r:id="rId5"/>
    <p:sldId id="259" r:id="rId6"/>
    <p:sldId id="257" r:id="rId7"/>
    <p:sldId id="258" r:id="rId8"/>
    <p:sldId id="260" r:id="rId9"/>
    <p:sldId id="262" r:id="rId10"/>
  </p:sldIdLst>
  <p:sldSz cx="9144000" cy="6858000" type="screen4x3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1230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B0F85BE0-EA30-43AF-925A-5C8F63155889}" type="datetimeFigureOut">
              <a:rPr lang="en-US" smtClean="0"/>
              <a:t>8/26/2020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8BE2AF70-4AF7-4D2A-B993-424A2C4159A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23894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64658-0A96-4491-AA89-A3F64672BBF3}" type="datetimeFigureOut">
              <a:rPr lang="en-US" smtClean="0"/>
              <a:t>8/26/2020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80207-48D0-425C-87E2-61CBD700870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7053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64658-0A96-4491-AA89-A3F64672BBF3}" type="datetimeFigureOut">
              <a:rPr lang="en-US" smtClean="0"/>
              <a:t>8/26/2020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80207-48D0-425C-87E2-61CBD700870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90341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64658-0A96-4491-AA89-A3F64672BBF3}" type="datetimeFigureOut">
              <a:rPr lang="en-US" smtClean="0"/>
              <a:t>8/26/2020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80207-48D0-425C-87E2-61CBD7008707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578442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64658-0A96-4491-AA89-A3F64672BBF3}" type="datetimeFigureOut">
              <a:rPr lang="en-US" smtClean="0"/>
              <a:t>8/26/2020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80207-48D0-425C-87E2-61CBD700870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65212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64658-0A96-4491-AA89-A3F64672BBF3}" type="datetimeFigureOut">
              <a:rPr lang="en-US" smtClean="0"/>
              <a:t>8/26/2020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80207-48D0-425C-87E2-61CBD7008707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369926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64658-0A96-4491-AA89-A3F64672BBF3}" type="datetimeFigureOut">
              <a:rPr lang="en-US" smtClean="0"/>
              <a:t>8/26/2020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80207-48D0-425C-87E2-61CBD700870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92520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64658-0A96-4491-AA89-A3F64672BBF3}" type="datetimeFigureOut">
              <a:rPr lang="en-US" smtClean="0"/>
              <a:t>8/26/2020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80207-48D0-425C-87E2-61CBD700870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53008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64658-0A96-4491-AA89-A3F64672BBF3}" type="datetimeFigureOut">
              <a:rPr lang="en-US" smtClean="0"/>
              <a:t>8/26/2020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80207-48D0-425C-87E2-61CBD700870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20755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64658-0A96-4491-AA89-A3F64672BBF3}" type="datetimeFigureOut">
              <a:rPr lang="en-US" smtClean="0"/>
              <a:t>8/26/2020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80207-48D0-425C-87E2-61CBD700870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042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64658-0A96-4491-AA89-A3F64672BBF3}" type="datetimeFigureOut">
              <a:rPr lang="en-US" smtClean="0"/>
              <a:t>8/26/2020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80207-48D0-425C-87E2-61CBD700870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34536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64658-0A96-4491-AA89-A3F64672BBF3}" type="datetimeFigureOut">
              <a:rPr lang="en-US" smtClean="0"/>
              <a:t>8/26/2020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80207-48D0-425C-87E2-61CBD700870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95319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64658-0A96-4491-AA89-A3F64672BBF3}" type="datetimeFigureOut">
              <a:rPr lang="en-US" smtClean="0"/>
              <a:t>8/26/2020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80207-48D0-425C-87E2-61CBD700870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41126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64658-0A96-4491-AA89-A3F64672BBF3}" type="datetimeFigureOut">
              <a:rPr lang="en-US" smtClean="0"/>
              <a:t>8/26/2020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80207-48D0-425C-87E2-61CBD700870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44201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64658-0A96-4491-AA89-A3F64672BBF3}" type="datetimeFigureOut">
              <a:rPr lang="en-US" smtClean="0"/>
              <a:t>8/26/2020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80207-48D0-425C-87E2-61CBD700870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35262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64658-0A96-4491-AA89-A3F64672BBF3}" type="datetimeFigureOut">
              <a:rPr lang="en-US" smtClean="0"/>
              <a:t>8/26/2020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80207-48D0-425C-87E2-61CBD700870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75463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64658-0A96-4491-AA89-A3F64672BBF3}" type="datetimeFigureOut">
              <a:rPr lang="en-US" smtClean="0"/>
              <a:t>8/26/2020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80207-48D0-425C-87E2-61CBD700870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16518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C64658-0A96-4491-AA89-A3F64672BBF3}" type="datetimeFigureOut">
              <a:rPr lang="en-US" smtClean="0"/>
              <a:t>8/26/2020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92080207-48D0-425C-87E2-61CBD700870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3022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Quality Improvement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Brent Scobie, PhD</a:t>
            </a:r>
          </a:p>
        </p:txBody>
      </p:sp>
    </p:spTree>
    <p:extLst>
      <p:ext uri="{BB962C8B-B14F-4D97-AF65-F5344CB8AC3E}">
        <p14:creationId xmlns:p14="http://schemas.microsoft.com/office/powerpoint/2010/main" val="30250983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8 Wastes of Healthcare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Unnecessary motion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Unnecessary transportation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Defects and errors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Waiting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Inventory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Processing waste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Overproduction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Unused human potential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6814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Quality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599" y="1447800"/>
            <a:ext cx="6347714" cy="4593563"/>
          </a:xfrm>
        </p:spPr>
        <p:txBody>
          <a:bodyPr>
            <a:normAutofit/>
          </a:bodyPr>
          <a:lstStyle/>
          <a:p>
            <a:r>
              <a:rPr lang="en-US" sz="2000" dirty="0"/>
              <a:t>Quality is defined differently across groups</a:t>
            </a:r>
          </a:p>
          <a:p>
            <a:pPr lvl="1"/>
            <a:r>
              <a:rPr lang="en-US" sz="2000" dirty="0"/>
              <a:t>Patients: which provider is best</a:t>
            </a:r>
          </a:p>
          <a:p>
            <a:pPr lvl="1"/>
            <a:r>
              <a:rPr lang="en-US" sz="2000" dirty="0"/>
              <a:t>Inst. Of Medicine: the degree to which services increase the likelihood of desired health outcomes and are consistent with current professional knowledge.</a:t>
            </a:r>
          </a:p>
          <a:p>
            <a:pPr lvl="1"/>
            <a:r>
              <a:rPr lang="en-US" sz="2000" dirty="0"/>
              <a:t>Business: The degree to which services and resources attract and grow business-lines.</a:t>
            </a:r>
          </a:p>
          <a:p>
            <a:pPr lvl="1"/>
            <a:r>
              <a:rPr lang="en-US" sz="2000" dirty="0"/>
              <a:t>Value: Another way to consider quality (Value=(outcomes)/(cost)</a:t>
            </a:r>
          </a:p>
        </p:txBody>
      </p:sp>
    </p:spTree>
    <p:extLst>
      <p:ext uri="{BB962C8B-B14F-4D97-AF65-F5344CB8AC3E}">
        <p14:creationId xmlns:p14="http://schemas.microsoft.com/office/powerpoint/2010/main" val="7916303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Quality Measurement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Structural (Relatively stable; ex. Number of hospital beds, number of counselors)</a:t>
            </a:r>
          </a:p>
          <a:p>
            <a:r>
              <a:rPr lang="en-US" dirty="0"/>
              <a:t>Process (Easy to measure; ex. Client wait times, number on waitlist)</a:t>
            </a:r>
          </a:p>
          <a:p>
            <a:r>
              <a:rPr lang="en-US" dirty="0"/>
              <a:t>Outcomes (Must be linked to process; ex. Readmission, mortality, abstinence rates, etc.)</a:t>
            </a:r>
          </a:p>
        </p:txBody>
      </p:sp>
    </p:spTree>
    <p:extLst>
      <p:ext uri="{BB962C8B-B14F-4D97-AF65-F5344CB8AC3E}">
        <p14:creationId xmlns:p14="http://schemas.microsoft.com/office/powerpoint/2010/main" val="42879617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QI Models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24400"/>
          </a:xfrm>
        </p:spPr>
        <p:txBody>
          <a:bodyPr>
            <a:normAutofit/>
          </a:bodyPr>
          <a:lstStyle/>
          <a:p>
            <a:r>
              <a:rPr lang="en-US" u="sng" dirty="0"/>
              <a:t>Lean-a</a:t>
            </a:r>
            <a:r>
              <a:rPr lang="en-US" dirty="0"/>
              <a:t> systemic method &amp; philosophy centered on </a:t>
            </a:r>
            <a:r>
              <a:rPr lang="en-US" i="1" dirty="0"/>
              <a:t>making obvious what adds value by reducing everything else</a:t>
            </a:r>
            <a:r>
              <a:rPr lang="en-US" dirty="0"/>
              <a:t> (identify value, identify value stream, flow, pull, perfectionism) Six Sigma-seeks to reduce variation and eliminate deviations in processes (define, measure, analyze, improve, control)</a:t>
            </a:r>
          </a:p>
          <a:p>
            <a:r>
              <a:rPr lang="en-US" u="sng" dirty="0"/>
              <a:t>Model for Improvement </a:t>
            </a:r>
            <a:r>
              <a:rPr lang="en-US" dirty="0"/>
              <a:t>-</a:t>
            </a:r>
            <a:r>
              <a:rPr lang="en-US" dirty="0">
                <a:effectLst/>
              </a:rPr>
              <a:t>The model consists of two cornerstone steps: (1) answering three fundamental questions and (2) testing changes through </a:t>
            </a:r>
            <a:r>
              <a:rPr lang="en-US" dirty="0"/>
              <a:t>PDSA.</a:t>
            </a:r>
          </a:p>
          <a:p>
            <a:pPr lvl="1"/>
            <a:r>
              <a:rPr lang="en-US" dirty="0">
                <a:effectLst/>
              </a:rPr>
              <a:t>What are we trying to accomplish? </a:t>
            </a:r>
          </a:p>
          <a:p>
            <a:pPr lvl="1"/>
            <a:r>
              <a:rPr lang="en-US" dirty="0">
                <a:effectLst/>
              </a:rPr>
              <a:t>How will we know if a change is an improvement?</a:t>
            </a:r>
          </a:p>
          <a:p>
            <a:pPr lvl="1"/>
            <a:r>
              <a:rPr lang="en-US" dirty="0"/>
              <a:t>What changes can we make that will result in improvement</a:t>
            </a:r>
          </a:p>
          <a:p>
            <a:r>
              <a:rPr lang="en-US" u="sng" dirty="0"/>
              <a:t>PDSA</a:t>
            </a:r>
            <a:r>
              <a:rPr lang="en-US" dirty="0"/>
              <a:t> -Plan-Do-Study-Act</a:t>
            </a:r>
          </a:p>
        </p:txBody>
      </p:sp>
    </p:spTree>
    <p:extLst>
      <p:ext uri="{BB962C8B-B14F-4D97-AF65-F5344CB8AC3E}">
        <p14:creationId xmlns:p14="http://schemas.microsoft.com/office/powerpoint/2010/main" val="23252022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PDSA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4-stage cyclic learning approach</a:t>
            </a:r>
          </a:p>
          <a:p>
            <a:r>
              <a:rPr lang="en-US" dirty="0"/>
              <a:t>Pragmatic method for testing changes</a:t>
            </a:r>
          </a:p>
          <a:p>
            <a:r>
              <a:rPr lang="en-US" dirty="0"/>
              <a:t>Small-scale</a:t>
            </a:r>
          </a:p>
          <a:p>
            <a:r>
              <a:rPr lang="en-US" dirty="0"/>
              <a:t>Iterative-repeating method to achieve goal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Taylor et al., (2013) concluded in their systemic review of 47 PDSA cycles found that &lt;20% documented evidence of iterative cycles, 15% used quantitative data at frequent cycles.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41949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PDSA Cont.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4525963"/>
          </a:xfrm>
        </p:spPr>
        <p:txBody>
          <a:bodyPr>
            <a:normAutofit/>
          </a:bodyPr>
          <a:lstStyle/>
          <a:p>
            <a:r>
              <a:rPr lang="en-US" sz="2800" dirty="0"/>
              <a:t>Plan: Plan a change or test aimed at improvement</a:t>
            </a:r>
          </a:p>
          <a:p>
            <a:pPr lvl="1"/>
            <a:r>
              <a:rPr lang="en-US" dirty="0"/>
              <a:t>Identify objective</a:t>
            </a:r>
          </a:p>
          <a:p>
            <a:pPr lvl="1"/>
            <a:r>
              <a:rPr lang="en-US" dirty="0"/>
              <a:t>Identify questions or predictions</a:t>
            </a:r>
          </a:p>
          <a:p>
            <a:pPr lvl="1"/>
            <a:r>
              <a:rPr lang="en-US" dirty="0"/>
              <a:t>Plan to carry out cycle (who, what, when, where)</a:t>
            </a:r>
            <a:endParaRPr lang="en-US" sz="2800" dirty="0"/>
          </a:p>
          <a:p>
            <a:r>
              <a:rPr lang="en-US" sz="2800" dirty="0"/>
              <a:t>Do: Carry out small-scale change</a:t>
            </a:r>
          </a:p>
          <a:p>
            <a:pPr lvl="1"/>
            <a:r>
              <a:rPr lang="en-US" sz="2400" dirty="0"/>
              <a:t>Execute plan</a:t>
            </a:r>
          </a:p>
          <a:p>
            <a:pPr lvl="1"/>
            <a:r>
              <a:rPr lang="en-US" sz="2400" dirty="0"/>
              <a:t>Document problems and unexpected observations</a:t>
            </a:r>
          </a:p>
          <a:p>
            <a:pPr lvl="1"/>
            <a:r>
              <a:rPr lang="en-US" sz="2400" dirty="0"/>
              <a:t>Begin data analysis</a:t>
            </a:r>
          </a:p>
        </p:txBody>
      </p:sp>
    </p:spTree>
    <p:extLst>
      <p:ext uri="{BB962C8B-B14F-4D97-AF65-F5344CB8AC3E}">
        <p14:creationId xmlns:p14="http://schemas.microsoft.com/office/powerpoint/2010/main" val="6669004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PSDA Cont.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Study: Examine results. What did we learn? What went wrong?</a:t>
            </a:r>
          </a:p>
          <a:p>
            <a:pPr lvl="1"/>
            <a:r>
              <a:rPr lang="en-US" dirty="0"/>
              <a:t>Complete data analysis</a:t>
            </a:r>
          </a:p>
          <a:p>
            <a:pPr lvl="1"/>
            <a:r>
              <a:rPr lang="en-US" dirty="0"/>
              <a:t>Compare data to predictions</a:t>
            </a:r>
          </a:p>
          <a:p>
            <a:pPr lvl="1"/>
            <a:r>
              <a:rPr lang="en-US" dirty="0"/>
              <a:t>Surmise what was learned</a:t>
            </a:r>
          </a:p>
          <a:p>
            <a:r>
              <a:rPr lang="en-US" dirty="0"/>
              <a:t>Act: Apply the change, abandon it, or run through cycle again</a:t>
            </a:r>
          </a:p>
          <a:p>
            <a:pPr lvl="1"/>
            <a:r>
              <a:rPr lang="en-US" dirty="0"/>
              <a:t>What are changes are to be made?</a:t>
            </a:r>
          </a:p>
          <a:p>
            <a:pPr lvl="1"/>
            <a:r>
              <a:rPr lang="en-US" dirty="0"/>
              <a:t>What will the next cycle entail?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73841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QI Future State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Access and use of Big Data</a:t>
            </a:r>
          </a:p>
          <a:p>
            <a:r>
              <a:rPr lang="en-US" dirty="0"/>
              <a:t>Drawing upon non-traditional professionals</a:t>
            </a:r>
          </a:p>
          <a:p>
            <a:r>
              <a:rPr lang="en-US" dirty="0"/>
              <a:t>Rapidly changing (advancing analytic tools)</a:t>
            </a:r>
          </a:p>
          <a:p>
            <a:r>
              <a:rPr lang="en-US" dirty="0"/>
              <a:t>Transition from reporting data (what’s happening?) to analyzing (why did it happen?)</a:t>
            </a:r>
          </a:p>
          <a:p>
            <a:r>
              <a:rPr lang="en-US" dirty="0"/>
              <a:t>Healthcare analytics</a:t>
            </a:r>
          </a:p>
          <a:p>
            <a:r>
              <a:rPr lang="en-US" dirty="0"/>
              <a:t>Patient participation in QI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145361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98</TotalTime>
  <Words>456</Words>
  <Application>Microsoft Office PowerPoint</Application>
  <PresentationFormat>On-screen Show (4:3)</PresentationFormat>
  <Paragraphs>59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Trebuchet MS</vt:lpstr>
      <vt:lpstr>Wingdings 3</vt:lpstr>
      <vt:lpstr>Facet</vt:lpstr>
      <vt:lpstr>Quality Improvement</vt:lpstr>
      <vt:lpstr>8 Wastes of Healthcare</vt:lpstr>
      <vt:lpstr>Quality</vt:lpstr>
      <vt:lpstr>Quality Measurement</vt:lpstr>
      <vt:lpstr>QI Models</vt:lpstr>
      <vt:lpstr>PDSA</vt:lpstr>
      <vt:lpstr>PDSA Cont.</vt:lpstr>
      <vt:lpstr>PSDA Cont.</vt:lpstr>
      <vt:lpstr>QI Future State </vt:lpstr>
    </vt:vector>
  </TitlesOfParts>
  <Company>Eastern Maine Healthcare Systems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Scobie, Brent</dc:creator>
  <cp:lastModifiedBy>Scobie, Brent</cp:lastModifiedBy>
  <cp:revision>21</cp:revision>
  <cp:lastPrinted>2016-04-04T11:52:31Z</cp:lastPrinted>
  <dcterms:created xsi:type="dcterms:W3CDTF">2015-04-15T12:27:33Z</dcterms:created>
  <dcterms:modified xsi:type="dcterms:W3CDTF">2020-08-26T18:23:47Z</dcterms:modified>
</cp:coreProperties>
</file>