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43" r:id="rId2"/>
  </p:sldMasterIdLst>
  <p:notesMasterIdLst>
    <p:notesMasterId r:id="rId65"/>
  </p:notesMasterIdLst>
  <p:sldIdLst>
    <p:sldId id="453" r:id="rId3"/>
    <p:sldId id="372" r:id="rId4"/>
    <p:sldId id="487" r:id="rId5"/>
    <p:sldId id="539" r:id="rId6"/>
    <p:sldId id="585" r:id="rId7"/>
    <p:sldId id="540" r:id="rId8"/>
    <p:sldId id="541" r:id="rId9"/>
    <p:sldId id="542" r:id="rId10"/>
    <p:sldId id="586" r:id="rId11"/>
    <p:sldId id="543" r:id="rId12"/>
    <p:sldId id="544" r:id="rId13"/>
    <p:sldId id="545" r:id="rId14"/>
    <p:sldId id="587" r:id="rId15"/>
    <p:sldId id="546" r:id="rId16"/>
    <p:sldId id="547" r:id="rId17"/>
    <p:sldId id="548" r:id="rId18"/>
    <p:sldId id="549" r:id="rId19"/>
    <p:sldId id="550" r:id="rId20"/>
    <p:sldId id="551" r:id="rId21"/>
    <p:sldId id="552" r:id="rId22"/>
    <p:sldId id="553" r:id="rId23"/>
    <p:sldId id="554" r:id="rId24"/>
    <p:sldId id="588" r:id="rId25"/>
    <p:sldId id="555" r:id="rId26"/>
    <p:sldId id="556" r:id="rId27"/>
    <p:sldId id="557" r:id="rId28"/>
    <p:sldId id="558" r:id="rId29"/>
    <p:sldId id="559" r:id="rId30"/>
    <p:sldId id="560" r:id="rId31"/>
    <p:sldId id="486" r:id="rId32"/>
    <p:sldId id="506" r:id="rId33"/>
    <p:sldId id="561" r:id="rId34"/>
    <p:sldId id="562" r:id="rId35"/>
    <p:sldId id="563" r:id="rId36"/>
    <p:sldId id="564" r:id="rId37"/>
    <p:sldId id="565" r:id="rId38"/>
    <p:sldId id="566" r:id="rId39"/>
    <p:sldId id="567" r:id="rId40"/>
    <p:sldId id="568" r:id="rId41"/>
    <p:sldId id="569" r:id="rId42"/>
    <p:sldId id="570" r:id="rId43"/>
    <p:sldId id="510" r:id="rId44"/>
    <p:sldId id="571" r:id="rId45"/>
    <p:sldId id="572" r:id="rId46"/>
    <p:sldId id="573" r:id="rId47"/>
    <p:sldId id="574" r:id="rId48"/>
    <p:sldId id="575" r:id="rId49"/>
    <p:sldId id="512" r:id="rId50"/>
    <p:sldId id="576" r:id="rId51"/>
    <p:sldId id="577" r:id="rId52"/>
    <p:sldId id="578" r:id="rId53"/>
    <p:sldId id="515" r:id="rId54"/>
    <p:sldId id="579" r:id="rId55"/>
    <p:sldId id="580" r:id="rId56"/>
    <p:sldId id="581" r:id="rId57"/>
    <p:sldId id="582" r:id="rId58"/>
    <p:sldId id="583" r:id="rId59"/>
    <p:sldId id="584" r:id="rId60"/>
    <p:sldId id="532" r:id="rId61"/>
    <p:sldId id="533" r:id="rId62"/>
    <p:sldId id="538" r:id="rId63"/>
    <p:sldId id="589" r:id="rId64"/>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425" autoAdjust="0"/>
    <p:restoredTop sz="50987" autoAdjust="0"/>
  </p:normalViewPr>
  <p:slideViewPr>
    <p:cSldViewPr snapToGrid="0">
      <p:cViewPr varScale="1">
        <p:scale>
          <a:sx n="38" d="100"/>
          <a:sy n="38" d="100"/>
        </p:scale>
        <p:origin x="1992" y="42"/>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2" name="Slide Number Placeholder 1"/>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95831A-DEB4-4ABC-A239-0BEF70490474}" type="slidenum">
              <a:rPr lang="en-US" smtClean="0"/>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xfrm>
            <a:off x="3886200" y="8686800"/>
            <a:ext cx="2971800" cy="457200"/>
          </a:xfrm>
          <a:prstGeom prst="rect">
            <a:avLst/>
          </a:prstGeom>
          <a:ln>
            <a:miter lim="800000"/>
            <a:headEnd/>
            <a:tailEnd/>
          </a:ln>
        </p:spPr>
        <p:txBody>
          <a:bodyPr/>
          <a:lstStyle/>
          <a:p>
            <a:pPr>
              <a:defRPr/>
            </a:pPr>
            <a:fld id="{1EC53791-3B67-456B-BE62-314E38E80534}" type="slidenum">
              <a:rPr lang="en-US" smtClean="0">
                <a:latin typeface="Arial" charset="0"/>
                <a:ea typeface="ＭＳ Ｐゴシック" charset="-128"/>
              </a:rPr>
              <a:pPr>
                <a:defRPr/>
              </a:pPr>
              <a:t>1</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026109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30.5 in the textbook.</a:t>
            </a:r>
          </a:p>
          <a:p>
            <a:pPr lvl="0"/>
            <a:r>
              <a:rPr lang="en-US" dirty="0"/>
              <a:t>Follow the steps listed in the textbook when replacing a patch or teaching a patient to use transdermal patches.</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2182526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2178747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When the medical assistant applies a topical medication to a patient’s skin, it is important to follow the guidelines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26232720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3063567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30.6 in the textbook.</a:t>
            </a:r>
          </a:p>
          <a:p>
            <a:pPr lvl="0"/>
            <a:r>
              <a:rPr lang="en-US" dirty="0"/>
              <a:t>This route is useful when a patient cannot tolerate oral medications or if the patient is constipated. </a:t>
            </a:r>
          </a:p>
          <a:p>
            <a:pPr lvl="0"/>
            <a:r>
              <a:rPr lang="en-US" dirty="0"/>
              <a:t>Use the tips listed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1429332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9990137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620977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Wound, eye, and ear irrigations are commonly seen in ambulatory care settings.</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1410231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3716962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30.7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4167418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xfrm>
            <a:off x="3886200" y="8686800"/>
            <a:ext cx="2971800" cy="457200"/>
          </a:xfrm>
          <a:prstGeom prst="rect">
            <a:avLst/>
          </a:prstGeom>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819077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36503138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Figures 30.8 and 30.9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1425533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Figures 30.10 through 30.12 in the textbook.</a:t>
            </a:r>
          </a:p>
          <a:p>
            <a:pPr lvl="0"/>
            <a:r>
              <a:rPr lang="en-US" dirty="0"/>
              <a:t>It is important for the medical assistant to be able to read medication amounts in syringes.</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33605427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Figures 30.13 through 30.15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32092094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30.16 in the textbook.</a:t>
            </a:r>
          </a:p>
          <a:p>
            <a:pPr lvl="0"/>
            <a:r>
              <a:rPr lang="en-US" dirty="0"/>
              <a:t>Discuss the specific steps to follow when uncapping and recapping the needle.</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32707420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30.17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13158665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xfrm>
            <a:off x="3886200" y="8686800"/>
            <a:ext cx="2971800" cy="457200"/>
          </a:xfrm>
          <a:prstGeom prst="rect">
            <a:avLst/>
          </a:prstGeom>
          <a:ln>
            <a:miter lim="800000"/>
            <a:headEnd/>
            <a:tailEnd/>
          </a:ln>
        </p:spPr>
        <p:txBody>
          <a:bodyPr/>
          <a:lstStyle/>
          <a:p>
            <a:pPr>
              <a:defRPr/>
            </a:pPr>
            <a:fld id="{1EC53791-3B67-456B-BE62-314E38E80534}" type="slidenum">
              <a:rPr lang="en-US" smtClean="0">
                <a:latin typeface="Arial" charset="0"/>
                <a:ea typeface="ＭＳ Ｐゴシック" charset="-128"/>
              </a:rPr>
              <a:pPr>
                <a:defRPr/>
              </a:pPr>
              <a:t>30</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42830774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with all medication preparation, it is important to be in a well-lit room and to be free from distraction. </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26483408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30.18 and Procedure 30.2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6797113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30.19 and Procedure 30.3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207125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 30.1 in the textbook.</a:t>
            </a:r>
          </a:p>
          <a:p>
            <a:pPr lvl="0"/>
            <a:r>
              <a:rPr lang="en-US" dirty="0"/>
              <a:t>With the order in hand, the medical assistant must prepare the medication. </a:t>
            </a:r>
          </a:p>
          <a:p>
            <a:pPr lvl="0"/>
            <a:r>
              <a:rPr lang="en-US" dirty="0"/>
              <a:t>The dose of medication is on the order. The provider may have written the order in two different ways, even though the amount is the same. </a:t>
            </a:r>
          </a:p>
          <a:p>
            <a:pPr lvl="0"/>
            <a:r>
              <a:rPr lang="en-US" dirty="0"/>
              <a:t>The route of the medication must match the provider’s order. The route should be checked, along with the name and form, three times before the medication is given.</a:t>
            </a:r>
          </a:p>
          <a:p>
            <a:pPr lvl="0"/>
            <a:r>
              <a:rPr lang="en-US" dirty="0"/>
              <a:t>Medications need to be given at the right time. For most medication orders, the time is part of the order. </a:t>
            </a:r>
          </a:p>
          <a:p>
            <a:pPr lvl="0"/>
            <a:r>
              <a:rPr lang="en-US" dirty="0"/>
              <a:t>Before administering the medication, it is important to correctly identify the patient.</a:t>
            </a:r>
          </a:p>
          <a:p>
            <a:pPr lvl="0"/>
            <a:r>
              <a:rPr lang="en-US" dirty="0"/>
              <a:t>In some agencies, patients are given identification bracelets that are scanned before medication is given. </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35843865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Figures 30.20 and 30.21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7279004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30.22 and Procedure 30.4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10443876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Most common powdered medications in primary care are live virus vaccines.</a:t>
            </a:r>
          </a:p>
          <a:p>
            <a:pPr lvl="0"/>
            <a:r>
              <a:rPr lang="en-US" dirty="0"/>
              <a:t>If vial is multidose, write the expiration date on label.</a:t>
            </a:r>
          </a:p>
          <a:p>
            <a:r>
              <a:rPr lang="en-US" dirty="0"/>
              <a:t>Refer to Figure 30.23 and Procedure 30.5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9794838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30.24 and Procedure 30.6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2496713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it comes to giving injections, over time you will gain confidence and it will become easy. Always do the following: </a:t>
            </a:r>
          </a:p>
          <a:p>
            <a:pPr lvl="1"/>
            <a:r>
              <a:rPr lang="en-US" dirty="0"/>
              <a:t>Follow the nine rules of medication administration. </a:t>
            </a:r>
          </a:p>
          <a:p>
            <a:pPr lvl="1"/>
            <a:r>
              <a:rPr lang="en-US" dirty="0"/>
              <a:t>Check the medication’s label against the order three times.</a:t>
            </a:r>
          </a:p>
          <a:p>
            <a:pPr lvl="1"/>
            <a:r>
              <a:rPr lang="en-US" dirty="0"/>
              <a:t>Know about the medication you are giving. (What is it, why is it being ordered, how is it given, and what are the common side effects?) </a:t>
            </a:r>
          </a:p>
          <a:p>
            <a:pPr lvl="1"/>
            <a:r>
              <a:rPr lang="en-US" dirty="0"/>
              <a:t>Label all syringes with the name of the medication they contain. </a:t>
            </a:r>
          </a:p>
          <a:p>
            <a:pPr lvl="1"/>
            <a:r>
              <a:rPr lang="en-US" dirty="0"/>
              <a:t>Follow medical asepsis and the Bloodborne Pathogens Standard established by the Occupational Safety and Health Administration (OSHA). </a:t>
            </a:r>
          </a:p>
          <a:p>
            <a:pPr lvl="1"/>
            <a:r>
              <a:rPr lang="en-US" dirty="0"/>
              <a:t>Ensure that the needle is not directed at your hand holding the patient when giving an injection. Slight movement may cause a needlestick.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9614052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Avoid sites recently used within the last month.</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15915240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Figures 30.25 through 30.27 in the textbook.</a:t>
            </a:r>
          </a:p>
          <a:p>
            <a:r>
              <a:rPr lang="en-US" dirty="0"/>
              <a:t>Various techniques can be used to reduce a patient’s pain and anxiety about injections: </a:t>
            </a:r>
          </a:p>
          <a:p>
            <a:pPr lvl="1"/>
            <a:r>
              <a:rPr lang="en-US" dirty="0"/>
              <a:t>Giving a sugar-coated pacifier or sugar water (must be ordered by the provider), which helps to soothe children under age 1 year after injections.</a:t>
            </a:r>
          </a:p>
          <a:p>
            <a:pPr lvl="1"/>
            <a:r>
              <a:rPr lang="en-US" dirty="0"/>
              <a:t>Applying a topical anesthetic skin refrigerant (e.g., Pain Ease), which works immediately. </a:t>
            </a:r>
          </a:p>
          <a:p>
            <a:pPr lvl="1"/>
            <a:r>
              <a:rPr lang="en-US" dirty="0"/>
              <a:t>Applying a topical anesthetic (e.g., EMLA cream) at the injection site, which works in about 30 to 40 minutes. </a:t>
            </a:r>
          </a:p>
          <a:p>
            <a:pPr lvl="1"/>
            <a:r>
              <a:rPr lang="en-US" dirty="0"/>
              <a:t>Talking with the patients to distract them from the procedure.</a:t>
            </a:r>
          </a:p>
          <a:p>
            <a:pPr lvl="1"/>
            <a:r>
              <a:rPr lang="en-US" dirty="0"/>
              <a:t>Having patients move their toes or fingers on the extremity used when an IM injection is given. (Have patients “play the piano” with their fingers when giving a deltoid injection.) </a:t>
            </a:r>
          </a:p>
          <a:p>
            <a:pPr lvl="1"/>
            <a:r>
              <a:rPr lang="en-US" dirty="0"/>
              <a:t>Using products that provide cold and vibration sensations (e.g., Buzzy), which overwhelm the nerves affected by the injection. </a:t>
            </a:r>
          </a:p>
          <a:p>
            <a:pPr lvl="1"/>
            <a:r>
              <a:rPr lang="en-US" dirty="0"/>
              <a:t>Administering the most painful injection last.</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38952571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any medication, a patient can experience an anaphylactic reaction. Anaphylaxis is a severe allergic reaction that can be life threatening. </a:t>
            </a:r>
          </a:p>
          <a:p>
            <a:r>
              <a:rPr lang="en-US" dirty="0"/>
              <a:t>Discuss signs and symptoms of </a:t>
            </a:r>
            <a:r>
              <a:rPr lang="en-US" dirty="0" smtClean="0"/>
              <a:t>anaphylaxis</a:t>
            </a:r>
            <a:r>
              <a:rPr lang="en-US" dirty="0" smtClean="0">
                <a:latin typeface="Arial"/>
                <a:cs typeface="Arial"/>
              </a:rPr>
              <a:t>—i</a:t>
            </a:r>
            <a:r>
              <a:rPr lang="en-US" dirty="0" smtClean="0"/>
              <a:t>n </a:t>
            </a:r>
            <a:r>
              <a:rPr lang="en-US" dirty="0"/>
              <a:t>an unnumbered box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7765869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Figures 30.28 and 30.29, as well as Table 30.1, in the textbook.</a:t>
            </a:r>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19546766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TST is contraindicated to patients who have had a severe reaction to a past TST, have a history of a positive TST result, or have had a live virus vaccine less than 4-6 weeks earlier.</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14873585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Before administering the medication to the patient, the medical assistant must give the name of the medication and who ordered it, explain the desired effect or action of the medication, describe the common side effects of the medication, and verify the patient’s allergies.</a:t>
            </a:r>
          </a:p>
          <a:p>
            <a:pPr lvl="0"/>
            <a:r>
              <a:rPr lang="en-US" dirty="0"/>
              <a:t>The patient or the person legally responsible for the patient (e.g., parent, guardian) has a right to refuse any medication.</a:t>
            </a:r>
            <a:endParaRPr lang="en-US" sz="1200" kern="1200" dirty="0">
              <a:solidFill>
                <a:schemeClr val="tx1"/>
              </a:solidFill>
              <a:effectLst/>
              <a:latin typeface="Arial" charset="0"/>
              <a:ea typeface="ＭＳ Ｐゴシック" charset="0"/>
              <a:cs typeface="ＭＳ Ｐゴシック" charset="0"/>
            </a:endParaRPr>
          </a:p>
          <a:p>
            <a:pPr lvl="0"/>
            <a:r>
              <a:rPr lang="en-US" dirty="0"/>
              <a:t>Obtain information about the patient’s pain level before giving an analgesic medication. The medical assistant can ask the patient to rate the pain using a 0–10 scale. Zero is no pain and 10 is the worse pain ever. Another pain assessment tool is the Wong-Baker FACES Pain Rating Scale. </a:t>
            </a:r>
            <a:r>
              <a:rPr lang="en-US" sz="1200" kern="1200" dirty="0">
                <a:solidFill>
                  <a:schemeClr val="tx1"/>
                </a:solidFill>
                <a:effectLst/>
                <a:latin typeface="Arial" charset="0"/>
                <a:ea typeface="ＭＳ Ｐゴシック" charset="0"/>
                <a:cs typeface="ＭＳ Ｐゴシック" charset="0"/>
              </a:rPr>
              <a:t>Refer to Figure 30.2 in the textbook.</a:t>
            </a:r>
          </a:p>
          <a:p>
            <a:pPr lvl="0"/>
            <a:r>
              <a:rPr lang="en-US" dirty="0"/>
              <a:t>After giving a medication, the medical assistant must document it in the patient’s health record. </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24777832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Procedure 30.7 and Table 30.2 in the textbook.</a:t>
            </a:r>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21100856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Reasons for false-positive reactions with TST include the following:</a:t>
            </a:r>
          </a:p>
          <a:p>
            <a:pPr lvl="1"/>
            <a:r>
              <a:rPr lang="en-US" dirty="0"/>
              <a:t>Lung infection with nontuberculous mycobacteria (NTM). This organism is found in the water and soil and is inhaled. </a:t>
            </a:r>
          </a:p>
          <a:p>
            <a:pPr lvl="1"/>
            <a:r>
              <a:rPr lang="en-US" dirty="0"/>
              <a:t>Previous vaccination with bacillus Calmette-Guérin (BCG) vaccine. Many foreign-born patients from countries with a high risk of TB may have received BCG abroad. The BCG vaccine has been approved by the FDA, but it is used in very limited situations.</a:t>
            </a:r>
          </a:p>
          <a:p>
            <a:pPr lvl="1"/>
            <a:r>
              <a:rPr lang="en-US" dirty="0"/>
              <a:t>Incorrect administration or reading of the TST.</a:t>
            </a:r>
          </a:p>
          <a:p>
            <a:pPr lvl="1"/>
            <a:r>
              <a:rPr lang="en-US" dirty="0"/>
              <a:t>Reasons for false-negative results with TST include the following: </a:t>
            </a:r>
          </a:p>
          <a:p>
            <a:pPr lvl="2"/>
            <a:r>
              <a:rPr lang="en-US" dirty="0"/>
              <a:t>Weakened immune system </a:t>
            </a:r>
          </a:p>
          <a:p>
            <a:pPr lvl="2"/>
            <a:r>
              <a:rPr lang="en-US" dirty="0"/>
              <a:t>Exposure to TB infection within previous 8 to 10 weeks </a:t>
            </a:r>
          </a:p>
          <a:p>
            <a:pPr lvl="2"/>
            <a:r>
              <a:rPr lang="en-US" dirty="0"/>
              <a:t>A very old TB infection </a:t>
            </a:r>
          </a:p>
          <a:p>
            <a:pPr marL="1085850" lvl="2" indent="-171450"/>
            <a:r>
              <a:rPr lang="en-US" dirty="0"/>
              <a:t>Patient is younger than 6 months old </a:t>
            </a:r>
          </a:p>
          <a:p>
            <a:pPr lvl="2"/>
            <a:r>
              <a:rPr lang="en-US" dirty="0"/>
              <a:t>Recently received a live virus vaccine (e.g., measles, yellow fever, chickenpox), or had a viral infection (e.g., influenza), or received corticosteroids or immunosuppressive medications (a false reaction may occur up to 5 to 6 weeks afterward)  </a:t>
            </a:r>
          </a:p>
          <a:p>
            <a:pPr lvl="2"/>
            <a:r>
              <a:rPr lang="en-US" dirty="0"/>
              <a:t>Incorrect administration or reading of TST</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12718428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30.30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4725142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47</a:t>
            </a:fld>
            <a:endParaRPr lang="en-US" dirty="0"/>
          </a:p>
        </p:txBody>
      </p:sp>
    </p:spTree>
    <p:extLst>
      <p:ext uri="{BB962C8B-B14F-4D97-AF65-F5344CB8AC3E}">
        <p14:creationId xmlns:p14="http://schemas.microsoft.com/office/powerpoint/2010/main" val="12545604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 30.31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48</a:t>
            </a:fld>
            <a:endParaRPr lang="en-US" dirty="0"/>
          </a:p>
        </p:txBody>
      </p:sp>
    </p:spTree>
    <p:extLst>
      <p:ext uri="{BB962C8B-B14F-4D97-AF65-F5344CB8AC3E}">
        <p14:creationId xmlns:p14="http://schemas.microsoft.com/office/powerpoint/2010/main" val="10307266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 30.32 and Table 30.3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49</a:t>
            </a:fld>
            <a:endParaRPr lang="en-US" dirty="0"/>
          </a:p>
        </p:txBody>
      </p:sp>
    </p:spTree>
    <p:extLst>
      <p:ext uri="{BB962C8B-B14F-4D97-AF65-F5344CB8AC3E}">
        <p14:creationId xmlns:p14="http://schemas.microsoft.com/office/powerpoint/2010/main" val="5835468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Discuss special considerations when giving enoxaparin.</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50</a:t>
            </a:fld>
            <a:endParaRPr lang="en-US" dirty="0"/>
          </a:p>
        </p:txBody>
      </p:sp>
    </p:spTree>
    <p:extLst>
      <p:ext uri="{BB962C8B-B14F-4D97-AF65-F5344CB8AC3E}">
        <p14:creationId xmlns:p14="http://schemas.microsoft.com/office/powerpoint/2010/main" val="25527000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Procedure 30.8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51</a:t>
            </a:fld>
            <a:endParaRPr lang="en-US" dirty="0"/>
          </a:p>
        </p:txBody>
      </p:sp>
    </p:spTree>
    <p:extLst>
      <p:ext uri="{BB962C8B-B14F-4D97-AF65-F5344CB8AC3E}">
        <p14:creationId xmlns:p14="http://schemas.microsoft.com/office/powerpoint/2010/main" val="37928006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 30.33 and Table 30.4 in the textbook.</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Aqueous (watery) medications should be given with a higher gauge needle than that used for oil-based injections.</a:t>
            </a:r>
          </a:p>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52</a:t>
            </a:fld>
            <a:endParaRPr lang="en-US" dirty="0"/>
          </a:p>
        </p:txBody>
      </p:sp>
    </p:spTree>
    <p:extLst>
      <p:ext uri="{BB962C8B-B14F-4D97-AF65-F5344CB8AC3E}">
        <p14:creationId xmlns:p14="http://schemas.microsoft.com/office/powerpoint/2010/main" val="11956257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53</a:t>
            </a:fld>
            <a:endParaRPr lang="en-US" dirty="0"/>
          </a:p>
        </p:txBody>
      </p:sp>
    </p:spTree>
    <p:extLst>
      <p:ext uri="{BB962C8B-B14F-4D97-AF65-F5344CB8AC3E}">
        <p14:creationId xmlns:p14="http://schemas.microsoft.com/office/powerpoint/2010/main" val="2920522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Figures 30.3 and 30.4 in the textbook.</a:t>
            </a:r>
          </a:p>
          <a:p>
            <a:pPr lvl="0"/>
            <a:r>
              <a:rPr lang="en-US" dirty="0"/>
              <a:t>Some forms of medications can be crushed, whereas others cannot.</a:t>
            </a:r>
          </a:p>
          <a:p>
            <a:pPr lvl="0"/>
            <a:r>
              <a:rPr lang="en-US" dirty="0"/>
              <a:t>Over the past few years, the U.S. Food and Drug Administration (FDA) has approved new drug delivery systems or drug forms. </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23585718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54</a:t>
            </a:fld>
            <a:endParaRPr lang="en-US" dirty="0"/>
          </a:p>
        </p:txBody>
      </p:sp>
    </p:spTree>
    <p:extLst>
      <p:ext uri="{BB962C8B-B14F-4D97-AF65-F5344CB8AC3E}">
        <p14:creationId xmlns:p14="http://schemas.microsoft.com/office/powerpoint/2010/main" val="14261446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air lock prevents the irritating medication from tracking back up the tissues to the skin, creating pain for the patient.</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55</a:t>
            </a:fld>
            <a:endParaRPr lang="en-US" dirty="0"/>
          </a:p>
        </p:txBody>
      </p:sp>
    </p:spTree>
    <p:extLst>
      <p:ext uri="{BB962C8B-B14F-4D97-AF65-F5344CB8AC3E}">
        <p14:creationId xmlns:p14="http://schemas.microsoft.com/office/powerpoint/2010/main" val="27703847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30.34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56</a:t>
            </a:fld>
            <a:endParaRPr lang="en-US" dirty="0"/>
          </a:p>
        </p:txBody>
      </p:sp>
    </p:spTree>
    <p:extLst>
      <p:ext uri="{BB962C8B-B14F-4D97-AF65-F5344CB8AC3E}">
        <p14:creationId xmlns:p14="http://schemas.microsoft.com/office/powerpoint/2010/main" val="39353757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Figures 30.35 through 30.37 in the textbook, as well as Procedures 30.9 and 30.10.</a:t>
            </a:r>
          </a:p>
          <a:p>
            <a:pPr lvl="0"/>
            <a:r>
              <a:rPr lang="en-US" dirty="0"/>
              <a:t>Discuss the intricacies of each of these sites.</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57</a:t>
            </a:fld>
            <a:endParaRPr lang="en-US" dirty="0"/>
          </a:p>
        </p:txBody>
      </p:sp>
    </p:spTree>
    <p:extLst>
      <p:ext uri="{BB962C8B-B14F-4D97-AF65-F5344CB8AC3E}">
        <p14:creationId xmlns:p14="http://schemas.microsoft.com/office/powerpoint/2010/main" val="23402155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IVs can be used to deliver medication and fluids. </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58</a:t>
            </a:fld>
            <a:endParaRPr lang="en-US" dirty="0"/>
          </a:p>
        </p:txBody>
      </p:sp>
    </p:spTree>
    <p:extLst>
      <p:ext uri="{BB962C8B-B14F-4D97-AF65-F5344CB8AC3E}">
        <p14:creationId xmlns:p14="http://schemas.microsoft.com/office/powerpoint/2010/main" val="6566224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59</a:t>
            </a:fld>
            <a:endParaRPr lang="en-US" dirty="0"/>
          </a:p>
        </p:txBody>
      </p:sp>
    </p:spTree>
    <p:extLst>
      <p:ext uri="{BB962C8B-B14F-4D97-AF65-F5344CB8AC3E}">
        <p14:creationId xmlns:p14="http://schemas.microsoft.com/office/powerpoint/2010/main" val="6234084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60</a:t>
            </a:fld>
            <a:endParaRPr lang="en-US" dirty="0"/>
          </a:p>
        </p:txBody>
      </p:sp>
    </p:spTree>
    <p:extLst>
      <p:ext uri="{BB962C8B-B14F-4D97-AF65-F5344CB8AC3E}">
        <p14:creationId xmlns:p14="http://schemas.microsoft.com/office/powerpoint/2010/main" val="1710769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61</a:t>
            </a:fld>
            <a:endParaRPr lang="en-US" dirty="0"/>
          </a:p>
        </p:txBody>
      </p:sp>
    </p:spTree>
    <p:extLst>
      <p:ext uri="{BB962C8B-B14F-4D97-AF65-F5344CB8AC3E}">
        <p14:creationId xmlns:p14="http://schemas.microsoft.com/office/powerpoint/2010/main" val="171076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3495465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Examples of solutions are tincture, fluid extract, spirit, elixir, and syrup.</a:t>
            </a:r>
          </a:p>
          <a:p>
            <a:pPr lvl="0"/>
            <a:r>
              <a:rPr lang="en-US" dirty="0"/>
              <a:t>Examples of suspensions</a:t>
            </a:r>
            <a:r>
              <a:rPr lang="en-US" baseline="0" dirty="0"/>
              <a:t> are</a:t>
            </a:r>
            <a:r>
              <a:rPr lang="en-US" dirty="0"/>
              <a:t> emulsion, gel and magma, liniment, lotion, and aerosol. </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445244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Procedure 30.1 in the textbook.</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983676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Water can be taken prior to the medication to wet the mouth. No liquids can be taken until the medication has dissolved. </a:t>
            </a:r>
          </a:p>
          <a:p>
            <a:pPr lvl="0"/>
            <a:r>
              <a:rPr lang="en-US" dirty="0"/>
              <a:t>Alternate cheeks used for buccal medication to avoid mucosal irritation.</a:t>
            </a:r>
          </a:p>
        </p:txBody>
      </p:sp>
      <p:sp>
        <p:nvSpPr>
          <p:cNvPr id="4" name="Slide Number Placeholder 3"/>
          <p:cNvSpPr>
            <a:spLocks noGrp="1"/>
          </p:cNvSpPr>
          <p:nvPr>
            <p:ph type="sldNum" sz="quarter" idx="10"/>
          </p:nvPr>
        </p:nvSpPr>
        <p:spPr>
          <a:xfrm>
            <a:off x="3886200" y="8686800"/>
            <a:ext cx="2971800" cy="457200"/>
          </a:xfrm>
          <a:prstGeom prst="rect">
            <a:avLst/>
          </a:prstGeom>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1768268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3"/>
          <p:cNvSpPr>
            <a:spLocks noGrp="1" noChangeArrowheads="1"/>
          </p:cNvSpPr>
          <p:nvPr>
            <p:ph type="sldNum" sz="quarter" idx="4"/>
          </p:nvPr>
        </p:nvSpPr>
        <p:spPr bwMode="auto">
          <a:xfrm>
            <a:off x="7715250" y="6575269"/>
            <a:ext cx="1327150" cy="215901"/>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184147" y="173736"/>
            <a:ext cx="6398514" cy="65105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6765290" y="173736"/>
            <a:ext cx="2194560" cy="6510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972300" y="607392"/>
            <a:ext cx="1823085" cy="1645920"/>
          </a:xfrm>
        </p:spPr>
        <p:txBody>
          <a:bodyPr anchor="b">
            <a:normAutofit/>
          </a:bodyPr>
          <a:lstStyle>
            <a:lvl1pPr algn="l" defTabSz="914400" rtl="0" eaLnBrk="1" latinLnBrk="0" hangingPunct="1">
              <a:lnSpc>
                <a:spcPct val="90000"/>
              </a:lnSpc>
              <a:spcBef>
                <a:spcPct val="0"/>
              </a:spcBef>
              <a:buNone/>
              <a:defRPr lang="en-US" sz="2400" b="0" kern="1200" cap="none" spc="0" baseline="0" dirty="0">
                <a:solidFill>
                  <a:srgbClr val="FFFFFF"/>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68976" y="907143"/>
            <a:ext cx="5428856" cy="5043714"/>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972300" y="2286000"/>
            <a:ext cx="1823085" cy="3505200"/>
          </a:xfrm>
        </p:spPr>
        <p:txBody>
          <a:bodyPr>
            <a:normAutofit/>
          </a:bodyPr>
          <a:lstStyle>
            <a:lvl1pPr marL="0" indent="0">
              <a:lnSpc>
                <a:spcPct val="110000"/>
              </a:lnSpc>
              <a:spcBef>
                <a:spcPts val="800"/>
              </a:spcBef>
              <a:buNone/>
              <a:defRPr sz="13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E5F43E8C-8E71-4ACB-A6F3-3C86F80AFB02}" type="datetimeFigureOut">
              <a:rPr lang="en-US" dirty="0"/>
              <a:t>1/5/2020</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7795258" y="6310086"/>
            <a:ext cx="1097280" cy="274320"/>
          </a:xfrm>
        </p:spPr>
        <p:txBody>
          <a:bodyPr/>
          <a:lstStyle>
            <a:lvl1pPr>
              <a:defRPr>
                <a:solidFill>
                  <a:srgbClr val="FFFFFF"/>
                </a:solidFill>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12" name="Rectangle 11"/>
          <p:cNvSpPr/>
          <p:nvPr/>
        </p:nvSpPr>
        <p:spPr>
          <a:xfrm>
            <a:off x="6868160" y="274320"/>
            <a:ext cx="1988820" cy="6309360"/>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21581727"/>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6765290" y="173736"/>
            <a:ext cx="2194560" cy="65105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972300" y="603504"/>
            <a:ext cx="1824228" cy="1645920"/>
          </a:xfrm>
        </p:spPr>
        <p:txBody>
          <a:bodyPr anchor="b">
            <a:noAutofit/>
          </a:bodyPr>
          <a:lstStyle>
            <a:lvl1pPr algn="l">
              <a:defRPr sz="2400" b="0">
                <a:solidFill>
                  <a:srgbClr val="FFFFFF"/>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71449" y="173736"/>
            <a:ext cx="6398514" cy="6510528"/>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972300" y="2286000"/>
            <a:ext cx="1824228" cy="3502152"/>
          </a:xfrm>
        </p:spPr>
        <p:txBody>
          <a:bodyPr>
            <a:normAutofit/>
          </a:bodyPr>
          <a:lstStyle>
            <a:lvl1pPr marL="0" indent="0" algn="l">
              <a:lnSpc>
                <a:spcPct val="110000"/>
              </a:lnSpc>
              <a:spcBef>
                <a:spcPts val="800"/>
              </a:spcBef>
              <a:buNone/>
              <a:defRPr sz="13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F5ABCC35-AE37-4B74-AFDC-2B5B2D807A04}" type="datetimeFigureOut">
              <a:rPr lang="en-US" dirty="0"/>
              <a:t>1/5/2020</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9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7797546" y="6309360"/>
            <a:ext cx="1097280" cy="274320"/>
          </a:xfrm>
        </p:spPr>
        <p:txBody>
          <a:bodyPr/>
          <a:lstStyle>
            <a:lvl1pPr>
              <a:defRPr>
                <a:solidFill>
                  <a:srgbClr val="FFFFFF"/>
                </a:solidFill>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11" name="Rectangle 10"/>
          <p:cNvSpPr/>
          <p:nvPr/>
        </p:nvSpPr>
        <p:spPr>
          <a:xfrm>
            <a:off x="6868160" y="274320"/>
            <a:ext cx="1988820" cy="6309360"/>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968018050"/>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9E1D73B-AC12-4256-9E12-E45AB393862B}" type="datetimeFigureOut">
              <a:rPr lang="en-US" dirty="0"/>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694743787"/>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762000"/>
            <a:ext cx="177165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762000"/>
            <a:ext cx="60579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CD1E8A7-06A9-4796-98A4-479CF7079753}" type="datetimeFigureOut">
              <a:rPr lang="en-US" dirty="0"/>
              <a:t>1/5/2020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024412677"/>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575269"/>
            <a:ext cx="1327150" cy="215901"/>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9144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80902" y="1275025"/>
            <a:ext cx="7182197"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088136" y="1385316"/>
            <a:ext cx="6967728" cy="4087368"/>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3794760" y="1267730"/>
            <a:ext cx="1554480" cy="6400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3886200" y="1267731"/>
            <a:ext cx="1371600" cy="548640"/>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71281" y="2091263"/>
            <a:ext cx="6801440" cy="2590800"/>
          </a:xfrm>
        </p:spPr>
        <p:txBody>
          <a:bodyPr tIns="45720" bIns="45720" anchor="ctr">
            <a:noAutofit/>
          </a:bodyPr>
          <a:lstStyle>
            <a:lvl1pPr algn="ctr">
              <a:lnSpc>
                <a:spcPct val="83000"/>
              </a:lnSpc>
              <a:defRPr lang="en-US" sz="6200" b="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171575" y="4682062"/>
            <a:ext cx="6803136" cy="502920"/>
          </a:xfrm>
        </p:spPr>
        <p:txBody>
          <a:bodyPr>
            <a:normAutofit/>
          </a:bodyPr>
          <a:lstStyle>
            <a:lvl1pPr marL="0" indent="0" algn="ctr">
              <a:spcBef>
                <a:spcPts val="0"/>
              </a:spcBef>
              <a:buNone/>
              <a:defRPr sz="1400" spc="80" baseline="0">
                <a:solidFill>
                  <a:schemeClr val="tx1"/>
                </a:solidFill>
              </a:defRPr>
            </a:lvl1pPr>
            <a:lvl2pPr marL="457200" indent="0" algn="ctr">
              <a:buNone/>
              <a:defRPr sz="1400"/>
            </a:lvl2pPr>
            <a:lvl3pPr marL="914400" indent="0" algn="ctr">
              <a:buNone/>
              <a:defRPr sz="1400"/>
            </a:lvl3pPr>
            <a:lvl4pPr marL="1371600" indent="0" algn="ctr">
              <a:buNone/>
              <a:defRPr sz="1400"/>
            </a:lvl4pPr>
            <a:lvl5pPr marL="1828800" indent="0" algn="ctr">
              <a:buNone/>
              <a:defRPr sz="1400"/>
            </a:lvl5pPr>
            <a:lvl6pPr marL="2286000" indent="0" algn="ctr">
              <a:buNone/>
              <a:defRPr sz="1400"/>
            </a:lvl6pPr>
            <a:lvl7pPr marL="2743200" indent="0" algn="ctr">
              <a:buNone/>
              <a:defRPr sz="1400"/>
            </a:lvl7pPr>
            <a:lvl8pPr marL="3200400" indent="0" algn="ctr">
              <a:buNone/>
              <a:defRPr sz="1400"/>
            </a:lvl8pPr>
            <a:lvl9pPr marL="3657600" indent="0" algn="ctr">
              <a:buNone/>
              <a:defRPr sz="14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3931920" y="1327188"/>
            <a:ext cx="1280160" cy="457200"/>
          </a:xfrm>
        </p:spPr>
        <p:txBody>
          <a:bodyPr/>
          <a:lstStyle>
            <a:lvl1pPr algn="ctr">
              <a:defRPr sz="1100" spc="0" baseline="0">
                <a:solidFill>
                  <a:schemeClr val="tx1"/>
                </a:solidFill>
                <a:latin typeface="+mn-lt"/>
              </a:defRPr>
            </a:lvl1pPr>
          </a:lstStyle>
          <a:p>
            <a:fld id="{361D8292-7A5A-44EB-ADEC-AA767D00200F}" type="datetimeFigureOut">
              <a:rPr lang="en-US" dirty="0"/>
              <a:t>1/5/2020</a:t>
            </a:fld>
            <a:endParaRPr lang="en-US" dirty="0"/>
          </a:p>
        </p:txBody>
      </p:sp>
      <p:sp>
        <p:nvSpPr>
          <p:cNvPr id="21" name="Footer Placeholder 20"/>
          <p:cNvSpPr>
            <a:spLocks noGrp="1"/>
          </p:cNvSpPr>
          <p:nvPr>
            <p:ph type="ftr" sz="quarter" idx="11"/>
          </p:nvPr>
        </p:nvSpPr>
        <p:spPr>
          <a:xfrm>
            <a:off x="1104936" y="5211060"/>
            <a:ext cx="4429125" cy="228600"/>
          </a:xfrm>
        </p:spPr>
        <p:txBody>
          <a:bodyPr/>
          <a:lstStyle>
            <a:lvl1pPr algn="l">
              <a:defRPr sz="900">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6455190" y="5212080"/>
            <a:ext cx="1583911" cy="228600"/>
          </a:xfrm>
        </p:spPr>
        <p:txBody>
          <a:bodyPr/>
          <a:lstStyle>
            <a:lvl1pPr>
              <a:defRPr>
                <a:solidFill>
                  <a:schemeClr val="tx1">
                    <a:lumMod val="75000"/>
                    <a:lumOff val="25000"/>
                  </a:schemeClr>
                </a:solidFill>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225369998"/>
      </p:ext>
    </p:extLst>
  </p:cSld>
  <p:clrMapOvr>
    <a:overrideClrMapping bg1="lt1" tx1="dk1" bg2="lt2" tx2="dk2" accent1="accent1" accent2="accent2" accent3="accent3" accent4="accent4" accent5="accent5" accent6="accent6" hlink="hlink" folHlink="folHlink"/>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BADEACD-722F-4835-8C36-350D1156C46F}" type="datetimeFigureOut">
              <a:rPr lang="en-US" dirty="0"/>
              <a:t>1/5/2020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5403823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9144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980902" y="1275025"/>
            <a:ext cx="7182197"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088136" y="1385316"/>
            <a:ext cx="6967728" cy="4087368"/>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3794760" y="1267730"/>
            <a:ext cx="1554480" cy="6400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3886200" y="1267731"/>
            <a:ext cx="1371600" cy="548640"/>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172717" y="2094309"/>
            <a:ext cx="6803136" cy="2587752"/>
          </a:xfrm>
        </p:spPr>
        <p:txBody>
          <a:bodyPr anchor="ctr">
            <a:noAutofit/>
          </a:bodyPr>
          <a:lstStyle>
            <a:lvl1pPr algn="ctr">
              <a:lnSpc>
                <a:spcPct val="83000"/>
              </a:lnSpc>
              <a:defRPr lang="en-US" sz="620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172718" y="4682062"/>
            <a:ext cx="6803136" cy="502920"/>
          </a:xfrm>
        </p:spPr>
        <p:txBody>
          <a:bodyPr anchor="t">
            <a:normAutofit/>
          </a:bodyPr>
          <a:lstStyle>
            <a:lvl1pPr marL="0" indent="0" algn="ctr">
              <a:buNone/>
              <a:defRPr sz="1400">
                <a:solidFill>
                  <a:schemeClr val="tx1"/>
                </a:solidFill>
                <a:effectLst/>
              </a:defRPr>
            </a:lvl1pPr>
            <a:lvl2pPr marL="457200" indent="0">
              <a:buNone/>
              <a:defRPr sz="1400">
                <a:solidFill>
                  <a:schemeClr val="tx1">
                    <a:tint val="75000"/>
                  </a:schemeClr>
                </a:solidFill>
              </a:defRPr>
            </a:lvl2pPr>
            <a:lvl3pPr marL="914400" indent="0">
              <a:buNone/>
              <a:defRPr sz="14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3931920" y="1325880"/>
            <a:ext cx="1280160" cy="457200"/>
          </a:xfrm>
        </p:spPr>
        <p:txBody>
          <a:bodyPr/>
          <a:lstStyle>
            <a:lvl1pPr algn="ctr">
              <a:defRPr lang="en-US" sz="1100" kern="1200" spc="0" baseline="0">
                <a:solidFill>
                  <a:schemeClr val="tx1"/>
                </a:solidFill>
                <a:latin typeface="+mn-lt"/>
                <a:ea typeface="+mn-ea"/>
                <a:cs typeface="+mn-cs"/>
              </a:defRPr>
            </a:lvl1pPr>
          </a:lstStyle>
          <a:p>
            <a:fld id="{DC829D4D-0BFC-4907-B876-8D0F29D25B8B}" type="datetimeFigureOut">
              <a:rPr lang="en-US" dirty="0"/>
              <a:t>1/5/2020</a:t>
            </a:fld>
            <a:endParaRPr lang="en-US" dirty="0"/>
          </a:p>
        </p:txBody>
      </p:sp>
      <p:sp>
        <p:nvSpPr>
          <p:cNvPr id="5" name="Footer Placeholder 4"/>
          <p:cNvSpPr>
            <a:spLocks noGrp="1"/>
          </p:cNvSpPr>
          <p:nvPr>
            <p:ph type="ftr" sz="quarter" idx="11"/>
          </p:nvPr>
        </p:nvSpPr>
        <p:spPr>
          <a:xfrm>
            <a:off x="1104679" y="5211060"/>
            <a:ext cx="4430268"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6453378" y="5211060"/>
            <a:ext cx="1584198" cy="228600"/>
          </a:xfrm>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333487049"/>
      </p:ext>
    </p:extLst>
  </p:cSld>
  <p:clrMapOvr>
    <a:overrideClrMapping bg1="lt1" tx1="dk1" bg2="lt2" tx2="dk2" accent1="accent1" accent2="accent2" accent3="accent3" accent4="accent4" accent5="accent5" accent6="accent6" hlink="hlink" folHlink="folHlink"/>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31520" y="2103120"/>
            <a:ext cx="3657600" cy="393192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54880" y="2103120"/>
            <a:ext cx="3657600" cy="393192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9D4F713-3024-4B60-8C85-AB19FBDEA5C9}" type="datetimeFigureOut">
              <a:rPr lang="en-US" dirty="0"/>
              <a:t>1/5/2020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811738476"/>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31520" y="2074334"/>
            <a:ext cx="365760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31520" y="2755898"/>
            <a:ext cx="365760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2074334"/>
            <a:ext cx="365760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756581"/>
            <a:ext cx="365760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D370D8C-FEE3-44E4-9FC3-58ECB605B60D}" type="datetimeFigureOut">
              <a:rPr lang="en-US" dirty="0"/>
              <a:t>1/5/2020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03585724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A7AFF06-CDBB-4575-A3CF-D3C40F356B44}" type="datetimeFigureOut">
              <a:rPr lang="en-US" dirty="0"/>
              <a:t>1/5/2020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687674280"/>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9B23BA-8BFA-4D1F-A6AD-B650E27402E6}" type="datetimeFigureOut">
              <a:rPr lang="en-US" dirty="0"/>
              <a:t>1/5/2020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8623961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575269"/>
            <a:ext cx="1327150" cy="215901"/>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
        <p:nvSpPr>
          <p:cNvPr id="7" name="Rectangle 13"/>
          <p:cNvSpPr txBox="1">
            <a:spLocks noChangeArrowheads="1"/>
          </p:cNvSpPr>
          <p:nvPr/>
        </p:nvSpPr>
        <p:spPr bwMode="auto">
          <a:xfrm>
            <a:off x="1790700" y="6619874"/>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 All Rights Reserved.</a:t>
            </a: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176022" y="173736"/>
            <a:ext cx="8791956" cy="6510528"/>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731520" y="642594"/>
            <a:ext cx="768096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31520" y="2103120"/>
            <a:ext cx="7680960"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34768" y="6309360"/>
            <a:ext cx="2057400" cy="274320"/>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fld id="{89D66BB5-FA43-4133-A57F-33DEFA0D4249}" type="datetimeFigureOut">
              <a:rPr lang="en-US" dirty="0"/>
              <a:t>1/5/2020</a:t>
            </a:fld>
            <a:endParaRPr lang="en-US" dirty="0"/>
          </a:p>
        </p:txBody>
      </p:sp>
      <p:sp>
        <p:nvSpPr>
          <p:cNvPr id="5" name="Footer Placeholder 4"/>
          <p:cNvSpPr>
            <a:spLocks noGrp="1"/>
          </p:cNvSpPr>
          <p:nvPr>
            <p:ph type="ftr" sz="quarter" idx="3"/>
          </p:nvPr>
        </p:nvSpPr>
        <p:spPr>
          <a:xfrm>
            <a:off x="2596896" y="6309360"/>
            <a:ext cx="3950208" cy="274320"/>
          </a:xfrm>
          <a:prstGeom prst="rect">
            <a:avLst/>
          </a:prstGeom>
        </p:spPr>
        <p:txBody>
          <a:bodyPr vert="horz" lIns="91440" tIns="45720" rIns="91440" bIns="45720" rtlCol="0" anchor="b"/>
          <a:lstStyle>
            <a:lvl1pPr algn="ctr">
              <a:defRPr sz="9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7823382" y="6309360"/>
            <a:ext cx="1097280" cy="274320"/>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651652952"/>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hf hdr="0" ftr="0" dt="0"/>
  <p:txStyles>
    <p:titleStyle>
      <a:lvl1pPr algn="l" defTabSz="914400" rtl="0" eaLnBrk="1" latinLnBrk="0" hangingPunct="1">
        <a:lnSpc>
          <a:spcPct val="90000"/>
        </a:lnSpc>
        <a:spcBef>
          <a:spcPct val="0"/>
        </a:spcBef>
        <a:buNone/>
        <a:defRPr lang="en-US" sz="40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1</a:t>
            </a:fld>
            <a:endParaRPr lang="en-GB" sz="800" dirty="0"/>
          </a:p>
          <a:p>
            <a:pPr>
              <a:defRPr/>
            </a:pPr>
            <a:endParaRPr lang="en-GB" dirty="0"/>
          </a:p>
        </p:txBody>
      </p:sp>
      <p:sp>
        <p:nvSpPr>
          <p:cNvPr id="1963014" name="Rectangle 6"/>
          <p:cNvSpPr>
            <a:spLocks noGrp="1" noChangeArrowheads="1"/>
          </p:cNvSpPr>
          <p:nvPr>
            <p:ph type="title" idx="4294967295"/>
          </p:nvPr>
        </p:nvSpPr>
        <p:spPr>
          <a:xfrm>
            <a:off x="1074058" y="870857"/>
            <a:ext cx="7286172" cy="3352799"/>
          </a:xfrm>
        </p:spPr>
        <p:txBody>
          <a:bodyPr/>
          <a:lstStyle/>
          <a:p>
            <a:pPr eaLnBrk="1" hangingPunct="1">
              <a:defRPr/>
            </a:pPr>
            <a:r>
              <a:rPr lang="en-US" sz="3600" dirty="0"/>
              <a:t> </a:t>
            </a:r>
            <a:r>
              <a:rPr lang="en-US" sz="3600" dirty="0" smtClean="0"/>
              <a:t>Chapter 30 </a:t>
            </a:r>
            <a:br>
              <a:rPr lang="en-US" sz="3600" dirty="0" smtClean="0"/>
            </a:br>
            <a:r>
              <a:rPr lang="en-US" sz="3600" dirty="0" smtClean="0"/>
              <a:t>Medication Administration</a:t>
            </a:r>
            <a:endParaRPr lang="en-GB" sz="3600" dirty="0">
              <a:effectLst>
                <a:outerShdw blurRad="38100" dist="38100" dir="2700000" algn="tl">
                  <a:srgbClr val="C0C0C0"/>
                </a:outerShdw>
              </a:effectLst>
            </a:endParaRPr>
          </a:p>
        </p:txBody>
      </p:sp>
    </p:spTree>
    <p:extLst>
      <p:ext uri="{BB962C8B-B14F-4D97-AF65-F5344CB8AC3E}">
        <p14:creationId xmlns:p14="http://schemas.microsoft.com/office/powerpoint/2010/main" val="37089515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Oral Route of Medication</a:t>
            </a:r>
          </a:p>
        </p:txBody>
      </p:sp>
      <p:sp>
        <p:nvSpPr>
          <p:cNvPr id="3" name="Content Placeholder 2"/>
          <p:cNvSpPr>
            <a:spLocks noGrp="1"/>
          </p:cNvSpPr>
          <p:nvPr>
            <p:ph idx="1"/>
          </p:nvPr>
        </p:nvSpPr>
        <p:spPr/>
        <p:txBody>
          <a:bodyPr>
            <a:normAutofit fontScale="77500" lnSpcReduction="20000"/>
          </a:bodyPr>
          <a:lstStyle/>
          <a:p>
            <a:pPr>
              <a:lnSpc>
                <a:spcPct val="110000"/>
              </a:lnSpc>
            </a:pPr>
            <a:r>
              <a:rPr lang="en-US" sz="3000" dirty="0"/>
              <a:t>Medications taken by mouth</a:t>
            </a:r>
          </a:p>
          <a:p>
            <a:pPr>
              <a:lnSpc>
                <a:spcPct val="110000"/>
              </a:lnSpc>
            </a:pPr>
            <a:r>
              <a:rPr lang="en-US" sz="3000" dirty="0"/>
              <a:t>Oral medications should not be immediately followed with water</a:t>
            </a:r>
          </a:p>
          <a:p>
            <a:pPr>
              <a:lnSpc>
                <a:spcPct val="110000"/>
              </a:lnSpc>
            </a:pPr>
            <a:r>
              <a:rPr lang="en-US" sz="3000" dirty="0"/>
              <a:t>Oral medications that require water for swallowing call for more than a sip</a:t>
            </a:r>
          </a:p>
          <a:p>
            <a:pPr>
              <a:lnSpc>
                <a:spcPct val="110000"/>
              </a:lnSpc>
            </a:pPr>
            <a:r>
              <a:rPr lang="en-US" sz="3000" dirty="0"/>
              <a:t>A straw should be used for liquid medications that stain teeth</a:t>
            </a:r>
          </a:p>
          <a:p>
            <a:pPr>
              <a:lnSpc>
                <a:spcPct val="110000"/>
              </a:lnSpc>
            </a:pPr>
            <a:r>
              <a:rPr lang="en-US" sz="3000" dirty="0"/>
              <a:t>Liquid medications should be measured only with a plastic medication cup or an oral medication syringe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10</a:t>
            </a:fld>
            <a:endParaRPr lang="en-GB" sz="800" dirty="0"/>
          </a:p>
          <a:p>
            <a:pPr>
              <a:defRPr/>
            </a:pPr>
            <a:endParaRPr lang="en-GB" dirty="0"/>
          </a:p>
        </p:txBody>
      </p:sp>
    </p:spTree>
    <p:extLst>
      <p:ext uri="{BB962C8B-B14F-4D97-AF65-F5344CB8AC3E}">
        <p14:creationId xmlns:p14="http://schemas.microsoft.com/office/powerpoint/2010/main" val="5886748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Sublingual (SL) and Buccal </a:t>
            </a:r>
            <a:br>
              <a:rPr lang="en-US" dirty="0"/>
            </a:br>
            <a:r>
              <a:rPr lang="en-US" dirty="0"/>
              <a:t>Routes of Medication</a:t>
            </a:r>
          </a:p>
        </p:txBody>
      </p:sp>
      <p:sp>
        <p:nvSpPr>
          <p:cNvPr id="3" name="Content Placeholder 2"/>
          <p:cNvSpPr>
            <a:spLocks noGrp="1"/>
          </p:cNvSpPr>
          <p:nvPr>
            <p:ph idx="1"/>
          </p:nvPr>
        </p:nvSpPr>
        <p:spPr/>
        <p:txBody>
          <a:bodyPr>
            <a:normAutofit/>
          </a:bodyPr>
          <a:lstStyle/>
          <a:p>
            <a:r>
              <a:rPr lang="en-US" dirty="0"/>
              <a:t>SL medications are placed under tongue</a:t>
            </a:r>
          </a:p>
          <a:p>
            <a:r>
              <a:rPr lang="en-US" dirty="0"/>
              <a:t>Buccal medications are placed between the cheek and gum</a:t>
            </a:r>
          </a:p>
          <a:p>
            <a:r>
              <a:rPr lang="en-US" dirty="0"/>
              <a:t>Special administration techniques may be required for SL and buccal medications:</a:t>
            </a:r>
          </a:p>
          <a:p>
            <a:pPr lvl="1"/>
            <a:r>
              <a:rPr lang="en-US" dirty="0"/>
              <a:t>Do not eat or smoke prior to taking SL or buccal medications</a:t>
            </a:r>
          </a:p>
          <a:p>
            <a:pPr lvl="1"/>
            <a:r>
              <a:rPr lang="en-US" dirty="0"/>
              <a:t>Do not chew or swallow SL or buccal medications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11</a:t>
            </a:fld>
            <a:endParaRPr lang="en-GB" sz="800" dirty="0"/>
          </a:p>
          <a:p>
            <a:pPr>
              <a:defRPr/>
            </a:pPr>
            <a:endParaRPr lang="en-GB" dirty="0"/>
          </a:p>
        </p:txBody>
      </p:sp>
    </p:spTree>
    <p:extLst>
      <p:ext uri="{BB962C8B-B14F-4D97-AF65-F5344CB8AC3E}">
        <p14:creationId xmlns:p14="http://schemas.microsoft.com/office/powerpoint/2010/main" val="34067781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Transdermal Route of Medication</a:t>
            </a:r>
          </a:p>
        </p:txBody>
      </p:sp>
      <p:sp>
        <p:nvSpPr>
          <p:cNvPr id="3" name="Content Placeholder 2"/>
          <p:cNvSpPr>
            <a:spLocks noGrp="1"/>
          </p:cNvSpPr>
          <p:nvPr>
            <p:ph idx="1"/>
          </p:nvPr>
        </p:nvSpPr>
        <p:spPr/>
        <p:txBody>
          <a:bodyPr>
            <a:normAutofit/>
          </a:bodyPr>
          <a:lstStyle/>
          <a:p>
            <a:r>
              <a:rPr lang="en-US" dirty="0"/>
              <a:t>Placed on skin and absorbed into the bloodstream</a:t>
            </a:r>
          </a:p>
          <a:p>
            <a:r>
              <a:rPr lang="en-US" dirty="0"/>
              <a:t>Provide a systemic action, not local</a:t>
            </a:r>
          </a:p>
          <a:p>
            <a:r>
              <a:rPr lang="en-US" dirty="0"/>
              <a:t>Depending on medication, the patch may be worn for a part of a day to many days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12</a:t>
            </a:fld>
            <a:endParaRPr lang="en-GB" sz="800" dirty="0"/>
          </a:p>
          <a:p>
            <a:pPr>
              <a:defRPr/>
            </a:pPr>
            <a:endParaRPr lang="en-GB" dirty="0"/>
          </a:p>
        </p:txBody>
      </p:sp>
    </p:spTree>
    <p:extLst>
      <p:ext uri="{BB962C8B-B14F-4D97-AF65-F5344CB8AC3E}">
        <p14:creationId xmlns:p14="http://schemas.microsoft.com/office/powerpoint/2010/main" val="15797253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13</a:t>
            </a:fld>
            <a:endParaRPr lang="en-GB" sz="800" smtClean="0"/>
          </a:p>
          <a:p>
            <a:pPr>
              <a:defRPr/>
            </a:pPr>
            <a:endParaRPr lang="en-GB" dirty="0"/>
          </a:p>
        </p:txBody>
      </p:sp>
      <p:sp>
        <p:nvSpPr>
          <p:cNvPr id="3" name="Content Placeholder 2"/>
          <p:cNvSpPr txBox="1">
            <a:spLocks/>
          </p:cNvSpPr>
          <p:nvPr/>
        </p:nvSpPr>
        <p:spPr>
          <a:xfrm>
            <a:off x="2725370" y="5334000"/>
            <a:ext cx="4250131" cy="1587523"/>
          </a:xfrm>
          <a:prstGeom prst="rect">
            <a:avLst/>
          </a:prstGeom>
        </p:spPr>
        <p:txBody>
          <a:bodyPr>
            <a:normAutofit fontScale="92500" lnSpcReduction="20000"/>
          </a:bodyPr>
          <a:lst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a:lstStyle>
          <a:p>
            <a:pPr fontAlgn="auto"/>
            <a:r>
              <a:rPr lang="en-US" dirty="0" smtClean="0"/>
              <a:t>Placed on skin and absorbed into the bloodstream</a:t>
            </a:r>
          </a:p>
          <a:p>
            <a:pPr fontAlgn="auto"/>
            <a:r>
              <a:rPr lang="en-US" dirty="0" smtClean="0"/>
              <a:t>Provide a systemic action, not local</a:t>
            </a:r>
          </a:p>
          <a:p>
            <a:pPr fontAlgn="auto"/>
            <a:r>
              <a:rPr lang="en-US" dirty="0" smtClean="0"/>
              <a:t>Depending on medication, the patch may be worn for a part of a day to many days</a:t>
            </a:r>
            <a:endParaRPr lang="en-US" dirty="0"/>
          </a:p>
        </p:txBody>
      </p:sp>
      <p:pic>
        <p:nvPicPr>
          <p:cNvPr id="4" name="Picture 2" descr="https://coursewareobjects.elsevier.com/objects/elr/Kinn14e/IC/jpg/Chapter030/0300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4600" y="330200"/>
            <a:ext cx="6832600" cy="6527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7866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Inhalation Route of Medication</a:t>
            </a:r>
          </a:p>
        </p:txBody>
      </p:sp>
      <p:sp>
        <p:nvSpPr>
          <p:cNvPr id="3" name="Content Placeholder 2"/>
          <p:cNvSpPr>
            <a:spLocks noGrp="1"/>
          </p:cNvSpPr>
          <p:nvPr>
            <p:ph idx="1"/>
          </p:nvPr>
        </p:nvSpPr>
        <p:spPr/>
        <p:txBody>
          <a:bodyPr>
            <a:normAutofit/>
          </a:bodyPr>
          <a:lstStyle/>
          <a:p>
            <a:r>
              <a:rPr lang="en-US" dirty="0"/>
              <a:t>Medications for the nose, throat, and lungs can be inhaled</a:t>
            </a:r>
          </a:p>
          <a:p>
            <a:r>
              <a:rPr lang="en-US" dirty="0"/>
              <a:t>Small particles of medication are aerosolized in a fine mist</a:t>
            </a:r>
          </a:p>
          <a:p>
            <a:r>
              <a:rPr lang="en-US" dirty="0"/>
              <a:t>Metered-dose inhalers (MDIs) and nebulizers are common devices for inhaled drugs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14</a:t>
            </a:fld>
            <a:endParaRPr lang="en-GB" sz="800" dirty="0"/>
          </a:p>
          <a:p>
            <a:pPr>
              <a:defRPr/>
            </a:pPr>
            <a:endParaRPr lang="en-GB" dirty="0"/>
          </a:p>
        </p:txBody>
      </p:sp>
    </p:spTree>
    <p:extLst>
      <p:ext uri="{BB962C8B-B14F-4D97-AF65-F5344CB8AC3E}">
        <p14:creationId xmlns:p14="http://schemas.microsoft.com/office/powerpoint/2010/main" val="25744633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Topical Route of Medication</a:t>
            </a:r>
          </a:p>
        </p:txBody>
      </p:sp>
      <p:sp>
        <p:nvSpPr>
          <p:cNvPr id="3" name="Content Placeholder 2"/>
          <p:cNvSpPr>
            <a:spLocks noGrp="1"/>
          </p:cNvSpPr>
          <p:nvPr>
            <p:ph idx="1"/>
          </p:nvPr>
        </p:nvSpPr>
        <p:spPr/>
        <p:txBody>
          <a:bodyPr>
            <a:normAutofit/>
          </a:bodyPr>
          <a:lstStyle/>
          <a:p>
            <a:r>
              <a:rPr lang="en-US" dirty="0"/>
              <a:t>Applying a drug to a mucous membrane or skin</a:t>
            </a:r>
          </a:p>
          <a:p>
            <a:r>
              <a:rPr lang="en-US" dirty="0"/>
              <a:t>Absorption through mucous membrane is usually faster than through skin</a:t>
            </a:r>
          </a:p>
          <a:p>
            <a:r>
              <a:rPr lang="en-US" dirty="0"/>
              <a:t>Topical drugs may also be administered by other rotes</a:t>
            </a:r>
          </a:p>
          <a:p>
            <a:pPr lvl="1"/>
            <a:r>
              <a:rPr lang="en-US" dirty="0"/>
              <a:t>Provider will indicate a more specific route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15</a:t>
            </a:fld>
            <a:endParaRPr lang="en-GB" sz="800" dirty="0"/>
          </a:p>
          <a:p>
            <a:pPr>
              <a:defRPr/>
            </a:pPr>
            <a:endParaRPr lang="en-GB" dirty="0"/>
          </a:p>
        </p:txBody>
      </p:sp>
    </p:spTree>
    <p:extLst>
      <p:ext uri="{BB962C8B-B14F-4D97-AF65-F5344CB8AC3E}">
        <p14:creationId xmlns:p14="http://schemas.microsoft.com/office/powerpoint/2010/main" val="18530576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Vaginal Route of Medication</a:t>
            </a:r>
          </a:p>
        </p:txBody>
      </p:sp>
      <p:sp>
        <p:nvSpPr>
          <p:cNvPr id="3" name="Content Placeholder 2"/>
          <p:cNvSpPr>
            <a:spLocks noGrp="1"/>
          </p:cNvSpPr>
          <p:nvPr>
            <p:ph idx="1"/>
          </p:nvPr>
        </p:nvSpPr>
        <p:spPr/>
        <p:txBody>
          <a:bodyPr>
            <a:normAutofit/>
          </a:bodyPr>
          <a:lstStyle/>
          <a:p>
            <a:r>
              <a:rPr lang="en-US" dirty="0"/>
              <a:t>Used to insert suppositories, tablets, creams, and foams into the vagina</a:t>
            </a:r>
          </a:p>
          <a:p>
            <a:r>
              <a:rPr lang="en-US" dirty="0"/>
              <a:t>Typically used to treat local infections</a:t>
            </a:r>
          </a:p>
          <a:p>
            <a:r>
              <a:rPr lang="en-US" dirty="0"/>
              <a:t>Usually medication must be inserted 3-4 inches</a:t>
            </a:r>
          </a:p>
          <a:p>
            <a:r>
              <a:rPr lang="en-US" dirty="0"/>
              <a:t>Vaginal instillation is most effective if the patient remains lying down after administration to prevent leakage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16</a:t>
            </a:fld>
            <a:endParaRPr lang="en-GB" sz="800" dirty="0"/>
          </a:p>
          <a:p>
            <a:pPr>
              <a:defRPr/>
            </a:pPr>
            <a:endParaRPr lang="en-GB" dirty="0"/>
          </a:p>
        </p:txBody>
      </p:sp>
    </p:spTree>
    <p:extLst>
      <p:ext uri="{BB962C8B-B14F-4D97-AF65-F5344CB8AC3E}">
        <p14:creationId xmlns:p14="http://schemas.microsoft.com/office/powerpoint/2010/main" val="25220790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Rectal Route of Medication</a:t>
            </a:r>
          </a:p>
        </p:txBody>
      </p:sp>
      <p:sp>
        <p:nvSpPr>
          <p:cNvPr id="3" name="Content Placeholder 2"/>
          <p:cNvSpPr>
            <a:spLocks noGrp="1"/>
          </p:cNvSpPr>
          <p:nvPr>
            <p:ph idx="1"/>
          </p:nvPr>
        </p:nvSpPr>
        <p:spPr/>
        <p:txBody>
          <a:bodyPr>
            <a:normAutofit/>
          </a:bodyPr>
          <a:lstStyle/>
          <a:p>
            <a:r>
              <a:rPr lang="en-US" dirty="0"/>
              <a:t>Inserted into the rectum</a:t>
            </a:r>
          </a:p>
          <a:p>
            <a:r>
              <a:rPr lang="en-US" dirty="0"/>
              <a:t>Medication is absorbed slowly and irregularly through rectal mucous membrane</a:t>
            </a:r>
          </a:p>
          <a:p>
            <a:r>
              <a:rPr lang="en-US" dirty="0"/>
              <a:t>Sometimes a medical assistant needs to teach a patient about inserting suppositories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17</a:t>
            </a:fld>
            <a:endParaRPr lang="en-GB" sz="800" dirty="0"/>
          </a:p>
          <a:p>
            <a:pPr>
              <a:defRPr/>
            </a:pPr>
            <a:endParaRPr lang="en-GB" dirty="0"/>
          </a:p>
        </p:txBody>
      </p:sp>
    </p:spTree>
    <p:extLst>
      <p:ext uri="{BB962C8B-B14F-4D97-AF65-F5344CB8AC3E}">
        <p14:creationId xmlns:p14="http://schemas.microsoft.com/office/powerpoint/2010/main" val="1975062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Nasal Route of Medication</a:t>
            </a:r>
          </a:p>
        </p:txBody>
      </p:sp>
      <p:sp>
        <p:nvSpPr>
          <p:cNvPr id="3" name="Content Placeholder 2"/>
          <p:cNvSpPr>
            <a:spLocks noGrp="1"/>
          </p:cNvSpPr>
          <p:nvPr>
            <p:ph idx="1"/>
          </p:nvPr>
        </p:nvSpPr>
        <p:spPr/>
        <p:txBody>
          <a:bodyPr>
            <a:normAutofit/>
          </a:bodyPr>
          <a:lstStyle/>
          <a:p>
            <a:r>
              <a:rPr lang="en-US" dirty="0"/>
              <a:t>Drugs given nasal route are breathed in through the nose</a:t>
            </a:r>
          </a:p>
          <a:p>
            <a:r>
              <a:rPr lang="en-US" dirty="0"/>
              <a:t>Medication is absorbed through nasal mucous membrane</a:t>
            </a:r>
          </a:p>
          <a:p>
            <a:r>
              <a:rPr lang="en-US" dirty="0"/>
              <a:t>Can have local or systemic effects</a:t>
            </a:r>
          </a:p>
          <a:p>
            <a:r>
              <a:rPr lang="en-US" dirty="0"/>
              <a:t>Patients should blow their nose prior to receiving medication</a:t>
            </a:r>
          </a:p>
          <a:p>
            <a:r>
              <a:rPr lang="en-US" dirty="0"/>
              <a:t>Patients should sit in upright position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18</a:t>
            </a:fld>
            <a:endParaRPr lang="en-GB" sz="800" dirty="0"/>
          </a:p>
          <a:p>
            <a:pPr>
              <a:defRPr/>
            </a:pPr>
            <a:endParaRPr lang="en-GB" dirty="0"/>
          </a:p>
        </p:txBody>
      </p:sp>
    </p:spTree>
    <p:extLst>
      <p:ext uri="{BB962C8B-B14F-4D97-AF65-F5344CB8AC3E}">
        <p14:creationId xmlns:p14="http://schemas.microsoft.com/office/powerpoint/2010/main" val="10589470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Ocular and Otic </a:t>
            </a:r>
            <a:br>
              <a:rPr lang="en-US" dirty="0"/>
            </a:br>
            <a:r>
              <a:rPr lang="en-US" dirty="0"/>
              <a:t>Routes of Medication</a:t>
            </a:r>
          </a:p>
        </p:txBody>
      </p:sp>
      <p:sp>
        <p:nvSpPr>
          <p:cNvPr id="3" name="Content Placeholder 2"/>
          <p:cNvSpPr>
            <a:spLocks noGrp="1"/>
          </p:cNvSpPr>
          <p:nvPr>
            <p:ph idx="1"/>
          </p:nvPr>
        </p:nvSpPr>
        <p:spPr/>
        <p:txBody>
          <a:bodyPr>
            <a:normAutofit/>
          </a:bodyPr>
          <a:lstStyle/>
          <a:p>
            <a:r>
              <a:rPr lang="en-US" dirty="0"/>
              <a:t>Ocular route: Medication may be instilled into the eye</a:t>
            </a:r>
          </a:p>
          <a:p>
            <a:pPr lvl="1"/>
            <a:r>
              <a:rPr lang="en-US" dirty="0"/>
              <a:t>Treats infection, soothe irritation, anesthetize the eye, or dilate the pupils before examination or treatment</a:t>
            </a:r>
          </a:p>
          <a:p>
            <a:r>
              <a:rPr lang="en-US" dirty="0"/>
              <a:t>Otic route: Medication may be instilled into the ear</a:t>
            </a:r>
          </a:p>
          <a:p>
            <a:pPr lvl="1"/>
            <a:r>
              <a:rPr lang="en-US" dirty="0"/>
              <a:t>Treats infection or inflammation, or to soften cerumen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19</a:t>
            </a:fld>
            <a:endParaRPr lang="en-GB" sz="800" dirty="0"/>
          </a:p>
          <a:p>
            <a:pPr>
              <a:defRPr/>
            </a:pPr>
            <a:endParaRPr lang="en-GB" dirty="0"/>
          </a:p>
        </p:txBody>
      </p:sp>
    </p:spTree>
    <p:extLst>
      <p:ext uri="{BB962C8B-B14F-4D97-AF65-F5344CB8AC3E}">
        <p14:creationId xmlns:p14="http://schemas.microsoft.com/office/powerpoint/2010/main" val="17249973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2</a:t>
            </a:fld>
            <a:endParaRPr lang="en-GB" sz="800" dirty="0"/>
          </a:p>
          <a:p>
            <a:pPr>
              <a:defRPr/>
            </a:pPr>
            <a:endParaRPr lang="en-GB" dirty="0"/>
          </a:p>
        </p:txBody>
      </p:sp>
      <p:sp>
        <p:nvSpPr>
          <p:cNvPr id="1963014" name="Rectangle 6"/>
          <p:cNvSpPr>
            <a:spLocks noGrp="1" noChangeArrowheads="1"/>
          </p:cNvSpPr>
          <p:nvPr>
            <p:ph type="title" idx="4294967295"/>
          </p:nvPr>
        </p:nvSpPr>
        <p:spPr>
          <a:xfrm>
            <a:off x="1146628" y="428625"/>
            <a:ext cx="7997371" cy="1057275"/>
          </a:xfrm>
        </p:spPr>
        <p:txBody>
          <a:bodyPr>
            <a:noAutofit/>
          </a:bodyPr>
          <a:lstStyle/>
          <a:p>
            <a:r>
              <a:rPr lang="en-US" dirty="0" smtClean="0"/>
              <a:t> </a:t>
            </a:r>
            <a:r>
              <a:rPr lang="en-US" dirty="0"/>
              <a:t>Medication </a:t>
            </a:r>
            <a:r>
              <a:rPr lang="en-US" dirty="0" smtClean="0"/>
              <a:t/>
            </a:r>
            <a:br>
              <a:rPr lang="en-US" dirty="0" smtClean="0"/>
            </a:br>
            <a:r>
              <a:rPr lang="en-US" dirty="0"/>
              <a:t>a</a:t>
            </a:r>
            <a:r>
              <a:rPr lang="en-US" dirty="0" smtClean="0"/>
              <a:t>nd Routes </a:t>
            </a:r>
            <a:r>
              <a:rPr lang="en-US" dirty="0"/>
              <a:t>of Administration</a:t>
            </a:r>
          </a:p>
        </p:txBody>
      </p:sp>
      <p:sp>
        <p:nvSpPr>
          <p:cNvPr id="1963015" name="Rectangle 7"/>
          <p:cNvSpPr>
            <a:spLocks noGrp="1" noChangeArrowheads="1"/>
          </p:cNvSpPr>
          <p:nvPr>
            <p:ph type="body" idx="4294967295"/>
          </p:nvPr>
        </p:nvSpPr>
        <p:spPr>
          <a:xfrm>
            <a:off x="889000" y="1863725"/>
            <a:ext cx="8255000" cy="4249738"/>
          </a:xfrm>
        </p:spPr>
        <p:txBody>
          <a:bodyPr>
            <a:noAutofit/>
          </a:bodyPr>
          <a:lstStyle/>
          <a:p>
            <a:pPr marL="457200">
              <a:buFont typeface="+mj-lt"/>
              <a:buAutoNum type="arabicPeriod"/>
            </a:pPr>
            <a:r>
              <a:rPr lang="en-US" dirty="0"/>
              <a:t>Verify and discuss the rights of medication administration.</a:t>
            </a:r>
          </a:p>
          <a:p>
            <a:pPr marL="457200">
              <a:buFont typeface="+mj-lt"/>
              <a:buAutoNum type="arabicPeriod"/>
            </a:pPr>
            <a:r>
              <a:rPr lang="en-US" dirty="0"/>
              <a:t>Discuss the various forms of medication.</a:t>
            </a:r>
          </a:p>
          <a:p>
            <a:pPr marL="457200">
              <a:buFont typeface="+mj-lt"/>
              <a:buAutoNum type="arabicPeriod"/>
            </a:pPr>
            <a:r>
              <a:rPr lang="en-US" dirty="0"/>
              <a:t>Administer oral medications.</a:t>
            </a:r>
          </a:p>
          <a:p>
            <a:pPr marL="457200">
              <a:buFont typeface="+mj-lt"/>
              <a:buAutoNum type="arabicPeriod"/>
            </a:pPr>
            <a:r>
              <a:rPr lang="en-US" dirty="0"/>
              <a:t>Describe other routes of medications, including sublingual, buccal, transdermal, inhalation, topical, irrigation, and parenteral.</a:t>
            </a:r>
          </a:p>
          <a:p>
            <a:pPr marL="457200">
              <a:buFont typeface="+mj-lt"/>
              <a:buAutoNum type="arabicPeriod"/>
            </a:pPr>
            <a:r>
              <a:rPr lang="en-US" dirty="0"/>
              <a:t>Discuss types and parts of needles and syringes.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Irrigation Route of Medication</a:t>
            </a:r>
          </a:p>
        </p:txBody>
      </p:sp>
      <p:sp>
        <p:nvSpPr>
          <p:cNvPr id="3" name="Content Placeholder 2"/>
          <p:cNvSpPr>
            <a:spLocks noGrp="1"/>
          </p:cNvSpPr>
          <p:nvPr>
            <p:ph idx="1"/>
          </p:nvPr>
        </p:nvSpPr>
        <p:spPr/>
        <p:txBody>
          <a:bodyPr>
            <a:normAutofit/>
          </a:bodyPr>
          <a:lstStyle/>
          <a:p>
            <a:r>
              <a:rPr lang="en-US" dirty="0"/>
              <a:t>Means to bathe or flush open wounds or body cavities</a:t>
            </a:r>
          </a:p>
          <a:p>
            <a:r>
              <a:rPr lang="en-US" dirty="0"/>
              <a:t>Can be used to remove foreign bodies or debris</a:t>
            </a:r>
          </a:p>
          <a:p>
            <a:r>
              <a:rPr lang="en-US" dirty="0"/>
              <a:t>Eye irrigation is done to remove foreign bodies or to flush irritants from eye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20</a:t>
            </a:fld>
            <a:endParaRPr lang="en-GB" sz="800" dirty="0"/>
          </a:p>
          <a:p>
            <a:pPr>
              <a:defRPr/>
            </a:pPr>
            <a:endParaRPr lang="en-GB" dirty="0"/>
          </a:p>
        </p:txBody>
      </p:sp>
    </p:spTree>
    <p:extLst>
      <p:ext uri="{BB962C8B-B14F-4D97-AF65-F5344CB8AC3E}">
        <p14:creationId xmlns:p14="http://schemas.microsoft.com/office/powerpoint/2010/main" val="14386428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Parenteral Route of Medication</a:t>
            </a:r>
          </a:p>
        </p:txBody>
      </p:sp>
      <p:sp>
        <p:nvSpPr>
          <p:cNvPr id="3" name="Content Placeholder 2"/>
          <p:cNvSpPr>
            <a:spLocks noGrp="1"/>
          </p:cNvSpPr>
          <p:nvPr>
            <p:ph idx="1"/>
          </p:nvPr>
        </p:nvSpPr>
        <p:spPr/>
        <p:txBody>
          <a:bodyPr>
            <a:normAutofit/>
          </a:bodyPr>
          <a:lstStyle/>
          <a:p>
            <a:r>
              <a:rPr lang="en-US" dirty="0"/>
              <a:t>Involves administration by infusion, injection, or implantation</a:t>
            </a:r>
          </a:p>
          <a:p>
            <a:r>
              <a:rPr lang="en-US" dirty="0"/>
              <a:t>Types include:</a:t>
            </a:r>
          </a:p>
          <a:p>
            <a:pPr lvl="1"/>
            <a:r>
              <a:rPr lang="en-US" dirty="0"/>
              <a:t>Intramuscular (IM)</a:t>
            </a:r>
          </a:p>
          <a:p>
            <a:pPr lvl="1"/>
            <a:r>
              <a:rPr lang="en-US" dirty="0"/>
              <a:t>Subcutaneous (subcut)</a:t>
            </a:r>
          </a:p>
          <a:p>
            <a:pPr lvl="1"/>
            <a:r>
              <a:rPr lang="en-US" dirty="0"/>
              <a:t>Intradermal (ID)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21</a:t>
            </a:fld>
            <a:endParaRPr lang="en-GB" sz="800" dirty="0"/>
          </a:p>
          <a:p>
            <a:pPr>
              <a:defRPr/>
            </a:pPr>
            <a:endParaRPr lang="en-GB" dirty="0"/>
          </a:p>
        </p:txBody>
      </p:sp>
    </p:spTree>
    <p:extLst>
      <p:ext uri="{BB962C8B-B14F-4D97-AF65-F5344CB8AC3E}">
        <p14:creationId xmlns:p14="http://schemas.microsoft.com/office/powerpoint/2010/main" val="4968426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Hypodermic Needles</a:t>
            </a:r>
          </a:p>
        </p:txBody>
      </p:sp>
      <p:sp>
        <p:nvSpPr>
          <p:cNvPr id="3" name="Content Placeholder 2"/>
          <p:cNvSpPr>
            <a:spLocks noGrp="1"/>
          </p:cNvSpPr>
          <p:nvPr>
            <p:ph idx="1"/>
          </p:nvPr>
        </p:nvSpPr>
        <p:spPr/>
        <p:txBody>
          <a:bodyPr>
            <a:normAutofit/>
          </a:bodyPr>
          <a:lstStyle/>
          <a:p>
            <a:r>
              <a:rPr lang="en-US" dirty="0"/>
              <a:t>Hub: Attaches or screws into syringe</a:t>
            </a:r>
          </a:p>
          <a:p>
            <a:r>
              <a:rPr lang="en-US" dirty="0"/>
              <a:t>Hilt: Where needle attaches</a:t>
            </a:r>
          </a:p>
          <a:p>
            <a:r>
              <a:rPr lang="en-US" dirty="0"/>
              <a:t>Bevel: Slanted end of shaft</a:t>
            </a:r>
          </a:p>
          <a:p>
            <a:r>
              <a:rPr lang="en-US" dirty="0"/>
              <a:t>Lumen: Hollow space inside the needle, the size is indicated by the gauge number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22</a:t>
            </a:fld>
            <a:endParaRPr lang="en-GB" sz="800" dirty="0"/>
          </a:p>
          <a:p>
            <a:pPr>
              <a:defRPr/>
            </a:pPr>
            <a:endParaRPr lang="en-GB" dirty="0"/>
          </a:p>
        </p:txBody>
      </p:sp>
    </p:spTree>
    <p:extLst>
      <p:ext uri="{BB962C8B-B14F-4D97-AF65-F5344CB8AC3E}">
        <p14:creationId xmlns:p14="http://schemas.microsoft.com/office/powerpoint/2010/main" val="21508700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23</a:t>
            </a:fld>
            <a:endParaRPr lang="en-GB" sz="800" smtClean="0"/>
          </a:p>
          <a:p>
            <a:pPr>
              <a:defRPr/>
            </a:pPr>
            <a:endParaRPr lang="en-GB" dirty="0"/>
          </a:p>
        </p:txBody>
      </p:sp>
      <p:pic>
        <p:nvPicPr>
          <p:cNvPr id="4098" name="Picture 2" descr="https://coursewareobjects.elsevier.com/objects/elr/Kinn14e/IC/jpg/Chapter030/0300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022" y="304800"/>
            <a:ext cx="7620000" cy="6278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0597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Gauge and Length</a:t>
            </a:r>
          </a:p>
        </p:txBody>
      </p:sp>
      <p:sp>
        <p:nvSpPr>
          <p:cNvPr id="3" name="Content Placeholder 2"/>
          <p:cNvSpPr>
            <a:spLocks noGrp="1"/>
          </p:cNvSpPr>
          <p:nvPr>
            <p:ph idx="1"/>
          </p:nvPr>
        </p:nvSpPr>
        <p:spPr/>
        <p:txBody>
          <a:bodyPr>
            <a:normAutofit/>
          </a:bodyPr>
          <a:lstStyle/>
          <a:p>
            <a:r>
              <a:rPr lang="en-US" dirty="0"/>
              <a:t>Lumen size is indicated by gauge (G) and is given a numeric value</a:t>
            </a:r>
          </a:p>
          <a:p>
            <a:r>
              <a:rPr lang="en-US" dirty="0"/>
              <a:t>The higher the gauge number, the smaller the lumen</a:t>
            </a:r>
          </a:p>
          <a:p>
            <a:r>
              <a:rPr lang="en-US" dirty="0"/>
              <a:t>Medication’s viscosity is also an important factor when selecting gauge of needle</a:t>
            </a:r>
          </a:p>
          <a:p>
            <a:r>
              <a:rPr lang="en-US" dirty="0"/>
              <a:t>Needle length refers to length of shaft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24</a:t>
            </a:fld>
            <a:endParaRPr lang="en-GB" sz="800" dirty="0"/>
          </a:p>
          <a:p>
            <a:pPr>
              <a:defRPr/>
            </a:pPr>
            <a:endParaRPr lang="en-GB" dirty="0"/>
          </a:p>
        </p:txBody>
      </p:sp>
    </p:spTree>
    <p:extLst>
      <p:ext uri="{BB962C8B-B14F-4D97-AF65-F5344CB8AC3E}">
        <p14:creationId xmlns:p14="http://schemas.microsoft.com/office/powerpoint/2010/main" val="19711511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Safety Needles</a:t>
            </a:r>
          </a:p>
        </p:txBody>
      </p:sp>
      <p:sp>
        <p:nvSpPr>
          <p:cNvPr id="3" name="Content Placeholder 2"/>
          <p:cNvSpPr>
            <a:spLocks noGrp="1"/>
          </p:cNvSpPr>
          <p:nvPr>
            <p:ph idx="1"/>
          </p:nvPr>
        </p:nvSpPr>
        <p:spPr/>
        <p:txBody>
          <a:bodyPr>
            <a:normAutofit/>
          </a:bodyPr>
          <a:lstStyle/>
          <a:p>
            <a:r>
              <a:rPr lang="en-US" dirty="0"/>
              <a:t>Passive safety needle is designed so that needle is automatically covered after injection</a:t>
            </a:r>
          </a:p>
          <a:p>
            <a:r>
              <a:rPr lang="en-US" dirty="0"/>
              <a:t>Current active safety needles fall into two groups:</a:t>
            </a:r>
          </a:p>
          <a:p>
            <a:pPr lvl="1"/>
            <a:r>
              <a:rPr lang="en-US" dirty="0"/>
              <a:t>Protective sheaths and hinged needle shields</a:t>
            </a:r>
          </a:p>
          <a:p>
            <a:pPr lvl="1"/>
            <a:r>
              <a:rPr lang="en-US" dirty="0"/>
              <a:t>Retractable needles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25</a:t>
            </a:fld>
            <a:endParaRPr lang="en-GB" sz="800" dirty="0"/>
          </a:p>
          <a:p>
            <a:pPr>
              <a:defRPr/>
            </a:pPr>
            <a:endParaRPr lang="en-GB" dirty="0"/>
          </a:p>
        </p:txBody>
      </p:sp>
    </p:spTree>
    <p:extLst>
      <p:ext uri="{BB962C8B-B14F-4D97-AF65-F5344CB8AC3E}">
        <p14:creationId xmlns:p14="http://schemas.microsoft.com/office/powerpoint/2010/main" val="18292459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Hypodermic Syringes</a:t>
            </a:r>
          </a:p>
        </p:txBody>
      </p:sp>
      <p:sp>
        <p:nvSpPr>
          <p:cNvPr id="3" name="Content Placeholder 2"/>
          <p:cNvSpPr>
            <a:spLocks noGrp="1"/>
          </p:cNvSpPr>
          <p:nvPr>
            <p:ph idx="1"/>
          </p:nvPr>
        </p:nvSpPr>
        <p:spPr/>
        <p:txBody>
          <a:bodyPr>
            <a:normAutofit/>
          </a:bodyPr>
          <a:lstStyle/>
          <a:p>
            <a:r>
              <a:rPr lang="en-US" dirty="0"/>
              <a:t>Attach to needles and hold the medication for the injection</a:t>
            </a:r>
          </a:p>
          <a:p>
            <a:r>
              <a:rPr lang="en-US" dirty="0"/>
              <a:t>Come in many sizes</a:t>
            </a:r>
          </a:p>
          <a:p>
            <a:r>
              <a:rPr lang="en-US" dirty="0"/>
              <a:t>Calibration marks are on the barrel of syringe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26</a:t>
            </a:fld>
            <a:endParaRPr lang="en-GB" sz="800" dirty="0"/>
          </a:p>
          <a:p>
            <a:pPr>
              <a:defRPr/>
            </a:pPr>
            <a:endParaRPr lang="en-GB" dirty="0"/>
          </a:p>
        </p:txBody>
      </p:sp>
    </p:spTree>
    <p:extLst>
      <p:ext uri="{BB962C8B-B14F-4D97-AF65-F5344CB8AC3E}">
        <p14:creationId xmlns:p14="http://schemas.microsoft.com/office/powerpoint/2010/main" val="12697931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Working with Needle and Syringe</a:t>
            </a:r>
          </a:p>
        </p:txBody>
      </p:sp>
      <p:sp>
        <p:nvSpPr>
          <p:cNvPr id="3" name="Content Placeholder 2"/>
          <p:cNvSpPr>
            <a:spLocks noGrp="1"/>
          </p:cNvSpPr>
          <p:nvPr>
            <p:ph idx="1"/>
          </p:nvPr>
        </p:nvSpPr>
        <p:spPr/>
        <p:txBody>
          <a:bodyPr>
            <a:normAutofit/>
          </a:bodyPr>
          <a:lstStyle/>
          <a:p>
            <a:r>
              <a:rPr lang="en-US" dirty="0"/>
              <a:t>Syringe can be packaged by itself; needle must be added to syringe when giving an injection</a:t>
            </a:r>
          </a:p>
          <a:p>
            <a:r>
              <a:rPr lang="en-US" dirty="0"/>
              <a:t>Syringe may be packaged with needle; unit must be assembled</a:t>
            </a:r>
          </a:p>
          <a:p>
            <a:r>
              <a:rPr lang="en-US" dirty="0"/>
              <a:t>Syringe and needle unit may come preassembled; always tighten needle on syringe before use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27</a:t>
            </a:fld>
            <a:endParaRPr lang="en-GB" sz="800" dirty="0"/>
          </a:p>
          <a:p>
            <a:pPr>
              <a:defRPr/>
            </a:pPr>
            <a:endParaRPr lang="en-GB" dirty="0"/>
          </a:p>
        </p:txBody>
      </p:sp>
    </p:spTree>
    <p:extLst>
      <p:ext uri="{BB962C8B-B14F-4D97-AF65-F5344CB8AC3E}">
        <p14:creationId xmlns:p14="http://schemas.microsoft.com/office/powerpoint/2010/main" val="31918804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Uncapping and Recapping Needles</a:t>
            </a:r>
          </a:p>
        </p:txBody>
      </p:sp>
      <p:sp>
        <p:nvSpPr>
          <p:cNvPr id="3" name="Content Placeholder 2"/>
          <p:cNvSpPr>
            <a:spLocks noGrp="1"/>
          </p:cNvSpPr>
          <p:nvPr>
            <p:ph idx="1"/>
          </p:nvPr>
        </p:nvSpPr>
        <p:spPr/>
        <p:txBody>
          <a:bodyPr>
            <a:normAutofit/>
          </a:bodyPr>
          <a:lstStyle/>
          <a:p>
            <a:r>
              <a:rPr lang="en-US" dirty="0"/>
              <a:t>Never recap a needle that has been used on a patient</a:t>
            </a:r>
          </a:p>
          <a:p>
            <a:r>
              <a:rPr lang="en-US" dirty="0"/>
              <a:t>As you prepare medication, you will need to uncap and recap the needle</a:t>
            </a:r>
          </a:p>
          <a:p>
            <a:r>
              <a:rPr lang="en-US" dirty="0"/>
              <a:t>If there is any doubt, consider needle contaminated and replace it with a new one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28</a:t>
            </a:fld>
            <a:endParaRPr lang="en-GB" sz="800" dirty="0"/>
          </a:p>
          <a:p>
            <a:pPr>
              <a:defRPr/>
            </a:pPr>
            <a:endParaRPr lang="en-GB" dirty="0"/>
          </a:p>
        </p:txBody>
      </p:sp>
    </p:spTree>
    <p:extLst>
      <p:ext uri="{BB962C8B-B14F-4D97-AF65-F5344CB8AC3E}">
        <p14:creationId xmlns:p14="http://schemas.microsoft.com/office/powerpoint/2010/main" val="35039836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Switching Needles</a:t>
            </a:r>
          </a:p>
        </p:txBody>
      </p:sp>
      <p:sp>
        <p:nvSpPr>
          <p:cNvPr id="3" name="Content Placeholder 2"/>
          <p:cNvSpPr>
            <a:spLocks noGrp="1"/>
          </p:cNvSpPr>
          <p:nvPr>
            <p:ph idx="1"/>
          </p:nvPr>
        </p:nvSpPr>
        <p:spPr/>
        <p:txBody>
          <a:bodyPr>
            <a:normAutofit/>
          </a:bodyPr>
          <a:lstStyle/>
          <a:p>
            <a:r>
              <a:rPr lang="en-US" dirty="0"/>
              <a:t>Important not to give yourself a needlestick</a:t>
            </a:r>
          </a:p>
          <a:p>
            <a:r>
              <a:rPr lang="en-US" dirty="0"/>
              <a:t>Protect sterility of the new needle</a:t>
            </a:r>
          </a:p>
          <a:p>
            <a:r>
              <a:rPr lang="en-US" dirty="0"/>
              <a:t>Several methods used to switch needles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29</a:t>
            </a:fld>
            <a:endParaRPr lang="en-GB" sz="800" dirty="0"/>
          </a:p>
          <a:p>
            <a:pPr>
              <a:defRPr/>
            </a:pPr>
            <a:endParaRPr lang="en-GB" dirty="0"/>
          </a:p>
        </p:txBody>
      </p:sp>
    </p:spTree>
    <p:extLst>
      <p:ext uri="{BB962C8B-B14F-4D97-AF65-F5344CB8AC3E}">
        <p14:creationId xmlns:p14="http://schemas.microsoft.com/office/powerpoint/2010/main" val="3421619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856" y="228600"/>
            <a:ext cx="8273143" cy="1219200"/>
          </a:xfrm>
        </p:spPr>
        <p:txBody>
          <a:bodyPr>
            <a:normAutofit fontScale="90000"/>
          </a:bodyPr>
          <a:lstStyle/>
          <a:p>
            <a:r>
              <a:rPr lang="en-US" dirty="0"/>
              <a:t>Nine Rules of Medication Administration </a:t>
            </a:r>
            <a:r>
              <a:rPr lang="en-US" dirty="0" smtClean="0"/>
              <a:t/>
            </a:r>
            <a:br>
              <a:rPr lang="en-US" dirty="0" smtClean="0"/>
            </a:br>
            <a:endParaRPr lang="en-US" sz="1600" dirty="0"/>
          </a:p>
        </p:txBody>
      </p:sp>
      <p:sp>
        <p:nvSpPr>
          <p:cNvPr id="3" name="Content Placeholder 2"/>
          <p:cNvSpPr>
            <a:spLocks noGrp="1"/>
          </p:cNvSpPr>
          <p:nvPr>
            <p:ph idx="1"/>
          </p:nvPr>
        </p:nvSpPr>
        <p:spPr/>
        <p:txBody>
          <a:bodyPr>
            <a:normAutofit/>
          </a:bodyPr>
          <a:lstStyle/>
          <a:p>
            <a:pPr lvl="0"/>
            <a:r>
              <a:rPr lang="en-US" dirty="0"/>
              <a:t>Right medication</a:t>
            </a:r>
          </a:p>
          <a:p>
            <a:pPr lvl="0"/>
            <a:r>
              <a:rPr lang="en-US" dirty="0"/>
              <a:t>Right dose</a:t>
            </a:r>
          </a:p>
          <a:p>
            <a:pPr lvl="0"/>
            <a:r>
              <a:rPr lang="en-US" dirty="0"/>
              <a:t>Right route</a:t>
            </a:r>
          </a:p>
          <a:p>
            <a:pPr lvl="0"/>
            <a:r>
              <a:rPr lang="en-US" dirty="0"/>
              <a:t>Right time</a:t>
            </a:r>
          </a:p>
          <a:p>
            <a:pPr lvl="0"/>
            <a:r>
              <a:rPr lang="en-US" dirty="0"/>
              <a:t>Right patient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a:t>
            </a:fld>
            <a:endParaRPr lang="en-GB" sz="800" dirty="0"/>
          </a:p>
          <a:p>
            <a:pPr>
              <a:defRPr/>
            </a:pPr>
            <a:endParaRPr lang="en-GB" dirty="0"/>
          </a:p>
        </p:txBody>
      </p:sp>
    </p:spTree>
    <p:extLst>
      <p:ext uri="{BB962C8B-B14F-4D97-AF65-F5344CB8AC3E}">
        <p14:creationId xmlns:p14="http://schemas.microsoft.com/office/powerpoint/2010/main" val="36065395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30</a:t>
            </a:fld>
            <a:endParaRPr lang="en-GB" sz="800" dirty="0"/>
          </a:p>
          <a:p>
            <a:pPr>
              <a:defRPr/>
            </a:pPr>
            <a:endParaRPr lang="en-GB" dirty="0"/>
          </a:p>
        </p:txBody>
      </p:sp>
      <p:sp>
        <p:nvSpPr>
          <p:cNvPr id="1963015" name="Rectangle 7"/>
          <p:cNvSpPr>
            <a:spLocks noGrp="1" noChangeArrowheads="1"/>
          </p:cNvSpPr>
          <p:nvPr>
            <p:ph type="body" idx="4294967295"/>
          </p:nvPr>
        </p:nvSpPr>
        <p:spPr>
          <a:xfrm>
            <a:off x="914400" y="1930400"/>
            <a:ext cx="8229600" cy="4449763"/>
          </a:xfrm>
        </p:spPr>
        <p:txBody>
          <a:bodyPr>
            <a:normAutofit/>
          </a:bodyPr>
          <a:lstStyle/>
          <a:p>
            <a:pPr marL="457200">
              <a:buFont typeface="+mj-lt"/>
              <a:buAutoNum type="arabicPeriod" startAt="6"/>
            </a:pPr>
            <a:r>
              <a:rPr lang="en-US" dirty="0"/>
              <a:t>Prepare parenteral medications.</a:t>
            </a:r>
          </a:p>
          <a:p>
            <a:pPr marL="457200">
              <a:buFont typeface="+mj-lt"/>
              <a:buAutoNum type="arabicPeriod" startAt="6"/>
            </a:pPr>
            <a:r>
              <a:rPr lang="en-US" dirty="0"/>
              <a:t>Prepare and administer intradermal injections.</a:t>
            </a:r>
          </a:p>
          <a:p>
            <a:pPr marL="457200">
              <a:buFont typeface="+mj-lt"/>
              <a:buAutoNum type="arabicPeriod" startAt="6"/>
            </a:pPr>
            <a:r>
              <a:rPr lang="en-US" dirty="0"/>
              <a:t>Prepare and administer subcutaneous injections.</a:t>
            </a:r>
          </a:p>
          <a:p>
            <a:pPr marL="457200">
              <a:buFont typeface="+mj-lt"/>
              <a:buAutoNum type="arabicPeriod" startAt="6"/>
            </a:pPr>
            <a:r>
              <a:rPr lang="en-US" dirty="0"/>
              <a:t>Prepare and administer intramuscular injections.</a:t>
            </a:r>
          </a:p>
          <a:p>
            <a:pPr marL="457200" indent="-457200">
              <a:buFont typeface="+mj-lt"/>
              <a:buAutoNum type="arabicPeriod" startAt="6"/>
            </a:pPr>
            <a:r>
              <a:rPr lang="en-US" dirty="0"/>
              <a:t>Describe the medical assistant’s role in monitoring intravenous therapy.</a:t>
            </a:r>
          </a:p>
        </p:txBody>
      </p:sp>
      <p:sp>
        <p:nvSpPr>
          <p:cNvPr id="7" name="Rectangle 6"/>
          <p:cNvSpPr txBox="1">
            <a:spLocks noChangeArrowheads="1"/>
          </p:cNvSpPr>
          <p:nvPr/>
        </p:nvSpPr>
        <p:spPr bwMode="auto">
          <a:xfrm>
            <a:off x="0" y="428533"/>
            <a:ext cx="9144000" cy="1056706"/>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noAutofit/>
          </a:bodyPr>
          <a:lst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a:lstStyle>
          <a:p>
            <a:r>
              <a:rPr lang="en-US" kern="0" dirty="0"/>
              <a:t>Learning Objectives</a:t>
            </a:r>
          </a:p>
          <a:p>
            <a:r>
              <a:rPr lang="en-US" kern="0" dirty="0"/>
              <a:t>Lesson 30.2: Preparing and </a:t>
            </a:r>
            <a:endParaRPr lang="en-US" kern="0" dirty="0" smtClean="0"/>
          </a:p>
          <a:p>
            <a:r>
              <a:rPr lang="en-US" kern="0" dirty="0" smtClean="0"/>
              <a:t>Administering </a:t>
            </a:r>
            <a:r>
              <a:rPr lang="en-US" kern="0" dirty="0"/>
              <a:t>Medications</a:t>
            </a:r>
          </a:p>
        </p:txBody>
      </p:sp>
    </p:spTree>
    <p:extLst>
      <p:ext uri="{BB962C8B-B14F-4D97-AF65-F5344CB8AC3E}">
        <p14:creationId xmlns:p14="http://schemas.microsoft.com/office/powerpoint/2010/main" val="3865039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Parenteral Medication</a:t>
            </a:r>
          </a:p>
        </p:txBody>
      </p:sp>
      <p:sp>
        <p:nvSpPr>
          <p:cNvPr id="3" name="Content Placeholder 2"/>
          <p:cNvSpPr>
            <a:spLocks noGrp="1"/>
          </p:cNvSpPr>
          <p:nvPr>
            <p:ph idx="1"/>
          </p:nvPr>
        </p:nvSpPr>
        <p:spPr/>
        <p:txBody>
          <a:bodyPr/>
          <a:lstStyle/>
          <a:p>
            <a:pPr lvl="0"/>
            <a:r>
              <a:rPr lang="en-US" dirty="0"/>
              <a:t>If medication looks abnormal in color/density, discard it</a:t>
            </a:r>
          </a:p>
          <a:p>
            <a:pPr lvl="0"/>
            <a:r>
              <a:rPr lang="en-US" dirty="0"/>
              <a:t>Some medications will have precipitate at bottom of vial</a:t>
            </a:r>
          </a:p>
          <a:p>
            <a:pPr lvl="0"/>
            <a:r>
              <a:rPr lang="en-US" dirty="0"/>
              <a:t>If medication has expired, discard it</a:t>
            </a:r>
          </a:p>
          <a:p>
            <a:pPr lvl="0"/>
            <a:r>
              <a:rPr lang="en-US" dirty="0"/>
              <a:t>If medication is no longer sterile, discard it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31</a:t>
            </a:fld>
            <a:endParaRPr lang="en-GB" sz="800" dirty="0"/>
          </a:p>
          <a:p>
            <a:pPr>
              <a:defRPr/>
            </a:pPr>
            <a:endParaRPr lang="en-GB" dirty="0"/>
          </a:p>
        </p:txBody>
      </p:sp>
    </p:spTree>
    <p:extLst>
      <p:ext uri="{BB962C8B-B14F-4D97-AF65-F5344CB8AC3E}">
        <p14:creationId xmlns:p14="http://schemas.microsoft.com/office/powerpoint/2010/main" val="31189582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an Ampule</a:t>
            </a:r>
          </a:p>
        </p:txBody>
      </p:sp>
      <p:sp>
        <p:nvSpPr>
          <p:cNvPr id="3" name="Content Placeholder 2"/>
          <p:cNvSpPr>
            <a:spLocks noGrp="1"/>
          </p:cNvSpPr>
          <p:nvPr>
            <p:ph idx="1"/>
          </p:nvPr>
        </p:nvSpPr>
        <p:spPr/>
        <p:txBody>
          <a:bodyPr/>
          <a:lstStyle/>
          <a:p>
            <a:pPr lvl="0"/>
            <a:r>
              <a:rPr lang="en-US" dirty="0"/>
              <a:t>Ampules contain a single dose of medication</a:t>
            </a:r>
          </a:p>
          <a:p>
            <a:pPr lvl="0"/>
            <a:r>
              <a:rPr lang="en-US" dirty="0"/>
              <a:t>Could be more than what patient needs; discard the rest</a:t>
            </a:r>
          </a:p>
          <a:p>
            <a:pPr lvl="0"/>
            <a:r>
              <a:rPr lang="en-US" dirty="0"/>
              <a:t>Ampule has prescored neck</a:t>
            </a:r>
          </a:p>
          <a:p>
            <a:pPr lvl="0"/>
            <a:r>
              <a:rPr lang="en-US" dirty="0"/>
              <a:t>Filter needle on a syringe is used to aspirate medication into syringe</a:t>
            </a:r>
          </a:p>
          <a:p>
            <a:pPr lvl="0"/>
            <a:r>
              <a:rPr lang="en-US" dirty="0"/>
              <a:t>Filter needle must be removed before injection is given to patient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32</a:t>
            </a:fld>
            <a:endParaRPr lang="en-GB" sz="800" dirty="0"/>
          </a:p>
          <a:p>
            <a:pPr>
              <a:defRPr/>
            </a:pPr>
            <a:endParaRPr lang="en-GB" dirty="0"/>
          </a:p>
        </p:txBody>
      </p:sp>
    </p:spTree>
    <p:extLst>
      <p:ext uri="{BB962C8B-B14F-4D97-AF65-F5344CB8AC3E}">
        <p14:creationId xmlns:p14="http://schemas.microsoft.com/office/powerpoint/2010/main" val="18528622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 Prefilled Sterile Cartridge</a:t>
            </a:r>
          </a:p>
        </p:txBody>
      </p:sp>
      <p:sp>
        <p:nvSpPr>
          <p:cNvPr id="3" name="Content Placeholder 2"/>
          <p:cNvSpPr>
            <a:spLocks noGrp="1"/>
          </p:cNvSpPr>
          <p:nvPr>
            <p:ph idx="1"/>
          </p:nvPr>
        </p:nvSpPr>
        <p:spPr/>
        <p:txBody>
          <a:bodyPr/>
          <a:lstStyle/>
          <a:p>
            <a:pPr lvl="0"/>
            <a:r>
              <a:rPr lang="en-US" dirty="0"/>
              <a:t>Comes filed with a single dose of medication</a:t>
            </a:r>
          </a:p>
          <a:p>
            <a:pPr lvl="0"/>
            <a:r>
              <a:rPr lang="en-US" dirty="0"/>
              <a:t>May come with or without needle</a:t>
            </a:r>
          </a:p>
          <a:p>
            <a:pPr lvl="0"/>
            <a:r>
              <a:rPr lang="en-US" dirty="0"/>
              <a:t>Safety needle can be attached to the Luer-Lok on prefilled syringe</a:t>
            </a:r>
          </a:p>
          <a:p>
            <a:pPr lvl="0"/>
            <a:r>
              <a:rPr lang="en-US" dirty="0"/>
              <a:t>Reusable cartridge holder is needed to dispense medication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33</a:t>
            </a:fld>
            <a:endParaRPr lang="en-GB" sz="800" dirty="0"/>
          </a:p>
          <a:p>
            <a:pPr>
              <a:defRPr/>
            </a:pPr>
            <a:endParaRPr lang="en-GB" dirty="0"/>
          </a:p>
        </p:txBody>
      </p:sp>
    </p:spTree>
    <p:extLst>
      <p:ext uri="{BB962C8B-B14F-4D97-AF65-F5344CB8AC3E}">
        <p14:creationId xmlns:p14="http://schemas.microsoft.com/office/powerpoint/2010/main" val="356907161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Specialty Syringe Units</a:t>
            </a:r>
          </a:p>
        </p:txBody>
      </p:sp>
      <p:sp>
        <p:nvSpPr>
          <p:cNvPr id="3" name="Content Placeholder 2"/>
          <p:cNvSpPr>
            <a:spLocks noGrp="1"/>
          </p:cNvSpPr>
          <p:nvPr>
            <p:ph idx="1"/>
          </p:nvPr>
        </p:nvSpPr>
        <p:spPr/>
        <p:txBody>
          <a:bodyPr/>
          <a:lstStyle/>
          <a:p>
            <a:pPr lvl="0"/>
            <a:r>
              <a:rPr lang="en-US" dirty="0"/>
              <a:t>Designed so that patients can administer their own medication</a:t>
            </a:r>
          </a:p>
          <a:p>
            <a:pPr lvl="0"/>
            <a:r>
              <a:rPr lang="en-US" dirty="0"/>
              <a:t>Dose of insulin is set by dial</a:t>
            </a:r>
          </a:p>
          <a:p>
            <a:pPr lvl="0"/>
            <a:r>
              <a:rPr lang="en-US" dirty="0"/>
              <a:t>EpiPen and other epinephrine pens are automatic injector systems</a:t>
            </a:r>
          </a:p>
          <a:p>
            <a:pPr lvl="0"/>
            <a:r>
              <a:rPr lang="en-US" dirty="0"/>
              <a:t>Simulators can accompany some of the injector systems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34</a:t>
            </a:fld>
            <a:endParaRPr lang="en-GB" sz="800" dirty="0"/>
          </a:p>
          <a:p>
            <a:pPr>
              <a:defRPr/>
            </a:pPr>
            <a:endParaRPr lang="en-GB" dirty="0"/>
          </a:p>
        </p:txBody>
      </p:sp>
    </p:spTree>
    <p:extLst>
      <p:ext uri="{BB962C8B-B14F-4D97-AF65-F5344CB8AC3E}">
        <p14:creationId xmlns:p14="http://schemas.microsoft.com/office/powerpoint/2010/main" val="7270532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 Vial</a:t>
            </a:r>
          </a:p>
        </p:txBody>
      </p:sp>
      <p:sp>
        <p:nvSpPr>
          <p:cNvPr id="3" name="Content Placeholder 2"/>
          <p:cNvSpPr>
            <a:spLocks noGrp="1"/>
          </p:cNvSpPr>
          <p:nvPr>
            <p:ph idx="1"/>
          </p:nvPr>
        </p:nvSpPr>
        <p:spPr/>
        <p:txBody>
          <a:bodyPr/>
          <a:lstStyle/>
          <a:p>
            <a:pPr lvl="0"/>
            <a:r>
              <a:rPr lang="en-US" dirty="0"/>
              <a:t>Vial: A plastic or glass container with a rubber stopper that is covered by a cup</a:t>
            </a:r>
          </a:p>
          <a:p>
            <a:pPr lvl="1"/>
            <a:r>
              <a:rPr lang="en-US" dirty="0"/>
              <a:t>Contain powdered or liquid medications</a:t>
            </a:r>
          </a:p>
          <a:p>
            <a:pPr lvl="1"/>
            <a:r>
              <a:rPr lang="en-US" dirty="0"/>
              <a:t>Come in single dose or multidose</a:t>
            </a:r>
          </a:p>
          <a:p>
            <a:r>
              <a:rPr lang="en-US" dirty="0"/>
              <a:t>Each time the multidose vial is entered, the rubber stopper must be disinfected, and a sterile needle and syringe must be used</a:t>
            </a:r>
          </a:p>
          <a:p>
            <a:r>
              <a:rPr lang="en-US" dirty="0"/>
              <a:t>Never inject unneeded medication back into the vial once the needle has been removed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35</a:t>
            </a:fld>
            <a:endParaRPr lang="en-GB" sz="800" dirty="0"/>
          </a:p>
          <a:p>
            <a:pPr>
              <a:defRPr/>
            </a:pPr>
            <a:endParaRPr lang="en-GB" dirty="0"/>
          </a:p>
        </p:txBody>
      </p:sp>
    </p:spTree>
    <p:extLst>
      <p:ext uri="{BB962C8B-B14F-4D97-AF65-F5344CB8AC3E}">
        <p14:creationId xmlns:p14="http://schemas.microsoft.com/office/powerpoint/2010/main" val="11894704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Reconstituting Powdered Medication</a:t>
            </a:r>
          </a:p>
        </p:txBody>
      </p:sp>
      <p:sp>
        <p:nvSpPr>
          <p:cNvPr id="3" name="Content Placeholder 2"/>
          <p:cNvSpPr>
            <a:spLocks noGrp="1"/>
          </p:cNvSpPr>
          <p:nvPr>
            <p:ph idx="1"/>
          </p:nvPr>
        </p:nvSpPr>
        <p:spPr/>
        <p:txBody>
          <a:bodyPr/>
          <a:lstStyle/>
          <a:p>
            <a:pPr lvl="0"/>
            <a:r>
              <a:rPr lang="en-US" dirty="0"/>
              <a:t>Powdered medication needs to be mixed with a diluent</a:t>
            </a:r>
          </a:p>
          <a:p>
            <a:pPr lvl="0"/>
            <a:r>
              <a:rPr lang="en-US" dirty="0"/>
              <a:t>Four steps:</a:t>
            </a:r>
          </a:p>
          <a:p>
            <a:pPr lvl="1"/>
            <a:r>
              <a:rPr lang="en-US" dirty="0"/>
              <a:t>Remove air from powdered medication vial; put air into diluent vial</a:t>
            </a:r>
          </a:p>
          <a:p>
            <a:pPr lvl="1"/>
            <a:r>
              <a:rPr lang="en-US" dirty="0"/>
              <a:t>Withdraw liquid from the diluent vial; add it to the powdered medication vial</a:t>
            </a:r>
          </a:p>
          <a:p>
            <a:pPr lvl="1"/>
            <a:r>
              <a:rPr lang="en-US" dirty="0"/>
              <a:t>Mix the liquid with powdered medications</a:t>
            </a:r>
          </a:p>
          <a:p>
            <a:pPr lvl="1"/>
            <a:r>
              <a:rPr lang="en-US" dirty="0"/>
              <a:t>Add in air and withdraw the dose needed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36</a:t>
            </a:fld>
            <a:endParaRPr lang="en-GB" sz="800" dirty="0"/>
          </a:p>
          <a:p>
            <a:pPr>
              <a:defRPr/>
            </a:pPr>
            <a:endParaRPr lang="en-GB" dirty="0"/>
          </a:p>
        </p:txBody>
      </p:sp>
    </p:spTree>
    <p:extLst>
      <p:ext uri="{BB962C8B-B14F-4D97-AF65-F5344CB8AC3E}">
        <p14:creationId xmlns:p14="http://schemas.microsoft.com/office/powerpoint/2010/main" val="7209054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Mixing Insulins</a:t>
            </a:r>
          </a:p>
        </p:txBody>
      </p:sp>
      <p:sp>
        <p:nvSpPr>
          <p:cNvPr id="3" name="Content Placeholder 2"/>
          <p:cNvSpPr>
            <a:spLocks noGrp="1"/>
          </p:cNvSpPr>
          <p:nvPr>
            <p:ph idx="1"/>
          </p:nvPr>
        </p:nvSpPr>
        <p:spPr/>
        <p:txBody>
          <a:bodyPr/>
          <a:lstStyle/>
          <a:p>
            <a:pPr lvl="0"/>
            <a:r>
              <a:rPr lang="en-US" dirty="0"/>
              <a:t>Taking insulin requires about four injections a day</a:t>
            </a:r>
          </a:p>
          <a:p>
            <a:pPr lvl="0"/>
            <a:r>
              <a:rPr lang="en-US" dirty="0"/>
              <a:t>Regular insulin must be drawn up in the syringe first and then NPH is added</a:t>
            </a:r>
          </a:p>
          <a:p>
            <a:pPr lvl="0"/>
            <a:r>
              <a:rPr lang="en-US" dirty="0"/>
              <a:t>Insulin is measured in units</a:t>
            </a:r>
          </a:p>
          <a:p>
            <a:pPr lvl="0"/>
            <a:r>
              <a:rPr lang="en-US" dirty="0"/>
              <a:t>Patients receiving insulin must rotate their injection sites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37</a:t>
            </a:fld>
            <a:endParaRPr lang="en-GB" sz="800" dirty="0"/>
          </a:p>
          <a:p>
            <a:pPr>
              <a:defRPr/>
            </a:pPr>
            <a:endParaRPr lang="en-GB" dirty="0"/>
          </a:p>
        </p:txBody>
      </p:sp>
    </p:spTree>
    <p:extLst>
      <p:ext uri="{BB962C8B-B14F-4D97-AF65-F5344CB8AC3E}">
        <p14:creationId xmlns:p14="http://schemas.microsoft.com/office/powerpoint/2010/main" val="19946216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Giving Parenteral Medications</a:t>
            </a:r>
          </a:p>
        </p:txBody>
      </p:sp>
      <p:sp>
        <p:nvSpPr>
          <p:cNvPr id="3" name="Content Placeholder 2"/>
          <p:cNvSpPr>
            <a:spLocks noGrp="1"/>
          </p:cNvSpPr>
          <p:nvPr>
            <p:ph idx="1"/>
          </p:nvPr>
        </p:nvSpPr>
        <p:spPr>
          <a:xfrm>
            <a:off x="685800" y="1641475"/>
            <a:ext cx="8064500" cy="4454525"/>
          </a:xfrm>
        </p:spPr>
        <p:txBody>
          <a:bodyPr/>
          <a:lstStyle/>
          <a:p>
            <a:pPr lvl="0"/>
            <a:r>
              <a:rPr lang="en-US" dirty="0"/>
              <a:t>Advantages:</a:t>
            </a:r>
          </a:p>
          <a:p>
            <a:pPr lvl="1"/>
            <a:r>
              <a:rPr lang="en-US" dirty="0"/>
              <a:t>Useful if patient has gastrointestinal distress or is unconscious</a:t>
            </a:r>
          </a:p>
          <a:p>
            <a:pPr lvl="1"/>
            <a:r>
              <a:rPr lang="en-US" dirty="0"/>
              <a:t>Offers good absorption compared with other routes</a:t>
            </a:r>
          </a:p>
          <a:p>
            <a:pPr lvl="1"/>
            <a:r>
              <a:rPr lang="en-US" dirty="0"/>
              <a:t>Onset time is more rapid than other routes</a:t>
            </a:r>
          </a:p>
          <a:p>
            <a:pPr lvl="1"/>
            <a:r>
              <a:rPr lang="en-US" dirty="0"/>
              <a:t>Some types of parenteral medications have a longer duration time</a:t>
            </a:r>
          </a:p>
          <a:p>
            <a:pPr lvl="0"/>
            <a:r>
              <a:rPr lang="en-US" dirty="0"/>
              <a:t>Disadvantages:</a:t>
            </a:r>
          </a:p>
          <a:p>
            <a:pPr lvl="1"/>
            <a:r>
              <a:rPr lang="en-US" dirty="0"/>
              <a:t>Pain with injection</a:t>
            </a:r>
          </a:p>
          <a:p>
            <a:pPr lvl="1"/>
            <a:r>
              <a:rPr lang="en-US" dirty="0"/>
              <a:t>Risk for infection due to injection</a:t>
            </a:r>
          </a:p>
          <a:p>
            <a:pPr lvl="1"/>
            <a:r>
              <a:rPr lang="en-US" dirty="0"/>
              <a:t>Unpredictable absorption rate for those with poor circulation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38</a:t>
            </a:fld>
            <a:endParaRPr lang="en-GB" sz="800" dirty="0"/>
          </a:p>
          <a:p>
            <a:pPr>
              <a:defRPr/>
            </a:pPr>
            <a:endParaRPr lang="en-GB" dirty="0"/>
          </a:p>
        </p:txBody>
      </p:sp>
    </p:spTree>
    <p:extLst>
      <p:ext uri="{BB962C8B-B14F-4D97-AF65-F5344CB8AC3E}">
        <p14:creationId xmlns:p14="http://schemas.microsoft.com/office/powerpoint/2010/main" val="8757050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Guidelines for Parenteral Medications</a:t>
            </a:r>
          </a:p>
        </p:txBody>
      </p:sp>
      <p:sp>
        <p:nvSpPr>
          <p:cNvPr id="3" name="Content Placeholder 2"/>
          <p:cNvSpPr>
            <a:spLocks noGrp="1"/>
          </p:cNvSpPr>
          <p:nvPr>
            <p:ph idx="1"/>
          </p:nvPr>
        </p:nvSpPr>
        <p:spPr/>
        <p:txBody>
          <a:bodyPr/>
          <a:lstStyle/>
          <a:p>
            <a:pPr lvl="0"/>
            <a:r>
              <a:rPr lang="en-US" dirty="0"/>
              <a:t>Prepare and store medications in a separate area, away from the exam rooms</a:t>
            </a:r>
          </a:p>
          <a:p>
            <a:pPr lvl="0"/>
            <a:r>
              <a:rPr lang="en-US" dirty="0"/>
              <a:t>Never transport medication in your pockets</a:t>
            </a:r>
          </a:p>
          <a:p>
            <a:pPr lvl="0"/>
            <a:r>
              <a:rPr lang="en-US" dirty="0"/>
              <a:t>Never given an injection near bones or blood vessels</a:t>
            </a:r>
          </a:p>
          <a:p>
            <a:pPr lvl="0"/>
            <a:r>
              <a:rPr lang="en-US" dirty="0"/>
              <a:t>Avoid scar tissue, a change in skin pigmentation or texture, or abnormal growth</a:t>
            </a:r>
          </a:p>
          <a:p>
            <a:pPr lvl="0"/>
            <a:r>
              <a:rPr lang="en-US" dirty="0"/>
              <a:t>Avoid abrasions, lesions, wounds, bruises, and edematous areas</a:t>
            </a:r>
          </a:p>
          <a:p>
            <a:pPr lvl="0"/>
            <a:r>
              <a:rPr lang="en-US" dirty="0"/>
              <a:t>Select a site that is large enough to hold the amount of medication injected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39</a:t>
            </a:fld>
            <a:endParaRPr lang="en-GB" sz="800" dirty="0"/>
          </a:p>
          <a:p>
            <a:pPr>
              <a:defRPr/>
            </a:pPr>
            <a:endParaRPr lang="en-GB" dirty="0"/>
          </a:p>
        </p:txBody>
      </p:sp>
    </p:spTree>
    <p:extLst>
      <p:ext uri="{BB962C8B-B14F-4D97-AF65-F5344CB8AC3E}">
        <p14:creationId xmlns:p14="http://schemas.microsoft.com/office/powerpoint/2010/main" val="28447903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8342" y="228600"/>
            <a:ext cx="8795657" cy="1219200"/>
          </a:xfrm>
        </p:spPr>
        <p:txBody>
          <a:bodyPr>
            <a:normAutofit fontScale="90000"/>
          </a:bodyPr>
          <a:lstStyle/>
          <a:p>
            <a:r>
              <a:rPr lang="en-US" dirty="0"/>
              <a:t>Nine Rules of Medication Administration </a:t>
            </a:r>
            <a:r>
              <a:rPr lang="en-US" dirty="0" smtClean="0"/>
              <a:t/>
            </a:r>
            <a:br>
              <a:rPr lang="en-US" dirty="0" smtClean="0"/>
            </a:br>
            <a:endParaRPr lang="en-US" sz="1600" dirty="0"/>
          </a:p>
        </p:txBody>
      </p:sp>
      <p:sp>
        <p:nvSpPr>
          <p:cNvPr id="3" name="Content Placeholder 2"/>
          <p:cNvSpPr>
            <a:spLocks noGrp="1"/>
          </p:cNvSpPr>
          <p:nvPr>
            <p:ph idx="1"/>
          </p:nvPr>
        </p:nvSpPr>
        <p:spPr/>
        <p:txBody>
          <a:bodyPr>
            <a:normAutofit/>
          </a:bodyPr>
          <a:lstStyle/>
          <a:p>
            <a:pPr lvl="0"/>
            <a:r>
              <a:rPr lang="en-US" dirty="0"/>
              <a:t>Right education</a:t>
            </a:r>
          </a:p>
          <a:p>
            <a:pPr lvl="0"/>
            <a:r>
              <a:rPr lang="en-US" dirty="0"/>
              <a:t>Right to refuse</a:t>
            </a:r>
          </a:p>
          <a:p>
            <a:pPr lvl="0"/>
            <a:r>
              <a:rPr lang="en-US" dirty="0"/>
              <a:t>Right technique</a:t>
            </a:r>
          </a:p>
          <a:p>
            <a:pPr lvl="0"/>
            <a:r>
              <a:rPr lang="en-US" dirty="0"/>
              <a:t>Right documentation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a:t>
            </a:fld>
            <a:endParaRPr lang="en-GB" sz="800" dirty="0"/>
          </a:p>
          <a:p>
            <a:pPr>
              <a:defRPr/>
            </a:pPr>
            <a:endParaRPr lang="en-GB" dirty="0"/>
          </a:p>
        </p:txBody>
      </p:sp>
    </p:spTree>
    <p:extLst>
      <p:ext uri="{BB962C8B-B14F-4D97-AF65-F5344CB8AC3E}">
        <p14:creationId xmlns:p14="http://schemas.microsoft.com/office/powerpoint/2010/main" val="360529695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Reducing Pain and Anxiety</a:t>
            </a:r>
          </a:p>
        </p:txBody>
      </p:sp>
      <p:sp>
        <p:nvSpPr>
          <p:cNvPr id="3" name="Content Placeholder 2"/>
          <p:cNvSpPr>
            <a:spLocks noGrp="1"/>
          </p:cNvSpPr>
          <p:nvPr>
            <p:ph idx="1"/>
          </p:nvPr>
        </p:nvSpPr>
        <p:spPr>
          <a:xfrm>
            <a:off x="685800" y="1641475"/>
            <a:ext cx="7277100" cy="4454525"/>
          </a:xfrm>
        </p:spPr>
        <p:txBody>
          <a:bodyPr/>
          <a:lstStyle/>
          <a:p>
            <a:pPr lvl="0"/>
            <a:r>
              <a:rPr lang="en-US" dirty="0"/>
              <a:t>Insert subcut and IM needles swiftly</a:t>
            </a:r>
          </a:p>
          <a:p>
            <a:pPr lvl="0"/>
            <a:r>
              <a:rPr lang="en-US" dirty="0"/>
              <a:t>Inject medication at rate of 10 seconds per 1 mL </a:t>
            </a:r>
          </a:p>
          <a:p>
            <a:pPr lvl="0"/>
            <a:r>
              <a:rPr lang="en-US" dirty="0"/>
              <a:t>Remove needle quickly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40</a:t>
            </a:fld>
            <a:endParaRPr lang="en-GB" sz="800" dirty="0"/>
          </a:p>
          <a:p>
            <a:pPr>
              <a:defRPr/>
            </a:pPr>
            <a:endParaRPr lang="en-GB" dirty="0"/>
          </a:p>
        </p:txBody>
      </p:sp>
    </p:spTree>
    <p:extLst>
      <p:ext uri="{BB962C8B-B14F-4D97-AF65-F5344CB8AC3E}">
        <p14:creationId xmlns:p14="http://schemas.microsoft.com/office/powerpoint/2010/main" val="30522801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Situations</a:t>
            </a:r>
          </a:p>
        </p:txBody>
      </p:sp>
      <p:sp>
        <p:nvSpPr>
          <p:cNvPr id="3" name="Content Placeholder 2"/>
          <p:cNvSpPr>
            <a:spLocks noGrp="1"/>
          </p:cNvSpPr>
          <p:nvPr>
            <p:ph idx="1"/>
          </p:nvPr>
        </p:nvSpPr>
        <p:spPr/>
        <p:txBody>
          <a:bodyPr/>
          <a:lstStyle/>
          <a:p>
            <a:pPr lvl="0"/>
            <a:r>
              <a:rPr lang="en-US" dirty="0"/>
              <a:t>If needle breaks during injection or needle separates from syringe, pull out the needle and discard in biohazard sharps container</a:t>
            </a:r>
          </a:p>
          <a:p>
            <a:pPr lvl="1"/>
            <a:r>
              <a:rPr lang="en-US" dirty="0"/>
              <a:t>If needle is not visible, mark spot with pen and yell for help</a:t>
            </a:r>
          </a:p>
          <a:p>
            <a:r>
              <a:rPr lang="en-US" dirty="0"/>
              <a:t>If a bone is hit during an intramuscular injection, pull the needle out about ¼ inch and give medication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41</a:t>
            </a:fld>
            <a:endParaRPr lang="en-GB" sz="800" dirty="0"/>
          </a:p>
          <a:p>
            <a:pPr>
              <a:defRPr/>
            </a:pPr>
            <a:endParaRPr lang="en-GB" dirty="0"/>
          </a:p>
        </p:txBody>
      </p:sp>
    </p:spTree>
    <p:extLst>
      <p:ext uri="{BB962C8B-B14F-4D97-AF65-F5344CB8AC3E}">
        <p14:creationId xmlns:p14="http://schemas.microsoft.com/office/powerpoint/2010/main" val="17950394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Intradermal Injections </a:t>
            </a:r>
          </a:p>
        </p:txBody>
      </p:sp>
      <p:sp>
        <p:nvSpPr>
          <p:cNvPr id="3" name="Content Placeholder 2"/>
          <p:cNvSpPr>
            <a:spLocks noGrp="1"/>
          </p:cNvSpPr>
          <p:nvPr>
            <p:ph idx="1"/>
          </p:nvPr>
        </p:nvSpPr>
        <p:spPr/>
        <p:txBody>
          <a:bodyPr/>
          <a:lstStyle/>
          <a:p>
            <a:pPr lvl="0"/>
            <a:r>
              <a:rPr lang="en-US" dirty="0"/>
              <a:t>Given just under epidermis</a:t>
            </a:r>
          </a:p>
          <a:p>
            <a:pPr lvl="0"/>
            <a:r>
              <a:rPr lang="en-US" dirty="0"/>
              <a:t>Causes momentary burning or stinging</a:t>
            </a:r>
          </a:p>
          <a:p>
            <a:pPr lvl="0"/>
            <a:r>
              <a:rPr lang="en-US" dirty="0"/>
              <a:t>Small amounts of medication are injected</a:t>
            </a:r>
          </a:p>
          <a:p>
            <a:pPr lvl="0"/>
            <a:r>
              <a:rPr lang="en-US" dirty="0"/>
              <a:t>Examples of intradermal injections:</a:t>
            </a:r>
          </a:p>
          <a:p>
            <a:pPr lvl="1"/>
            <a:r>
              <a:rPr lang="en-US" dirty="0"/>
              <a:t>Mantoux tuberculin skin test (TST)</a:t>
            </a:r>
          </a:p>
          <a:p>
            <a:pPr lvl="1"/>
            <a:r>
              <a:rPr lang="en-US" dirty="0"/>
              <a:t>Intradermal flu vaccine</a:t>
            </a:r>
          </a:p>
          <a:p>
            <a:pPr lvl="1"/>
            <a:r>
              <a:rPr lang="en-US" dirty="0"/>
              <a:t>Allergy testing</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42</a:t>
            </a:fld>
            <a:endParaRPr lang="en-GB" sz="800" dirty="0"/>
          </a:p>
          <a:p>
            <a:pPr>
              <a:defRPr/>
            </a:pPr>
            <a:endParaRPr lang="en-GB" dirty="0"/>
          </a:p>
        </p:txBody>
      </p:sp>
    </p:spTree>
    <p:extLst>
      <p:ext uri="{BB962C8B-B14F-4D97-AF65-F5344CB8AC3E}">
        <p14:creationId xmlns:p14="http://schemas.microsoft.com/office/powerpoint/2010/main" val="254526971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Tuberculin Testing</a:t>
            </a:r>
          </a:p>
        </p:txBody>
      </p:sp>
      <p:sp>
        <p:nvSpPr>
          <p:cNvPr id="3" name="Content Placeholder 2"/>
          <p:cNvSpPr>
            <a:spLocks noGrp="1"/>
          </p:cNvSpPr>
          <p:nvPr>
            <p:ph idx="1"/>
          </p:nvPr>
        </p:nvSpPr>
        <p:spPr/>
        <p:txBody>
          <a:bodyPr/>
          <a:lstStyle/>
          <a:p>
            <a:pPr lvl="0"/>
            <a:r>
              <a:rPr lang="en-US" dirty="0"/>
              <a:t>Two types are FDA-approved:</a:t>
            </a:r>
          </a:p>
          <a:p>
            <a:pPr lvl="1"/>
            <a:r>
              <a:rPr lang="en-US" dirty="0"/>
              <a:t>Mantoux tuberculin skin test (TST)</a:t>
            </a:r>
          </a:p>
          <a:p>
            <a:pPr lvl="2"/>
            <a:r>
              <a:rPr lang="en-US" dirty="0"/>
              <a:t>Can be given to most patients, even infants, pregnant women, and patients infected with the human immunodeficiency virus (HIV)</a:t>
            </a:r>
          </a:p>
          <a:p>
            <a:pPr lvl="1"/>
            <a:r>
              <a:rPr lang="en-US" dirty="0"/>
              <a:t>Blood test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43</a:t>
            </a:fld>
            <a:endParaRPr lang="en-GB" sz="800" dirty="0"/>
          </a:p>
          <a:p>
            <a:pPr>
              <a:defRPr/>
            </a:pPr>
            <a:endParaRPr lang="en-GB" dirty="0"/>
          </a:p>
        </p:txBody>
      </p:sp>
    </p:spTree>
    <p:extLst>
      <p:ext uri="{BB962C8B-B14F-4D97-AF65-F5344CB8AC3E}">
        <p14:creationId xmlns:p14="http://schemas.microsoft.com/office/powerpoint/2010/main" val="316766649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642594"/>
            <a:ext cx="7680960" cy="998881"/>
          </a:xfrm>
        </p:spPr>
        <p:txBody>
          <a:bodyPr>
            <a:normAutofit fontScale="90000"/>
          </a:bodyPr>
          <a:lstStyle/>
          <a:p>
            <a:r>
              <a:rPr lang="en-US" dirty="0"/>
              <a:t>Tuberculin Skin Test </a:t>
            </a:r>
            <a:br>
              <a:rPr lang="en-US" dirty="0"/>
            </a:br>
            <a:r>
              <a:rPr lang="en-US" dirty="0"/>
              <a:t>Procedure and Reading</a:t>
            </a:r>
          </a:p>
        </p:txBody>
      </p:sp>
      <p:sp>
        <p:nvSpPr>
          <p:cNvPr id="3" name="Content Placeholder 2"/>
          <p:cNvSpPr>
            <a:spLocks noGrp="1"/>
          </p:cNvSpPr>
          <p:nvPr>
            <p:ph idx="1"/>
          </p:nvPr>
        </p:nvSpPr>
        <p:spPr>
          <a:xfrm>
            <a:off x="685800" y="2463800"/>
            <a:ext cx="8051800" cy="3632200"/>
          </a:xfrm>
        </p:spPr>
        <p:txBody>
          <a:bodyPr/>
          <a:lstStyle/>
          <a:p>
            <a:pPr lvl="0"/>
            <a:r>
              <a:rPr lang="en-US" dirty="0"/>
              <a:t>Tuberculin purified protein derivative (PPD) 0.1 mL is given ID into the inner surface of the forearm</a:t>
            </a:r>
          </a:p>
          <a:p>
            <a:pPr lvl="0"/>
            <a:r>
              <a:rPr lang="en-US" dirty="0"/>
              <a:t>Tuberculin syringe and needle, with bevel facing upward, is used to slowly inject PPD, creating a wheal</a:t>
            </a:r>
          </a:p>
          <a:p>
            <a:pPr lvl="1"/>
            <a:r>
              <a:rPr lang="en-US" dirty="0"/>
              <a:t>Wheal: Tense, pale elevation of skin; must measure 6-10 mm in diameter</a:t>
            </a:r>
          </a:p>
          <a:p>
            <a:r>
              <a:rPr lang="en-US" dirty="0"/>
              <a:t>Patient returns in 48-72 hours to have test read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44</a:t>
            </a:fld>
            <a:endParaRPr lang="en-GB" sz="800" dirty="0"/>
          </a:p>
          <a:p>
            <a:pPr>
              <a:defRPr/>
            </a:pPr>
            <a:endParaRPr lang="en-GB" dirty="0"/>
          </a:p>
        </p:txBody>
      </p:sp>
    </p:spTree>
    <p:extLst>
      <p:ext uri="{BB962C8B-B14F-4D97-AF65-F5344CB8AC3E}">
        <p14:creationId xmlns:p14="http://schemas.microsoft.com/office/powerpoint/2010/main" val="83453731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Incorrect Tuberculin </a:t>
            </a:r>
            <a:br>
              <a:rPr lang="en-US" dirty="0"/>
            </a:br>
            <a:r>
              <a:rPr lang="en-US" dirty="0"/>
              <a:t>Skin Test Readings</a:t>
            </a:r>
          </a:p>
        </p:txBody>
      </p:sp>
      <p:sp>
        <p:nvSpPr>
          <p:cNvPr id="3" name="Content Placeholder 2"/>
          <p:cNvSpPr>
            <a:spLocks noGrp="1"/>
          </p:cNvSpPr>
          <p:nvPr>
            <p:ph idx="1"/>
          </p:nvPr>
        </p:nvSpPr>
        <p:spPr/>
        <p:txBody>
          <a:bodyPr/>
          <a:lstStyle/>
          <a:p>
            <a:pPr lvl="0"/>
            <a:r>
              <a:rPr lang="en-US" dirty="0"/>
              <a:t>False-positive reaction means person reacted to the test even through no M. tuberculosis is present</a:t>
            </a:r>
          </a:p>
          <a:p>
            <a:pPr lvl="0"/>
            <a:r>
              <a:rPr lang="en-US" dirty="0"/>
              <a:t>False-negative reaction means person may not have reacted to test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45</a:t>
            </a:fld>
            <a:endParaRPr lang="en-GB" sz="800" dirty="0"/>
          </a:p>
          <a:p>
            <a:pPr>
              <a:defRPr/>
            </a:pPr>
            <a:endParaRPr lang="en-GB" dirty="0"/>
          </a:p>
        </p:txBody>
      </p:sp>
    </p:spTree>
    <p:extLst>
      <p:ext uri="{BB962C8B-B14F-4D97-AF65-F5344CB8AC3E}">
        <p14:creationId xmlns:p14="http://schemas.microsoft.com/office/powerpoint/2010/main" val="321677463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Two-Step Testing</a:t>
            </a:r>
          </a:p>
        </p:txBody>
      </p:sp>
      <p:sp>
        <p:nvSpPr>
          <p:cNvPr id="3" name="Content Placeholder 2"/>
          <p:cNvSpPr>
            <a:spLocks noGrp="1"/>
          </p:cNvSpPr>
          <p:nvPr>
            <p:ph idx="1"/>
          </p:nvPr>
        </p:nvSpPr>
        <p:spPr/>
        <p:txBody>
          <a:bodyPr/>
          <a:lstStyle/>
          <a:p>
            <a:pPr lvl="0"/>
            <a:r>
              <a:rPr lang="en-US" dirty="0"/>
              <a:t>Receiving a second TST can help body ”remember” infection, thus causing a more accurate reading</a:t>
            </a:r>
          </a:p>
          <a:p>
            <a:pPr lvl="0"/>
            <a:r>
              <a:rPr lang="en-US" dirty="0"/>
              <a:t>New residents in long-term care facilities usually have a two-step TST done</a:t>
            </a:r>
          </a:p>
          <a:p>
            <a:pPr lvl="0"/>
            <a:r>
              <a:rPr lang="en-US" dirty="0"/>
              <a:t>If time since last TST exceeds 1 year, patients may need to complete another two-step TST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46</a:t>
            </a:fld>
            <a:endParaRPr lang="en-GB" sz="800" dirty="0"/>
          </a:p>
          <a:p>
            <a:pPr>
              <a:defRPr/>
            </a:pPr>
            <a:endParaRPr lang="en-GB" dirty="0"/>
          </a:p>
        </p:txBody>
      </p:sp>
    </p:spTree>
    <p:extLst>
      <p:ext uri="{BB962C8B-B14F-4D97-AF65-F5344CB8AC3E}">
        <p14:creationId xmlns:p14="http://schemas.microsoft.com/office/powerpoint/2010/main" val="234924808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Blood Tuberculin Tests</a:t>
            </a:r>
          </a:p>
        </p:txBody>
      </p:sp>
      <p:sp>
        <p:nvSpPr>
          <p:cNvPr id="3" name="Content Placeholder 2"/>
          <p:cNvSpPr>
            <a:spLocks noGrp="1"/>
          </p:cNvSpPr>
          <p:nvPr>
            <p:ph idx="1"/>
          </p:nvPr>
        </p:nvSpPr>
        <p:spPr/>
        <p:txBody>
          <a:bodyPr/>
          <a:lstStyle/>
          <a:p>
            <a:pPr lvl="0"/>
            <a:r>
              <a:rPr lang="en-US" dirty="0"/>
              <a:t>FDA has approved two blood tuberculin tests:</a:t>
            </a:r>
          </a:p>
          <a:p>
            <a:pPr lvl="1"/>
            <a:r>
              <a:rPr lang="en-US" dirty="0"/>
              <a:t>QuantiFERON-TB Gold In-Tube test (QFT-GIT)</a:t>
            </a:r>
          </a:p>
          <a:p>
            <a:pPr lvl="1"/>
            <a:r>
              <a:rPr lang="en-US" dirty="0"/>
              <a:t>T-SPOT TB test (T-Spot)</a:t>
            </a:r>
          </a:p>
          <a:p>
            <a:r>
              <a:rPr lang="en-US" dirty="0"/>
              <a:t>After medical assistant draws patient’s blood, it is sent to laboratory for analysis</a:t>
            </a:r>
          </a:p>
          <a:p>
            <a:r>
              <a:rPr lang="en-US" dirty="0"/>
              <a:t>Positive or negative tests:</a:t>
            </a:r>
          </a:p>
          <a:p>
            <a:pPr lvl="1"/>
            <a:r>
              <a:rPr lang="en-US" dirty="0"/>
              <a:t>Positive: Person has been infected with TB</a:t>
            </a:r>
          </a:p>
          <a:p>
            <a:pPr lvl="1"/>
            <a:r>
              <a:rPr lang="en-US" dirty="0"/>
              <a:t>Negative: It is unlikely that the person has TB</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47</a:t>
            </a:fld>
            <a:endParaRPr lang="en-GB" sz="800" dirty="0"/>
          </a:p>
          <a:p>
            <a:pPr>
              <a:defRPr/>
            </a:pPr>
            <a:endParaRPr lang="en-GB" dirty="0"/>
          </a:p>
        </p:txBody>
      </p:sp>
    </p:spTree>
    <p:extLst>
      <p:ext uri="{BB962C8B-B14F-4D97-AF65-F5344CB8AC3E}">
        <p14:creationId xmlns:p14="http://schemas.microsoft.com/office/powerpoint/2010/main" val="334720484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Subcutaneous Injections </a:t>
            </a:r>
          </a:p>
        </p:txBody>
      </p:sp>
      <p:sp>
        <p:nvSpPr>
          <p:cNvPr id="3" name="Content Placeholder 2"/>
          <p:cNvSpPr>
            <a:spLocks noGrp="1"/>
          </p:cNvSpPr>
          <p:nvPr>
            <p:ph idx="1"/>
          </p:nvPr>
        </p:nvSpPr>
        <p:spPr/>
        <p:txBody>
          <a:bodyPr/>
          <a:lstStyle/>
          <a:p>
            <a:pPr lvl="0"/>
            <a:r>
              <a:rPr lang="en-US" dirty="0"/>
              <a:t>Involve placing medication into the subcutaneous layer, under the dermis</a:t>
            </a:r>
          </a:p>
          <a:p>
            <a:pPr lvl="0"/>
            <a:r>
              <a:rPr lang="en-US" dirty="0"/>
              <a:t>Subcutaneous layer has fewer blood vessels than the muscles do</a:t>
            </a:r>
          </a:p>
          <a:p>
            <a:pPr lvl="0"/>
            <a:r>
              <a:rPr lang="en-US" dirty="0"/>
              <a:t>Common medications given via subcutaneous route include:</a:t>
            </a:r>
          </a:p>
          <a:p>
            <a:pPr lvl="1"/>
            <a:r>
              <a:rPr lang="en-US" dirty="0"/>
              <a:t>Several vaccines (MMR, varicella, shingles, polio)</a:t>
            </a:r>
          </a:p>
          <a:p>
            <a:pPr lvl="1"/>
            <a:r>
              <a:rPr lang="en-US" dirty="0"/>
              <a:t>Enoxaparin (Lovenox)</a:t>
            </a:r>
          </a:p>
          <a:p>
            <a:pPr lvl="1"/>
            <a:r>
              <a:rPr lang="en-US" dirty="0"/>
              <a:t>Heparin</a:t>
            </a:r>
          </a:p>
          <a:p>
            <a:pPr lvl="1"/>
            <a:r>
              <a:rPr lang="en-US" dirty="0"/>
              <a:t>Insulin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48</a:t>
            </a:fld>
            <a:endParaRPr lang="en-GB" sz="800" dirty="0"/>
          </a:p>
          <a:p>
            <a:pPr>
              <a:defRPr/>
            </a:pPr>
            <a:endParaRPr lang="en-GB" dirty="0"/>
          </a:p>
        </p:txBody>
      </p:sp>
    </p:spTree>
    <p:extLst>
      <p:ext uri="{BB962C8B-B14F-4D97-AF65-F5344CB8AC3E}">
        <p14:creationId xmlns:p14="http://schemas.microsoft.com/office/powerpoint/2010/main" val="205724966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Administration Techniques</a:t>
            </a:r>
          </a:p>
        </p:txBody>
      </p:sp>
      <p:sp>
        <p:nvSpPr>
          <p:cNvPr id="3" name="Content Placeholder 2"/>
          <p:cNvSpPr>
            <a:spLocks noGrp="1"/>
          </p:cNvSpPr>
          <p:nvPr>
            <p:ph idx="1"/>
          </p:nvPr>
        </p:nvSpPr>
        <p:spPr/>
        <p:txBody>
          <a:bodyPr/>
          <a:lstStyle/>
          <a:p>
            <a:pPr lvl="0"/>
            <a:r>
              <a:rPr lang="en-US" dirty="0"/>
              <a:t>When a subcut injection is given, the angle depends on the needle length</a:t>
            </a:r>
          </a:p>
          <a:p>
            <a:pPr lvl="1"/>
            <a:r>
              <a:rPr lang="en-US" dirty="0"/>
              <a:t>If a </a:t>
            </a:r>
            <a:r>
              <a:rPr lang="en-US" dirty="0" smtClean="0">
                <a:latin typeface="Arial"/>
                <a:cs typeface="Arial"/>
              </a:rPr>
              <a:t>⅝</a:t>
            </a:r>
            <a:r>
              <a:rPr lang="en-US" dirty="0" smtClean="0"/>
              <a:t>-inch </a:t>
            </a:r>
            <a:r>
              <a:rPr lang="en-US" dirty="0"/>
              <a:t>needle is used, then the medical assistant should use a 45-degree angle</a:t>
            </a:r>
          </a:p>
          <a:p>
            <a:pPr lvl="1"/>
            <a:r>
              <a:rPr lang="en-US" dirty="0"/>
              <a:t>If a ½-inch needle is used, then a 90-degree angle should be applied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49</a:t>
            </a:fld>
            <a:endParaRPr lang="en-GB" sz="800" dirty="0"/>
          </a:p>
          <a:p>
            <a:pPr>
              <a:defRPr/>
            </a:pPr>
            <a:endParaRPr lang="en-GB" dirty="0"/>
          </a:p>
        </p:txBody>
      </p:sp>
    </p:spTree>
    <p:extLst>
      <p:ext uri="{BB962C8B-B14F-4D97-AF65-F5344CB8AC3E}">
        <p14:creationId xmlns:p14="http://schemas.microsoft.com/office/powerpoint/2010/main" val="18555942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5</a:t>
            </a:fld>
            <a:endParaRPr lang="en-GB" sz="800" smtClean="0"/>
          </a:p>
          <a:p>
            <a:pPr>
              <a:defRPr/>
            </a:pPr>
            <a:endParaRPr lang="en-GB" dirty="0"/>
          </a:p>
        </p:txBody>
      </p:sp>
      <p:pic>
        <p:nvPicPr>
          <p:cNvPr id="1026" name="Picture 2" descr="Group of bright multi-colored pills on a green background. Cropped shot, horizontal, side view. The concept of medicine and health. Opioid Painkiller Crisis and Addiction Concep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028" y="580571"/>
            <a:ext cx="7895771" cy="5515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66763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Aspiration</a:t>
            </a:r>
          </a:p>
        </p:txBody>
      </p:sp>
      <p:sp>
        <p:nvSpPr>
          <p:cNvPr id="3" name="Content Placeholder 2"/>
          <p:cNvSpPr>
            <a:spLocks noGrp="1"/>
          </p:cNvSpPr>
          <p:nvPr>
            <p:ph idx="1"/>
          </p:nvPr>
        </p:nvSpPr>
        <p:spPr/>
        <p:txBody>
          <a:bodyPr/>
          <a:lstStyle/>
          <a:p>
            <a:pPr lvl="0"/>
            <a:r>
              <a:rPr lang="en-US" dirty="0"/>
              <a:t>Used to check if the needle is in a blood vessel</a:t>
            </a:r>
          </a:p>
          <a:p>
            <a:pPr lvl="0"/>
            <a:r>
              <a:rPr lang="en-US" dirty="0"/>
              <a:t>With subcut injections, the aspiration should be done if the medication manufacturer recommends it</a:t>
            </a:r>
          </a:p>
          <a:p>
            <a:pPr lvl="0"/>
            <a:r>
              <a:rPr lang="en-US" dirty="0"/>
              <a:t>Insulin is not aspirated</a:t>
            </a:r>
          </a:p>
          <a:p>
            <a:pPr marL="0" lvl="0" indent="0">
              <a:buNone/>
            </a:pPr>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50</a:t>
            </a:fld>
            <a:endParaRPr lang="en-GB" sz="800" dirty="0"/>
          </a:p>
          <a:p>
            <a:pPr>
              <a:defRPr/>
            </a:pPr>
            <a:endParaRPr lang="en-GB" dirty="0"/>
          </a:p>
        </p:txBody>
      </p:sp>
    </p:spTree>
    <p:extLst>
      <p:ext uri="{BB962C8B-B14F-4D97-AF65-F5344CB8AC3E}">
        <p14:creationId xmlns:p14="http://schemas.microsoft.com/office/powerpoint/2010/main" val="162219947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Subcutaneous Sites</a:t>
            </a:r>
          </a:p>
        </p:txBody>
      </p:sp>
      <p:sp>
        <p:nvSpPr>
          <p:cNvPr id="3" name="Content Placeholder 2"/>
          <p:cNvSpPr>
            <a:spLocks noGrp="1"/>
          </p:cNvSpPr>
          <p:nvPr>
            <p:ph idx="1"/>
          </p:nvPr>
        </p:nvSpPr>
        <p:spPr/>
        <p:txBody>
          <a:bodyPr/>
          <a:lstStyle/>
          <a:p>
            <a:pPr lvl="0"/>
            <a:r>
              <a:rPr lang="en-US" dirty="0"/>
              <a:t>Three subcut sites are typically used in ambulatory care:</a:t>
            </a:r>
          </a:p>
          <a:p>
            <a:pPr lvl="1"/>
            <a:r>
              <a:rPr lang="en-US" dirty="0"/>
              <a:t>Abdominal site</a:t>
            </a:r>
          </a:p>
          <a:p>
            <a:pPr lvl="1"/>
            <a:r>
              <a:rPr lang="en-US" dirty="0"/>
              <a:t>Outer posterior aspect of upper arm</a:t>
            </a:r>
          </a:p>
          <a:p>
            <a:pPr lvl="1"/>
            <a:r>
              <a:rPr lang="en-US" dirty="0"/>
              <a:t>Anterior aspect of thigh</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51</a:t>
            </a:fld>
            <a:endParaRPr lang="en-GB" sz="800" dirty="0"/>
          </a:p>
          <a:p>
            <a:pPr>
              <a:defRPr/>
            </a:pPr>
            <a:endParaRPr lang="en-GB" dirty="0"/>
          </a:p>
        </p:txBody>
      </p:sp>
    </p:spTree>
    <p:extLst>
      <p:ext uri="{BB962C8B-B14F-4D97-AF65-F5344CB8AC3E}">
        <p14:creationId xmlns:p14="http://schemas.microsoft.com/office/powerpoint/2010/main" val="192337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Intramuscular Injections </a:t>
            </a:r>
          </a:p>
        </p:txBody>
      </p:sp>
      <p:sp>
        <p:nvSpPr>
          <p:cNvPr id="3" name="Content Placeholder 2"/>
          <p:cNvSpPr>
            <a:spLocks noGrp="1"/>
          </p:cNvSpPr>
          <p:nvPr>
            <p:ph idx="1"/>
          </p:nvPr>
        </p:nvSpPr>
        <p:spPr/>
        <p:txBody>
          <a:bodyPr/>
          <a:lstStyle/>
          <a:p>
            <a:pPr lvl="0"/>
            <a:r>
              <a:rPr lang="en-US" dirty="0"/>
              <a:t>Involve placing medication into the muscle</a:t>
            </a:r>
          </a:p>
          <a:p>
            <a:pPr lvl="0"/>
            <a:r>
              <a:rPr lang="en-US" dirty="0"/>
              <a:t>There are more blood vessels in the muscles</a:t>
            </a:r>
          </a:p>
          <a:p>
            <a:pPr lvl="0"/>
            <a:r>
              <a:rPr lang="en-US" dirty="0"/>
              <a:t>Absorption is faster than in subcutaneous layer</a:t>
            </a:r>
          </a:p>
          <a:p>
            <a:pPr lvl="0"/>
            <a:r>
              <a:rPr lang="en-US" dirty="0"/>
              <a:t>Common medications delivered via intramuscular route:</a:t>
            </a:r>
          </a:p>
          <a:p>
            <a:pPr lvl="1"/>
            <a:r>
              <a:rPr lang="en-US" dirty="0"/>
              <a:t>Several vaccines (hepatitis A and B, tetanus [Td], pertussis [Tdap], influenza, meningococcal)</a:t>
            </a:r>
          </a:p>
          <a:p>
            <a:pPr lvl="1"/>
            <a:r>
              <a:rPr lang="en-US" dirty="0"/>
              <a:t>Antibiotics and medroxyprogesterone (Depo-Provera)</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52</a:t>
            </a:fld>
            <a:endParaRPr lang="en-GB" sz="800" dirty="0"/>
          </a:p>
          <a:p>
            <a:pPr>
              <a:defRPr/>
            </a:pPr>
            <a:endParaRPr lang="en-GB" dirty="0"/>
          </a:p>
        </p:txBody>
      </p:sp>
    </p:spTree>
    <p:extLst>
      <p:ext uri="{BB962C8B-B14F-4D97-AF65-F5344CB8AC3E}">
        <p14:creationId xmlns:p14="http://schemas.microsoft.com/office/powerpoint/2010/main" val="28884911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Administration Techniques</a:t>
            </a:r>
          </a:p>
        </p:txBody>
      </p:sp>
      <p:sp>
        <p:nvSpPr>
          <p:cNvPr id="3" name="Content Placeholder 2"/>
          <p:cNvSpPr>
            <a:spLocks noGrp="1"/>
          </p:cNvSpPr>
          <p:nvPr>
            <p:ph idx="1"/>
          </p:nvPr>
        </p:nvSpPr>
        <p:spPr/>
        <p:txBody>
          <a:bodyPr/>
          <a:lstStyle/>
          <a:p>
            <a:pPr lvl="0"/>
            <a:r>
              <a:rPr lang="en-US" dirty="0"/>
              <a:t>Medical assistant must identify correct site and follow guidelines for medical asepsis</a:t>
            </a:r>
          </a:p>
          <a:p>
            <a:pPr lvl="0"/>
            <a:r>
              <a:rPr lang="en-US" dirty="0"/>
              <a:t>When administering an IM injection, important to use a 90-degree angle for entry</a:t>
            </a:r>
          </a:p>
          <a:p>
            <a:pPr lvl="0"/>
            <a:r>
              <a:rPr lang="en-US" dirty="0"/>
              <a:t>Administration techniques for IM injections consist of:</a:t>
            </a:r>
          </a:p>
          <a:p>
            <a:pPr lvl="1"/>
            <a:r>
              <a:rPr lang="en-US" dirty="0"/>
              <a:t>Being safe</a:t>
            </a:r>
          </a:p>
          <a:p>
            <a:pPr lvl="1"/>
            <a:r>
              <a:rPr lang="en-US" dirty="0"/>
              <a:t>Minimizing pain</a:t>
            </a:r>
          </a:p>
          <a:p>
            <a:pPr lvl="1"/>
            <a:r>
              <a:rPr lang="en-US" dirty="0"/>
              <a:t>Finding correct site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53</a:t>
            </a:fld>
            <a:endParaRPr lang="en-GB" sz="800" dirty="0"/>
          </a:p>
          <a:p>
            <a:pPr>
              <a:defRPr/>
            </a:pPr>
            <a:endParaRPr lang="en-GB" dirty="0"/>
          </a:p>
        </p:txBody>
      </p:sp>
    </p:spTree>
    <p:extLst>
      <p:ext uri="{BB962C8B-B14F-4D97-AF65-F5344CB8AC3E}">
        <p14:creationId xmlns:p14="http://schemas.microsoft.com/office/powerpoint/2010/main" val="18059921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Aspiration</a:t>
            </a:r>
          </a:p>
        </p:txBody>
      </p:sp>
      <p:sp>
        <p:nvSpPr>
          <p:cNvPr id="3" name="Content Placeholder 2"/>
          <p:cNvSpPr>
            <a:spLocks noGrp="1"/>
          </p:cNvSpPr>
          <p:nvPr>
            <p:ph idx="1"/>
          </p:nvPr>
        </p:nvSpPr>
        <p:spPr/>
        <p:txBody>
          <a:bodyPr/>
          <a:lstStyle/>
          <a:p>
            <a:pPr lvl="0"/>
            <a:r>
              <a:rPr lang="en-US" dirty="0"/>
              <a:t>Aspirate prior to injecting medication</a:t>
            </a:r>
          </a:p>
          <a:p>
            <a:pPr lvl="0"/>
            <a:r>
              <a:rPr lang="en-US" dirty="0"/>
              <a:t>Once needle is in the site, medical assistant should pull back on plunger for 5 seconds and check barrel of syringe</a:t>
            </a:r>
          </a:p>
          <a:p>
            <a:pPr lvl="0"/>
            <a:r>
              <a:rPr lang="en-US" dirty="0"/>
              <a:t>Lack of blood in barrel means needle is not in  blood vessel</a:t>
            </a:r>
          </a:p>
          <a:p>
            <a:pPr lvl="0"/>
            <a:r>
              <a:rPr lang="en-US" dirty="0"/>
              <a:t>If blood appears in barrel, remove needle, discard the syringe and restart the procedure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54</a:t>
            </a:fld>
            <a:endParaRPr lang="en-GB" sz="800" dirty="0"/>
          </a:p>
          <a:p>
            <a:pPr>
              <a:defRPr/>
            </a:pPr>
            <a:endParaRPr lang="en-GB" dirty="0"/>
          </a:p>
        </p:txBody>
      </p:sp>
    </p:spTree>
    <p:extLst>
      <p:ext uri="{BB962C8B-B14F-4D97-AF65-F5344CB8AC3E}">
        <p14:creationId xmlns:p14="http://schemas.microsoft.com/office/powerpoint/2010/main" val="241145838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Air Lock Technique</a:t>
            </a:r>
          </a:p>
        </p:txBody>
      </p:sp>
      <p:sp>
        <p:nvSpPr>
          <p:cNvPr id="3" name="Content Placeholder 2"/>
          <p:cNvSpPr>
            <a:spLocks noGrp="1"/>
          </p:cNvSpPr>
          <p:nvPr>
            <p:ph idx="1"/>
          </p:nvPr>
        </p:nvSpPr>
        <p:spPr/>
        <p:txBody>
          <a:bodyPr/>
          <a:lstStyle/>
          <a:p>
            <a:pPr lvl="0"/>
            <a:r>
              <a:rPr lang="en-US" dirty="0"/>
              <a:t>When an IM injection is given, air lock technique can be used</a:t>
            </a:r>
          </a:p>
          <a:p>
            <a:pPr lvl="0"/>
            <a:r>
              <a:rPr lang="en-US" dirty="0"/>
              <a:t>Remove bubbles in syringe and measure exact amount of medication needed</a:t>
            </a:r>
          </a:p>
          <a:p>
            <a:pPr lvl="0"/>
            <a:r>
              <a:rPr lang="en-US" dirty="0"/>
              <a:t>Add 0.2 to 0.5 mL of air into syringe</a:t>
            </a:r>
          </a:p>
          <a:p>
            <a:pPr lvl="0"/>
            <a:r>
              <a:rPr lang="en-US" dirty="0"/>
              <a:t>When IM injection is given, medication is pushed in first, followed by the air</a:t>
            </a:r>
          </a:p>
          <a:p>
            <a:pPr lvl="0"/>
            <a:r>
              <a:rPr lang="en-US" dirty="0"/>
              <a:t>When needle is withdrawn, air creates a “lock,” keeping medication in the muscle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55</a:t>
            </a:fld>
            <a:endParaRPr lang="en-GB" sz="800" dirty="0"/>
          </a:p>
          <a:p>
            <a:pPr>
              <a:defRPr/>
            </a:pPr>
            <a:endParaRPr lang="en-GB" dirty="0"/>
          </a:p>
        </p:txBody>
      </p:sp>
    </p:spTree>
    <p:extLst>
      <p:ext uri="{BB962C8B-B14F-4D97-AF65-F5344CB8AC3E}">
        <p14:creationId xmlns:p14="http://schemas.microsoft.com/office/powerpoint/2010/main" val="14423221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Z-Track Technique</a:t>
            </a:r>
          </a:p>
        </p:txBody>
      </p:sp>
      <p:sp>
        <p:nvSpPr>
          <p:cNvPr id="3" name="Content Placeholder 2"/>
          <p:cNvSpPr>
            <a:spLocks noGrp="1"/>
          </p:cNvSpPr>
          <p:nvPr>
            <p:ph idx="1"/>
          </p:nvPr>
        </p:nvSpPr>
        <p:spPr/>
        <p:txBody>
          <a:bodyPr/>
          <a:lstStyle/>
          <a:p>
            <a:pPr lvl="0"/>
            <a:r>
              <a:rPr lang="en-US" dirty="0"/>
              <a:t>Another injection technique that can reduce pain and discomfort for patient</a:t>
            </a:r>
          </a:p>
          <a:p>
            <a:pPr lvl="0"/>
            <a:r>
              <a:rPr lang="en-US" dirty="0"/>
              <a:t>Prevents medication from tracking back through subcutaneous tissue</a:t>
            </a:r>
          </a:p>
          <a:p>
            <a:pPr lvl="0"/>
            <a:r>
              <a:rPr lang="en-US" dirty="0"/>
              <a:t>Medication is sealed in muscle, thus minimizing discomfort in patient</a:t>
            </a:r>
          </a:p>
          <a:p>
            <a:pPr lvl="0"/>
            <a:r>
              <a:rPr lang="en-US" dirty="0"/>
              <a:t>Should be used for irritating medications</a:t>
            </a:r>
          </a:p>
          <a:p>
            <a:pPr lvl="1"/>
            <a:r>
              <a:rPr lang="en-US" dirty="0"/>
              <a:t>Ventrogluteal site is recommended </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56</a:t>
            </a:fld>
            <a:endParaRPr lang="en-GB" sz="800" dirty="0"/>
          </a:p>
          <a:p>
            <a:pPr>
              <a:defRPr/>
            </a:pPr>
            <a:endParaRPr lang="en-GB" dirty="0"/>
          </a:p>
        </p:txBody>
      </p:sp>
    </p:spTree>
    <p:extLst>
      <p:ext uri="{BB962C8B-B14F-4D97-AF65-F5344CB8AC3E}">
        <p14:creationId xmlns:p14="http://schemas.microsoft.com/office/powerpoint/2010/main" val="311142754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Intramuscular Sites</a:t>
            </a:r>
          </a:p>
        </p:txBody>
      </p:sp>
      <p:sp>
        <p:nvSpPr>
          <p:cNvPr id="3" name="Content Placeholder 2"/>
          <p:cNvSpPr>
            <a:spLocks noGrp="1"/>
          </p:cNvSpPr>
          <p:nvPr>
            <p:ph idx="1"/>
          </p:nvPr>
        </p:nvSpPr>
        <p:spPr/>
        <p:txBody>
          <a:bodyPr/>
          <a:lstStyle/>
          <a:p>
            <a:pPr lvl="0"/>
            <a:r>
              <a:rPr lang="en-US" dirty="0"/>
              <a:t>Deltoid site</a:t>
            </a:r>
          </a:p>
          <a:p>
            <a:pPr lvl="1"/>
            <a:r>
              <a:rPr lang="en-US" dirty="0"/>
              <a:t>Triangular-shaped muscle located near shoulder and upper arm</a:t>
            </a:r>
          </a:p>
          <a:p>
            <a:pPr lvl="0"/>
            <a:r>
              <a:rPr lang="en-US" dirty="0"/>
              <a:t>Vastus lateralis site</a:t>
            </a:r>
          </a:p>
          <a:p>
            <a:pPr lvl="1"/>
            <a:r>
              <a:rPr lang="en-US" dirty="0"/>
              <a:t>Used on patients from birth through adulthood</a:t>
            </a:r>
          </a:p>
          <a:p>
            <a:pPr lvl="1"/>
            <a:r>
              <a:rPr lang="en-US" dirty="0"/>
              <a:t>On thigh; use rectangle technique to find</a:t>
            </a:r>
          </a:p>
          <a:p>
            <a:pPr lvl="0"/>
            <a:r>
              <a:rPr lang="en-US" dirty="0"/>
              <a:t>Ventrogluteal site</a:t>
            </a:r>
          </a:p>
          <a:p>
            <a:pPr lvl="1"/>
            <a:r>
              <a:rPr lang="en-US" dirty="0"/>
              <a:t>Excellent site for oil-based medications and irritating medications</a:t>
            </a:r>
          </a:p>
          <a:p>
            <a:pPr lvl="1"/>
            <a:r>
              <a:rPr lang="en-US" dirty="0"/>
              <a:t>Ensure correct hand is used to find site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57</a:t>
            </a:fld>
            <a:endParaRPr lang="en-GB" sz="800" dirty="0"/>
          </a:p>
          <a:p>
            <a:pPr>
              <a:defRPr/>
            </a:pPr>
            <a:endParaRPr lang="en-GB" dirty="0"/>
          </a:p>
        </p:txBody>
      </p:sp>
    </p:spTree>
    <p:extLst>
      <p:ext uri="{BB962C8B-B14F-4D97-AF65-F5344CB8AC3E}">
        <p14:creationId xmlns:p14="http://schemas.microsoft.com/office/powerpoint/2010/main" val="338771265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Monitoring Intravenous (IV) Therapy</a:t>
            </a:r>
          </a:p>
        </p:txBody>
      </p:sp>
      <p:sp>
        <p:nvSpPr>
          <p:cNvPr id="3" name="Content Placeholder 2"/>
          <p:cNvSpPr>
            <a:spLocks noGrp="1"/>
          </p:cNvSpPr>
          <p:nvPr>
            <p:ph idx="1"/>
          </p:nvPr>
        </p:nvSpPr>
        <p:spPr/>
        <p:txBody>
          <a:bodyPr/>
          <a:lstStyle/>
          <a:p>
            <a:pPr lvl="0"/>
            <a:r>
              <a:rPr lang="en-US" dirty="0"/>
              <a:t>IV therapy is performed by nurses in ambulatory care facilities</a:t>
            </a:r>
          </a:p>
          <a:p>
            <a:pPr lvl="0"/>
            <a:r>
              <a:rPr lang="en-US" dirty="0"/>
              <a:t>Medical assistant’s role with IVs can include:</a:t>
            </a:r>
          </a:p>
          <a:p>
            <a:pPr lvl="1"/>
            <a:r>
              <a:rPr lang="en-US" dirty="0"/>
              <a:t>Scheduling a patient for an IV infusion</a:t>
            </a:r>
          </a:p>
          <a:p>
            <a:pPr lvl="1"/>
            <a:r>
              <a:rPr lang="en-US" dirty="0"/>
              <a:t>Assisting nurse with checking on patient</a:t>
            </a:r>
          </a:p>
          <a:p>
            <a:r>
              <a:rPr lang="en-US" dirty="0"/>
              <a:t>Common concerns with IV therapy:</a:t>
            </a:r>
          </a:p>
          <a:p>
            <a:pPr lvl="1"/>
            <a:r>
              <a:rPr lang="en-US" dirty="0"/>
              <a:t>Edema</a:t>
            </a:r>
          </a:p>
          <a:p>
            <a:pPr lvl="1"/>
            <a:r>
              <a:rPr lang="en-US" dirty="0"/>
              <a:t>Blood moving up the IV tubing</a:t>
            </a:r>
          </a:p>
          <a:p>
            <a:pPr lvl="1"/>
            <a:r>
              <a:rPr lang="en-US" dirty="0"/>
              <a:t>Almost-empty bag of fluids</a:t>
            </a:r>
          </a:p>
          <a:p>
            <a:pPr lvl="1"/>
            <a:r>
              <a:rPr lang="en-US" dirty="0"/>
              <a:t>Patient who is having difficulty breathing or who has increased audible wheezing</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58</a:t>
            </a:fld>
            <a:endParaRPr lang="en-GB" sz="800" dirty="0"/>
          </a:p>
          <a:p>
            <a:pPr>
              <a:defRPr/>
            </a:pPr>
            <a:endParaRPr lang="en-GB" dirty="0"/>
          </a:p>
        </p:txBody>
      </p:sp>
    </p:spTree>
    <p:extLst>
      <p:ext uri="{BB962C8B-B14F-4D97-AF65-F5344CB8AC3E}">
        <p14:creationId xmlns:p14="http://schemas.microsoft.com/office/powerpoint/2010/main" val="84490132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a:xfrm>
            <a:off x="685800" y="1641475"/>
            <a:ext cx="8225725" cy="4454525"/>
          </a:xfrm>
        </p:spPr>
        <p:txBody>
          <a:bodyPr>
            <a:noAutofit/>
          </a:bodyPr>
          <a:lstStyle/>
          <a:p>
            <a:pPr lvl="0"/>
            <a:r>
              <a:rPr lang="en-US" dirty="0"/>
              <a:t>Medical assistant must be aware that several forms of liquid medications contain alcohol </a:t>
            </a:r>
          </a:p>
          <a:p>
            <a:pPr lvl="1"/>
            <a:r>
              <a:rPr lang="en-US" dirty="0"/>
              <a:t>Could be concern for recovering alcoholics or people with diabetes or other health issues</a:t>
            </a:r>
          </a:p>
          <a:p>
            <a:r>
              <a:rPr lang="en-US" dirty="0"/>
              <a:t>May need to teach patients about what types of medications contain alcohol</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59</a:t>
            </a:fld>
            <a:endParaRPr lang="en-GB" sz="800" dirty="0"/>
          </a:p>
          <a:p>
            <a:pPr>
              <a:defRPr/>
            </a:pPr>
            <a:endParaRPr lang="en-GB" dirty="0"/>
          </a:p>
        </p:txBody>
      </p:sp>
    </p:spTree>
    <p:extLst>
      <p:ext uri="{BB962C8B-B14F-4D97-AF65-F5344CB8AC3E}">
        <p14:creationId xmlns:p14="http://schemas.microsoft.com/office/powerpoint/2010/main" val="17918449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Solid Medication Forms</a:t>
            </a:r>
          </a:p>
        </p:txBody>
      </p:sp>
      <p:sp>
        <p:nvSpPr>
          <p:cNvPr id="3" name="Content Placeholder 2"/>
          <p:cNvSpPr>
            <a:spLocks noGrp="1"/>
          </p:cNvSpPr>
          <p:nvPr>
            <p:ph idx="1"/>
          </p:nvPr>
        </p:nvSpPr>
        <p:spPr>
          <a:xfrm>
            <a:off x="685800" y="1641475"/>
            <a:ext cx="3925389" cy="4454525"/>
          </a:xfrm>
        </p:spPr>
        <p:txBody>
          <a:bodyPr>
            <a:noAutofit/>
          </a:bodyPr>
          <a:lstStyle/>
          <a:p>
            <a:r>
              <a:rPr lang="en-US" dirty="0"/>
              <a:t>Tablet</a:t>
            </a:r>
          </a:p>
          <a:p>
            <a:r>
              <a:rPr lang="en-US" dirty="0"/>
              <a:t>Chewable tablet</a:t>
            </a:r>
          </a:p>
          <a:p>
            <a:r>
              <a:rPr lang="en-US" dirty="0"/>
              <a:t>Caplet</a:t>
            </a:r>
          </a:p>
          <a:p>
            <a:r>
              <a:rPr lang="en-US" dirty="0"/>
              <a:t>Capsule</a:t>
            </a:r>
          </a:p>
          <a:p>
            <a:r>
              <a:rPr lang="en-US" dirty="0"/>
              <a:t>Scored tablet</a:t>
            </a:r>
          </a:p>
          <a:p>
            <a:r>
              <a:rPr lang="en-US" dirty="0"/>
              <a:t>Enteric coated tablets or </a:t>
            </a:r>
            <a:r>
              <a:rPr lang="en-US" dirty="0" smtClean="0"/>
              <a:t>capsules</a:t>
            </a:r>
          </a:p>
          <a:p>
            <a:r>
              <a:rPr lang="en-US" dirty="0" smtClean="0"/>
              <a:t>Buffered</a:t>
            </a:r>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a:t>
            </a:fld>
            <a:endParaRPr lang="en-GB" sz="800" dirty="0"/>
          </a:p>
          <a:p>
            <a:pPr>
              <a:defRPr/>
            </a:pPr>
            <a:endParaRPr lang="en-GB" dirty="0"/>
          </a:p>
        </p:txBody>
      </p:sp>
      <p:sp>
        <p:nvSpPr>
          <p:cNvPr id="6" name="Content Placeholder 2"/>
          <p:cNvSpPr txBox="1">
            <a:spLocks/>
          </p:cNvSpPr>
          <p:nvPr/>
        </p:nvSpPr>
        <p:spPr bwMode="auto">
          <a:xfrm>
            <a:off x="4832535" y="1603375"/>
            <a:ext cx="3816166"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a:lstStyle>
          <a:p>
            <a:r>
              <a:rPr lang="en-US" kern="0" dirty="0" smtClean="0"/>
              <a:t>Fast-dissolving tablet or film strip</a:t>
            </a:r>
          </a:p>
          <a:p>
            <a:r>
              <a:rPr lang="en-US" kern="0" dirty="0" smtClean="0"/>
              <a:t>Extended release tablet or capsule</a:t>
            </a:r>
          </a:p>
          <a:p>
            <a:r>
              <a:rPr lang="en-US" kern="0" dirty="0" smtClean="0"/>
              <a:t>Effervescent tablet</a:t>
            </a:r>
          </a:p>
          <a:p>
            <a:r>
              <a:rPr lang="en-US" kern="0" dirty="0" smtClean="0"/>
              <a:t>Lozenge (troche)</a:t>
            </a:r>
          </a:p>
          <a:p>
            <a:r>
              <a:rPr lang="en-US" kern="0" dirty="0" smtClean="0"/>
              <a:t>Powder</a:t>
            </a:r>
            <a:endParaRPr lang="en-US" kern="0" dirty="0"/>
          </a:p>
        </p:txBody>
      </p:sp>
    </p:spTree>
    <p:extLst>
      <p:ext uri="{BB962C8B-B14F-4D97-AF65-F5344CB8AC3E}">
        <p14:creationId xmlns:p14="http://schemas.microsoft.com/office/powerpoint/2010/main" val="421963399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noAutofit/>
          </a:bodyPr>
          <a:lstStyle/>
          <a:p>
            <a:pPr lvl="0"/>
            <a:r>
              <a:rPr lang="en-US" dirty="0"/>
              <a:t>Scope of practice regarding injections differs across the nation</a:t>
            </a:r>
          </a:p>
          <a:p>
            <a:pPr lvl="0"/>
            <a:r>
              <a:rPr lang="en-US" dirty="0"/>
              <a:t>Important for medical assistants to know the scope of practice in their state</a:t>
            </a:r>
          </a:p>
          <a:p>
            <a:pPr lvl="0"/>
            <a:r>
              <a:rPr lang="en-US" dirty="0"/>
              <a:t>Agencies may also have limitations on what medical assistants can do</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60</a:t>
            </a:fld>
            <a:endParaRPr lang="en-GB" sz="800" dirty="0"/>
          </a:p>
          <a:p>
            <a:pPr>
              <a:defRPr/>
            </a:pPr>
            <a:endParaRPr lang="en-GB" dirty="0"/>
          </a:p>
        </p:txBody>
      </p:sp>
    </p:spTree>
    <p:extLst>
      <p:ext uri="{BB962C8B-B14F-4D97-AF65-F5344CB8AC3E}">
        <p14:creationId xmlns:p14="http://schemas.microsoft.com/office/powerpoint/2010/main" val="364594876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Patient-Centered Care</a:t>
            </a:r>
          </a:p>
        </p:txBody>
      </p:sp>
      <p:sp>
        <p:nvSpPr>
          <p:cNvPr id="3" name="Content Placeholder 2"/>
          <p:cNvSpPr>
            <a:spLocks noGrp="1"/>
          </p:cNvSpPr>
          <p:nvPr>
            <p:ph idx="1"/>
          </p:nvPr>
        </p:nvSpPr>
        <p:spPr>
          <a:xfrm>
            <a:off x="685800" y="1641475"/>
            <a:ext cx="7962900" cy="4454525"/>
          </a:xfrm>
        </p:spPr>
        <p:txBody>
          <a:bodyPr>
            <a:noAutofit/>
          </a:bodyPr>
          <a:lstStyle/>
          <a:p>
            <a:pPr lvl="0"/>
            <a:r>
              <a:rPr lang="en-US" dirty="0"/>
              <a:t>For injections given to small children, subcut and IM sites in thigh are in same location</a:t>
            </a:r>
          </a:p>
          <a:p>
            <a:pPr lvl="1"/>
            <a:r>
              <a:rPr lang="en-US" dirty="0"/>
              <a:t>Helpful to have parent/guardian hold the child’s upper body and hands</a:t>
            </a:r>
          </a:p>
          <a:p>
            <a:pPr lvl="1"/>
            <a:r>
              <a:rPr lang="en-US" dirty="0"/>
              <a:t>If another staff member is available, have him/her hold lower extremities</a:t>
            </a:r>
          </a:p>
          <a:p>
            <a:r>
              <a:rPr lang="en-US" dirty="0"/>
              <a:t>Medical assistant should hold joint above injection site with his or her nondominant hand</a:t>
            </a:r>
          </a:p>
          <a:p>
            <a:r>
              <a:rPr lang="en-US" dirty="0"/>
              <a:t>Injections for children need to be done using the one-hand technique, because other hand is holding near the site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61</a:t>
            </a:fld>
            <a:endParaRPr lang="en-GB" sz="800" dirty="0"/>
          </a:p>
          <a:p>
            <a:pPr>
              <a:defRPr/>
            </a:pPr>
            <a:endParaRPr lang="en-GB" dirty="0"/>
          </a:p>
        </p:txBody>
      </p:sp>
    </p:spTree>
    <p:extLst>
      <p:ext uri="{BB962C8B-B14F-4D97-AF65-F5344CB8AC3E}">
        <p14:creationId xmlns:p14="http://schemas.microsoft.com/office/powerpoint/2010/main" val="422348681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62</a:t>
            </a:fld>
            <a:endParaRPr lang="en-GB" sz="800" smtClean="0"/>
          </a:p>
          <a:p>
            <a:pPr>
              <a:defRPr/>
            </a:pPr>
            <a:endParaRPr lang="en-GB" dirty="0"/>
          </a:p>
        </p:txBody>
      </p:sp>
      <p:pic>
        <p:nvPicPr>
          <p:cNvPr id="6146" name="Picture 2" descr="Image result for cartoon pictures for injec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399" y="228600"/>
            <a:ext cx="7289801" cy="6355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65995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Semisolid Medication Forms</a:t>
            </a:r>
          </a:p>
        </p:txBody>
      </p:sp>
      <p:sp>
        <p:nvSpPr>
          <p:cNvPr id="3" name="Content Placeholder 2"/>
          <p:cNvSpPr>
            <a:spLocks noGrp="1"/>
          </p:cNvSpPr>
          <p:nvPr>
            <p:ph idx="1"/>
          </p:nvPr>
        </p:nvSpPr>
        <p:spPr/>
        <p:txBody>
          <a:bodyPr>
            <a:normAutofit/>
          </a:bodyPr>
          <a:lstStyle/>
          <a:p>
            <a:r>
              <a:rPr lang="en-US" dirty="0"/>
              <a:t>Ointment and paste</a:t>
            </a:r>
          </a:p>
          <a:p>
            <a:pPr lvl="1"/>
            <a:r>
              <a:rPr lang="en-US" dirty="0"/>
              <a:t>Example: Nystatin ointment</a:t>
            </a:r>
          </a:p>
          <a:p>
            <a:r>
              <a:rPr lang="en-US" dirty="0"/>
              <a:t>Cream</a:t>
            </a:r>
          </a:p>
          <a:p>
            <a:pPr lvl="1"/>
            <a:r>
              <a:rPr lang="en-US" dirty="0"/>
              <a:t>Example: Nystatin cream</a:t>
            </a:r>
          </a:p>
          <a:p>
            <a:r>
              <a:rPr lang="en-US" dirty="0"/>
              <a:t>Suppository and pessary</a:t>
            </a:r>
          </a:p>
          <a:p>
            <a:pPr lvl="1"/>
            <a:r>
              <a:rPr lang="en-US" dirty="0"/>
              <a:t>Example: Dulcolax suppository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7</a:t>
            </a:fld>
            <a:endParaRPr lang="en-GB" sz="800" dirty="0"/>
          </a:p>
          <a:p>
            <a:pPr>
              <a:defRPr/>
            </a:pPr>
            <a:endParaRPr lang="en-GB" dirty="0"/>
          </a:p>
        </p:txBody>
      </p:sp>
    </p:spTree>
    <p:extLst>
      <p:ext uri="{BB962C8B-B14F-4D97-AF65-F5344CB8AC3E}">
        <p14:creationId xmlns:p14="http://schemas.microsoft.com/office/powerpoint/2010/main" val="6549885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Liquid Medication Forms</a:t>
            </a:r>
          </a:p>
        </p:txBody>
      </p:sp>
      <p:sp>
        <p:nvSpPr>
          <p:cNvPr id="3" name="Content Placeholder 2"/>
          <p:cNvSpPr>
            <a:spLocks noGrp="1"/>
          </p:cNvSpPr>
          <p:nvPr>
            <p:ph idx="1"/>
          </p:nvPr>
        </p:nvSpPr>
        <p:spPr/>
        <p:txBody>
          <a:bodyPr>
            <a:normAutofit/>
          </a:bodyPr>
          <a:lstStyle/>
          <a:p>
            <a:r>
              <a:rPr lang="en-US" dirty="0"/>
              <a:t>Can be swallowed, rubbed on skin, or instilled in nose, eyes, or ears</a:t>
            </a:r>
          </a:p>
          <a:p>
            <a:r>
              <a:rPr lang="en-US" dirty="0"/>
              <a:t>If active medication dissolves in liquid, the medication is a solution</a:t>
            </a:r>
          </a:p>
          <a:p>
            <a:r>
              <a:rPr lang="en-US" dirty="0"/>
              <a:t>If active medication does not dissolve in liquid and becomes suspended in liquid, it is called a suspension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8</a:t>
            </a:fld>
            <a:endParaRPr lang="en-GB" sz="800" dirty="0"/>
          </a:p>
          <a:p>
            <a:pPr>
              <a:defRPr/>
            </a:pPr>
            <a:endParaRPr lang="en-GB" dirty="0"/>
          </a:p>
        </p:txBody>
      </p:sp>
    </p:spTree>
    <p:extLst>
      <p:ext uri="{BB962C8B-B14F-4D97-AF65-F5344CB8AC3E}">
        <p14:creationId xmlns:p14="http://schemas.microsoft.com/office/powerpoint/2010/main" val="2419540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9</a:t>
            </a:fld>
            <a:endParaRPr lang="en-GB" sz="800" smtClean="0"/>
          </a:p>
          <a:p>
            <a:pPr>
              <a:defRPr/>
            </a:pPr>
            <a:endParaRPr lang="en-GB" dirty="0"/>
          </a:p>
        </p:txBody>
      </p:sp>
      <p:sp>
        <p:nvSpPr>
          <p:cNvPr id="3" name="AutoShape 2" descr="Image result for pictures of liquid medic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Image result for pictures of liquid medication"/>
          <p:cNvSpPr>
            <a:spLocks noChangeAspect="1" noChangeArrowheads="1"/>
          </p:cNvSpPr>
          <p:nvPr/>
        </p:nvSpPr>
        <p:spPr bwMode="auto">
          <a:xfrm>
            <a:off x="1940147" y="1640114"/>
            <a:ext cx="4199396" cy="419941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6" descr="Image result for pictures of liquid medicati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6" name="Picture 8" descr="Image result for pictures of liquid medic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160338"/>
            <a:ext cx="8765087" cy="6149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961644"/>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6351</TotalTime>
  <Words>4086</Words>
  <Application>Microsoft Office PowerPoint</Application>
  <PresentationFormat>On-screen Show (4:3)</PresentationFormat>
  <Paragraphs>528</Paragraphs>
  <Slides>62</Slides>
  <Notes>57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62</vt:i4>
      </vt:variant>
    </vt:vector>
  </HeadingPairs>
  <TitlesOfParts>
    <vt:vector size="73" baseType="lpstr">
      <vt:lpstr>ＭＳ Ｐゴシック</vt:lpstr>
      <vt:lpstr>Arial</vt:lpstr>
      <vt:lpstr>ArialMT</vt:lpstr>
      <vt:lpstr>Century Gothic</vt:lpstr>
      <vt:lpstr>Garamond</vt:lpstr>
      <vt:lpstr>Times New Roman</vt:lpstr>
      <vt:lpstr>Wingdings</vt:lpstr>
      <vt:lpstr>Wingdings 2</vt:lpstr>
      <vt:lpstr>Wingdings 3</vt:lpstr>
      <vt:lpstr>2_Blue Diagonal</vt:lpstr>
      <vt:lpstr>Savon</vt:lpstr>
      <vt:lpstr> Chapter 30  Medication Administration</vt:lpstr>
      <vt:lpstr> Medication  and Routes of Administration</vt:lpstr>
      <vt:lpstr>Nine Rules of Medication Administration  </vt:lpstr>
      <vt:lpstr>Nine Rules of Medication Administration  </vt:lpstr>
      <vt:lpstr>PowerPoint Presentation</vt:lpstr>
      <vt:lpstr>Solid Medication Forms</vt:lpstr>
      <vt:lpstr>Semisolid Medication Forms</vt:lpstr>
      <vt:lpstr>Liquid Medication Forms</vt:lpstr>
      <vt:lpstr>PowerPoint Presentation</vt:lpstr>
      <vt:lpstr>Oral Route of Medication</vt:lpstr>
      <vt:lpstr>Sublingual (SL) and Buccal  Routes of Medication</vt:lpstr>
      <vt:lpstr>Transdermal Route of Medication</vt:lpstr>
      <vt:lpstr>PowerPoint Presentation</vt:lpstr>
      <vt:lpstr>Inhalation Route of Medication</vt:lpstr>
      <vt:lpstr>Topical Route of Medication</vt:lpstr>
      <vt:lpstr>Vaginal Route of Medication</vt:lpstr>
      <vt:lpstr>Rectal Route of Medication</vt:lpstr>
      <vt:lpstr>Nasal Route of Medication</vt:lpstr>
      <vt:lpstr>Ocular and Otic  Routes of Medication</vt:lpstr>
      <vt:lpstr>Irrigation Route of Medication</vt:lpstr>
      <vt:lpstr>Parenteral Route of Medication</vt:lpstr>
      <vt:lpstr>Hypodermic Needles</vt:lpstr>
      <vt:lpstr>PowerPoint Presentation</vt:lpstr>
      <vt:lpstr>Gauge and Length</vt:lpstr>
      <vt:lpstr>Safety Needles</vt:lpstr>
      <vt:lpstr>Hypodermic Syringes</vt:lpstr>
      <vt:lpstr>Working with Needle and Syringe</vt:lpstr>
      <vt:lpstr>Uncapping and Recapping Needles</vt:lpstr>
      <vt:lpstr>Switching Needles</vt:lpstr>
      <vt:lpstr>PowerPoint Presentation</vt:lpstr>
      <vt:lpstr>Preparing Parenteral Medication</vt:lpstr>
      <vt:lpstr>Using an Ampule</vt:lpstr>
      <vt:lpstr>Using a Prefilled Sterile Cartridge</vt:lpstr>
      <vt:lpstr>Specialty Syringe Units</vt:lpstr>
      <vt:lpstr>Using a Vial</vt:lpstr>
      <vt:lpstr>Reconstituting Powdered Medication</vt:lpstr>
      <vt:lpstr>Mixing Insulins</vt:lpstr>
      <vt:lpstr>Giving Parenteral Medications</vt:lpstr>
      <vt:lpstr>Guidelines for Parenteral Medications</vt:lpstr>
      <vt:lpstr>Reducing Pain and Anxiety</vt:lpstr>
      <vt:lpstr>Special Situations</vt:lpstr>
      <vt:lpstr>Intradermal Injections </vt:lpstr>
      <vt:lpstr>Tuberculin Testing</vt:lpstr>
      <vt:lpstr>Tuberculin Skin Test  Procedure and Reading</vt:lpstr>
      <vt:lpstr>Incorrect Tuberculin  Skin Test Readings</vt:lpstr>
      <vt:lpstr>Two-Step Testing</vt:lpstr>
      <vt:lpstr>Blood Tuberculin Tests</vt:lpstr>
      <vt:lpstr>Subcutaneous Injections </vt:lpstr>
      <vt:lpstr>Administration Techniques</vt:lpstr>
      <vt:lpstr>Aspiration</vt:lpstr>
      <vt:lpstr>Subcutaneous Sites</vt:lpstr>
      <vt:lpstr>Intramuscular Injections </vt:lpstr>
      <vt:lpstr>Administration Techniques</vt:lpstr>
      <vt:lpstr>Aspiration</vt:lpstr>
      <vt:lpstr>Air Lock Technique</vt:lpstr>
      <vt:lpstr>Z-Track Technique</vt:lpstr>
      <vt:lpstr>Intramuscular Sites</vt:lpstr>
      <vt:lpstr>Monitoring Intravenous (IV) Therapy</vt:lpstr>
      <vt:lpstr>Patient Coaching</vt:lpstr>
      <vt:lpstr>Legal and Ethical Issues </vt:lpstr>
      <vt:lpstr>Patient-Centered Care</vt:lpstr>
      <vt:lpstr>PowerPoint Presentation</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647</cp:revision>
  <dcterms:created xsi:type="dcterms:W3CDTF">2005-01-16T17:28:53Z</dcterms:created>
  <dcterms:modified xsi:type="dcterms:W3CDTF">2020-01-05T17:16:32Z</dcterms:modified>
</cp:coreProperties>
</file>