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1"/>
    <p:sldMasterId id="2147483743" r:id="rId2"/>
  </p:sldMasterIdLst>
  <p:notesMasterIdLst>
    <p:notesMasterId r:id="rId44"/>
  </p:notesMasterIdLst>
  <p:sldIdLst>
    <p:sldId id="316" r:id="rId3"/>
    <p:sldId id="372" r:id="rId4"/>
    <p:sldId id="582" r:id="rId5"/>
    <p:sldId id="583" r:id="rId6"/>
    <p:sldId id="508" r:id="rId7"/>
    <p:sldId id="584" r:id="rId8"/>
    <p:sldId id="585" r:id="rId9"/>
    <p:sldId id="586" r:id="rId10"/>
    <p:sldId id="587" r:id="rId11"/>
    <p:sldId id="588" r:id="rId12"/>
    <p:sldId id="589" r:id="rId13"/>
    <p:sldId id="590" r:id="rId14"/>
    <p:sldId id="591" r:id="rId15"/>
    <p:sldId id="526" r:id="rId16"/>
    <p:sldId id="592" r:id="rId17"/>
    <p:sldId id="593" r:id="rId18"/>
    <p:sldId id="594" r:id="rId19"/>
    <p:sldId id="595" r:id="rId20"/>
    <p:sldId id="596" r:id="rId21"/>
    <p:sldId id="597" r:id="rId22"/>
    <p:sldId id="599" r:id="rId23"/>
    <p:sldId id="600" r:id="rId24"/>
    <p:sldId id="601" r:id="rId25"/>
    <p:sldId id="598" r:id="rId26"/>
    <p:sldId id="602" r:id="rId27"/>
    <p:sldId id="603" r:id="rId28"/>
    <p:sldId id="528" r:id="rId29"/>
    <p:sldId id="604" r:id="rId30"/>
    <p:sldId id="606" r:id="rId31"/>
    <p:sldId id="605" r:id="rId32"/>
    <p:sldId id="529" r:id="rId33"/>
    <p:sldId id="607" r:id="rId34"/>
    <p:sldId id="530" r:id="rId35"/>
    <p:sldId id="531" r:id="rId36"/>
    <p:sldId id="608" r:id="rId37"/>
    <p:sldId id="609" r:id="rId38"/>
    <p:sldId id="610" r:id="rId39"/>
    <p:sldId id="572" r:id="rId40"/>
    <p:sldId id="574" r:id="rId41"/>
    <p:sldId id="611" r:id="rId42"/>
    <p:sldId id="612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2">
          <p15:clr>
            <a:srgbClr val="A4A3A4"/>
          </p15:clr>
        </p15:guide>
        <p15:guide id="3" pos="2880">
          <p15:clr>
            <a:srgbClr val="A4A3A4"/>
          </p15:clr>
        </p15:guide>
        <p15:guide id="4" pos="524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len Kunkelmann" initials="AU" lastIdx="7" clrIdx="0"/>
  <p:cmAuthor id="1" name="Ellen Kunkelmann" initials="" lastIdx="2" clrIdx="1"/>
  <p:cmAuthor id="2" name="Lindsey" initials="L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06" autoAdjust="0"/>
    <p:restoredTop sz="89970" autoAdjust="0"/>
  </p:normalViewPr>
  <p:slideViewPr>
    <p:cSldViewPr snapToGrid="0">
      <p:cViewPr varScale="1">
        <p:scale>
          <a:sx n="67" d="100"/>
          <a:sy n="67" d="100"/>
        </p:scale>
        <p:origin x="1260" y="66"/>
      </p:cViewPr>
      <p:guideLst>
        <p:guide orient="horz" pos="2160"/>
        <p:guide orient="horz" pos="1002"/>
        <p:guide pos="2880"/>
        <p:guide pos="52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-33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94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BF81156-E6AF-44C8-BBE8-65F368915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57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286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10858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5430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20002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895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The speed of the drug’s movement from the blood to the tissues varies greatly.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776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Prodrugs are medications that are administered in an inactive form.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062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Waived drug screening tests can detect certain metabolites.</a:t>
            </a:r>
          </a:p>
          <a:p>
            <a:pPr lvl="0"/>
            <a:r>
              <a:rPr lang="en-US" dirty="0"/>
              <a:t>Drugs can also be excreted through breast milk.</a:t>
            </a:r>
          </a:p>
          <a:p>
            <a:pPr lvl="0"/>
            <a:r>
              <a:rPr lang="en-US" dirty="0"/>
              <a:t>Young children, older adults, and those with kidney disease are at risk for the buildup of metabolic drug by-products in the body. These populations are at greater risk for symptoms of toxicity.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056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655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Many factors influence drug action.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102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Pharmacogenomics is largely used in cancer treatments, but it is becoming more common in other areas of medicine.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4369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8850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Table 28.1 in the textbook for more information on these common adverse reactions.</a:t>
            </a:r>
          </a:p>
          <a:p>
            <a:pPr lvl="0"/>
            <a:r>
              <a:rPr lang="en-US" dirty="0"/>
              <a:t>Many experts and drug reference information will include side effects with adverse reactions. They may divide these into mild, moderate, and severe reactions.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690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9944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If the FDA determines a medication is unsafe, it will recall the medication. The medical assistant should remove any recalled medications from the stock and sample cabinets.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270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2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11950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Drug Enforcement Agency (DEA) is a federal law enforcement agency under US Department of Justice.</a:t>
            </a:r>
          </a:p>
          <a:p>
            <a:pPr lvl="0"/>
            <a:r>
              <a:rPr lang="en-US" dirty="0"/>
              <a:t>Refer to Table 28.2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2836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Providers prescribing controlled substances need a DEA registration number. Each provider has a unique number. The DEA number is good for 3 years.</a:t>
            </a:r>
          </a:p>
          <a:p>
            <a:pPr lvl="0"/>
            <a:r>
              <a:rPr lang="en-US" dirty="0"/>
              <a:t>In healthcare facilities without pharmacies, providers must take the responsibility of ordering controlled substances from the manufacturer.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3047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In these situations the controlled substance must be destroyed in the presence of two authorized persons (e.g., medical assistants, nurses).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6750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Secure computers used for electronical health record (EHR) documentation to prevent patient access to prescription generation.</a:t>
            </a:r>
          </a:p>
          <a:p>
            <a:pPr lvl="0"/>
            <a:r>
              <a:rPr lang="en-US" dirty="0"/>
              <a:t>Keep only a limited supply of controlled substances on hand.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460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7938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Discuss generic versus brand </a:t>
            </a:r>
            <a:r>
              <a:rPr lang="en-US" dirty="0" smtClean="0"/>
              <a:t>medications</a:t>
            </a:r>
            <a:r>
              <a:rPr lang="en-US" dirty="0" smtClean="0">
                <a:latin typeface="Arial"/>
                <a:cs typeface="Arial"/>
              </a:rPr>
              <a:t>—</a:t>
            </a:r>
            <a:r>
              <a:rPr lang="en-US" dirty="0" smtClean="0"/>
              <a:t>see </a:t>
            </a:r>
            <a:r>
              <a:rPr lang="en-US" dirty="0"/>
              <a:t>the unnumbered box in the textbook.</a:t>
            </a:r>
          </a:p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0275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With each drug (including drug samples and stock medications), the manufacturer includes a package insert. The package insert provides information about the medication, side effects, administration techniques, dosages, storage, and so on.</a:t>
            </a:r>
          </a:p>
          <a:p>
            <a:pPr lvl="0"/>
            <a:r>
              <a:rPr lang="en-US" dirty="0"/>
              <a:t>When selecting an app for drug reference information, be sure it is routinely updated.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0346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Table 28.3 in the textbook.</a:t>
            </a:r>
          </a:p>
          <a:p>
            <a:pPr lvl="0"/>
            <a:r>
              <a:rPr lang="en-US" dirty="0"/>
              <a:t>Often times patients will ask what a specific medication is for, and the medical assistant can provide that information.</a:t>
            </a:r>
          </a:p>
          <a:p>
            <a:pPr lvl="0"/>
            <a:r>
              <a:rPr lang="fr" dirty="0"/>
              <a:t>Appendix B in the textbook, Medication Classifications, provides additional classification information.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3457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Regardless of how drug reference information is obtained, it is important for the medical assistant to understand the terminology. Discuss these terms.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3789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Regardless of how drug reference information is obtained, it is important for the medical assistant to understand the terminology. Discuss these terms.</a:t>
            </a:r>
          </a:p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17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8646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Table 38.4 to see drug information on the top 50 commonly prescribed medications.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5586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provider can give the order over the phone or in person. This type of order is called a </a:t>
            </a:r>
            <a:r>
              <a:rPr lang="en-US" i="1" dirty="0"/>
              <a:t>verbal order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8452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the five types of medication orders.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6393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 28.1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3238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Figure 28.2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206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Procedure 28.1 in the textbook, as well as Table 28.5.</a:t>
            </a:r>
          </a:p>
          <a:p>
            <a:r>
              <a:rPr lang="en-US" dirty="0"/>
              <a:t>Once the prescriptions are prepared, they need to be given to the provider to sign.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6263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 28.6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2271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Tables 28.7 and 28.8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70561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The medical assistant plays an important role in helping patients understand their medications, promoting compliance with treatment, and preventing complications.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07036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According to the CDC, in 2016 more than 63,630 people died from a drug overdose in the US. About 66% of these deaths involved prescription or illicit opioid use.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035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7108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182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045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Plants are the oldest source of drugs.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6251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There are eight common uses of drugs.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707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879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Commonly used routes include oral, sublingual, buccal, intramuscular (IM), subcutaneous, and intravenous (IV).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324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15250" y="6615998"/>
            <a:ext cx="1327150" cy="1973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i="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954021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028285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901056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669213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021988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73625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1011811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0024959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5550406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806210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15250" y="6615998"/>
            <a:ext cx="1327150" cy="1973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i="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715967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1216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255962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05632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104446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868712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0659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41475"/>
            <a:ext cx="77724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15250" y="6615998"/>
            <a:ext cx="1327150" cy="1973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i="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1790700" y="6638223"/>
            <a:ext cx="5562600" cy="238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 algn="ctr"/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Copyright © </a:t>
            </a:r>
            <a:r>
              <a:rPr lang="en-US" sz="800" kern="1200" dirty="0" smtClean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2020,</a:t>
            </a:r>
            <a:r>
              <a:rPr lang="en-US" sz="800" kern="1200" baseline="0" dirty="0" smtClean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 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Elsevier Inc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. All Rights Reserved.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  <p:sldLayoutId id="214748374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2" pitchFamily="18" charset="2"/>
        <a:buChar char=""/>
        <a:defRPr sz="28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" pitchFamily="2" charset="2"/>
        <a:buChar char="Ø"/>
        <a:defRPr sz="2400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Char char="•"/>
        <a:defRPr sz="2000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3" pitchFamily="18" charset="2"/>
        <a:buChar char=""/>
        <a:defRPr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‹#›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80970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583221" y="2724198"/>
            <a:ext cx="7977558" cy="1581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en-US" sz="4000" dirty="0">
                <a:solidFill>
                  <a:schemeClr val="bg2"/>
                </a:solidFill>
              </a:rPr>
              <a:t>Principles of Pharmacology</a:t>
            </a:r>
          </a:p>
          <a:p>
            <a:pPr algn="ctr"/>
            <a:endParaRPr lang="en-US" sz="4000" dirty="0">
              <a:solidFill>
                <a:schemeClr val="bg2"/>
              </a:solidFill>
            </a:endParaRPr>
          </a:p>
          <a:p>
            <a:pPr algn="ctr"/>
            <a:r>
              <a:rPr lang="en-US" sz="3000" dirty="0">
                <a:solidFill>
                  <a:schemeClr val="bg2"/>
                </a:solidFill>
              </a:rPr>
              <a:t>Chapter 28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Movement of absorbed drug from blood to the body tissues</a:t>
            </a:r>
          </a:p>
          <a:p>
            <a:pPr lvl="0"/>
            <a:r>
              <a:rPr lang="en-US" dirty="0"/>
              <a:t>Some drugs bind with proteins in blood and move slowly into tissues; some accumulate in certain tissues</a:t>
            </a:r>
          </a:p>
          <a:p>
            <a:pPr lvl="0"/>
            <a:r>
              <a:rPr lang="en-US" dirty="0"/>
              <a:t>Blood-brain barrier allows only certain fat-soluble medications to pass into cerebrospinal fluid and the brain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10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924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Metabolism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Series of chemical processes whereby enzymes change drugs in the body</a:t>
            </a:r>
          </a:p>
          <a:p>
            <a:pPr lvl="0"/>
            <a:r>
              <a:rPr lang="en-US" dirty="0"/>
              <a:t>Necessary so that medications can be cleared from body</a:t>
            </a:r>
          </a:p>
          <a:p>
            <a:pPr lvl="0"/>
            <a:r>
              <a:rPr lang="en-US" dirty="0"/>
              <a:t>Most drug metabolism occurs in the liver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11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011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Excretion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Movement of metabolites out of body</a:t>
            </a:r>
          </a:p>
          <a:p>
            <a:pPr lvl="0"/>
            <a:r>
              <a:rPr lang="en-US" dirty="0"/>
              <a:t>Most drugs are excreted through large intestine and kidneys</a:t>
            </a:r>
          </a:p>
          <a:p>
            <a:pPr lvl="0"/>
            <a:r>
              <a:rPr lang="en-US" dirty="0"/>
              <a:t>Large intestine excretes undigested drug products in stool</a:t>
            </a:r>
          </a:p>
          <a:p>
            <a:pPr lvl="0"/>
            <a:r>
              <a:rPr lang="en-US" dirty="0"/>
              <a:t>Kidneys excrete metabolites in urine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12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76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Depressing</a:t>
            </a:r>
          </a:p>
          <a:p>
            <a:pPr lvl="1"/>
            <a:r>
              <a:rPr lang="en-US" dirty="0"/>
              <a:t>Slows down cell’s activity</a:t>
            </a:r>
          </a:p>
          <a:p>
            <a:pPr lvl="0"/>
            <a:r>
              <a:rPr lang="en-US" dirty="0"/>
              <a:t>Stimulating</a:t>
            </a:r>
          </a:p>
          <a:p>
            <a:pPr lvl="1"/>
            <a:r>
              <a:rPr lang="en-US" dirty="0"/>
              <a:t>Increases cell’s activity</a:t>
            </a:r>
          </a:p>
          <a:p>
            <a:pPr lvl="0"/>
            <a:r>
              <a:rPr lang="en-US" dirty="0"/>
              <a:t>Destroying</a:t>
            </a:r>
          </a:p>
          <a:p>
            <a:pPr lvl="1"/>
            <a:r>
              <a:rPr lang="en-US" dirty="0"/>
              <a:t>Kills cells or disrupts parts of cells</a:t>
            </a:r>
          </a:p>
          <a:p>
            <a:pPr lvl="0"/>
            <a:r>
              <a:rPr lang="en-US" dirty="0"/>
              <a:t>Replacing substances</a:t>
            </a:r>
          </a:p>
          <a:p>
            <a:pPr lvl="1"/>
            <a:r>
              <a:rPr lang="en-US" dirty="0"/>
              <a:t>Substances required by body can be given as medications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13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463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Factors Influencing Drug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41475"/>
            <a:ext cx="8166100" cy="445452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Age</a:t>
            </a:r>
          </a:p>
          <a:p>
            <a:pPr lvl="0"/>
            <a:r>
              <a:rPr lang="en-US" dirty="0"/>
              <a:t>Body size</a:t>
            </a:r>
          </a:p>
          <a:p>
            <a:pPr lvl="0"/>
            <a:r>
              <a:rPr lang="en-US" dirty="0"/>
              <a:t>Gender</a:t>
            </a:r>
          </a:p>
          <a:p>
            <a:pPr lvl="0"/>
            <a:r>
              <a:rPr lang="en-US" dirty="0"/>
              <a:t>Genetics</a:t>
            </a:r>
          </a:p>
          <a:p>
            <a:pPr lvl="0"/>
            <a:r>
              <a:rPr lang="en-US" dirty="0"/>
              <a:t>Diseases</a:t>
            </a:r>
          </a:p>
          <a:p>
            <a:pPr lvl="0"/>
            <a:r>
              <a:rPr lang="en-US" dirty="0"/>
              <a:t>Diet</a:t>
            </a:r>
          </a:p>
          <a:p>
            <a:pPr lvl="0"/>
            <a:r>
              <a:rPr lang="en-US" dirty="0"/>
              <a:t>Drug dosage, route, and timing of administration</a:t>
            </a:r>
          </a:p>
          <a:p>
            <a:pPr lvl="0"/>
            <a:r>
              <a:rPr lang="en-US" dirty="0"/>
              <a:t>Mental state</a:t>
            </a:r>
          </a:p>
          <a:p>
            <a:pPr lvl="0"/>
            <a:r>
              <a:rPr lang="en-US" dirty="0"/>
              <a:t>Environmental temperature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14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994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Pharmacogenomics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study of how genetic factors influence a person’s metabolic response to a specific medication</a:t>
            </a:r>
          </a:p>
          <a:p>
            <a:pPr lvl="0"/>
            <a:r>
              <a:rPr lang="en-US" dirty="0"/>
              <a:t>Testing usually requires a small blood or saliva sample</a:t>
            </a:r>
          </a:p>
          <a:p>
            <a:pPr lvl="1"/>
            <a:r>
              <a:rPr lang="en-US" dirty="0"/>
              <a:t>Can determine best dose of medication and if the person could have serious adverse reactions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15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257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Therapeutic Effects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Intended action(s) of the medication</a:t>
            </a:r>
          </a:p>
          <a:p>
            <a:pPr lvl="0"/>
            <a:r>
              <a:rPr lang="en-US" dirty="0"/>
              <a:t>For some medications, provider may prescribe a higher initial dose, called a </a:t>
            </a:r>
            <a:r>
              <a:rPr lang="en-US" i="1" dirty="0"/>
              <a:t>loading dose</a:t>
            </a:r>
            <a:endParaRPr lang="en-US" dirty="0"/>
          </a:p>
          <a:p>
            <a:pPr lvl="1"/>
            <a:r>
              <a:rPr lang="en-US" dirty="0"/>
              <a:t>Helps person achieve therapeutic range sooner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16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465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Adverse Reactions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Allergy</a:t>
            </a:r>
          </a:p>
          <a:p>
            <a:pPr lvl="0"/>
            <a:r>
              <a:rPr lang="en-US" dirty="0"/>
              <a:t>Anaphylaxis</a:t>
            </a:r>
          </a:p>
          <a:p>
            <a:pPr lvl="0"/>
            <a:r>
              <a:rPr lang="en-US" dirty="0"/>
              <a:t>Cumulative effect</a:t>
            </a:r>
          </a:p>
          <a:p>
            <a:pPr lvl="0"/>
            <a:r>
              <a:rPr lang="en-US" dirty="0"/>
              <a:t>Toxicity</a:t>
            </a:r>
          </a:p>
          <a:p>
            <a:pPr lvl="0"/>
            <a:r>
              <a:rPr lang="en-US" dirty="0"/>
              <a:t>Drug interactions</a:t>
            </a:r>
          </a:p>
          <a:p>
            <a:pPr lvl="0"/>
            <a:r>
              <a:rPr lang="en-US" dirty="0"/>
              <a:t>Tolerance</a:t>
            </a:r>
          </a:p>
          <a:p>
            <a:pPr lvl="0"/>
            <a:r>
              <a:rPr lang="en-US" dirty="0"/>
              <a:t>Drug dependence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17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408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Legislation and the </a:t>
            </a:r>
            <a:br>
              <a:rPr lang="en-US" dirty="0"/>
            </a:br>
            <a:r>
              <a:rPr lang="en-US" dirty="0"/>
              <a:t>Ambulatory Care Setting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 ambulatory care environment, medications can be prescribed, administered, and dispensed</a:t>
            </a:r>
          </a:p>
          <a:p>
            <a:pPr lvl="1"/>
            <a:r>
              <a:rPr lang="en-US" i="1" dirty="0"/>
              <a:t>Prescribe</a:t>
            </a:r>
            <a:r>
              <a:rPr lang="en-US" dirty="0"/>
              <a:t> means to order a medication as a treatment for a condition</a:t>
            </a:r>
          </a:p>
          <a:p>
            <a:pPr lvl="1"/>
            <a:r>
              <a:rPr lang="en-US" i="1" dirty="0"/>
              <a:t>Administer</a:t>
            </a:r>
            <a:r>
              <a:rPr lang="en-US" dirty="0"/>
              <a:t> means to give a prescribed dose of medication to a patient</a:t>
            </a:r>
          </a:p>
          <a:p>
            <a:pPr lvl="1"/>
            <a:r>
              <a:rPr lang="en-US" i="1" dirty="0"/>
              <a:t>Dispense</a:t>
            </a:r>
            <a:r>
              <a:rPr lang="en-US" dirty="0"/>
              <a:t> means to give a supply of medication that the patient will take at a later time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18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24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Food, Drug, and Cosmetic 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41475"/>
            <a:ext cx="7950200" cy="4454525"/>
          </a:xfrm>
        </p:spPr>
        <p:txBody>
          <a:bodyPr/>
          <a:lstStyle/>
          <a:p>
            <a:pPr lvl="0"/>
            <a:r>
              <a:rPr lang="en-US" dirty="0"/>
              <a:t>Enforced by the Food and Drug Administration (FDA)</a:t>
            </a:r>
          </a:p>
          <a:p>
            <a:pPr lvl="1"/>
            <a:r>
              <a:rPr lang="en-US" dirty="0"/>
              <a:t>Monitor safety of products released to market</a:t>
            </a:r>
          </a:p>
          <a:p>
            <a:pPr lvl="1"/>
            <a:r>
              <a:rPr lang="en-US" dirty="0"/>
              <a:t>Oversee foods, drugs, biologics, and medical devices</a:t>
            </a:r>
          </a:p>
          <a:p>
            <a:pPr lvl="1"/>
            <a:r>
              <a:rPr lang="en-US" dirty="0"/>
              <a:t>Determines if a medication is unsafe; recalls medication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19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221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28625"/>
            <a:ext cx="9144000" cy="1057275"/>
          </a:xfrm>
        </p:spPr>
        <p:txBody>
          <a:bodyPr>
            <a:noAutofit/>
          </a:bodyPr>
          <a:lstStyle/>
          <a:p>
            <a:r>
              <a:rPr lang="en-US" dirty="0"/>
              <a:t>Learning Objectives</a:t>
            </a:r>
            <a:br>
              <a:rPr lang="en-US" dirty="0"/>
            </a:br>
            <a:r>
              <a:rPr lang="en-US" dirty="0"/>
              <a:t>Lesson 28.1: Principles of Pharmacology</a:t>
            </a:r>
            <a:br>
              <a:rPr lang="en-US" dirty="0"/>
            </a:br>
            <a:r>
              <a:rPr lang="en-US" sz="1600" dirty="0" smtClean="0"/>
              <a:t>(Slide </a:t>
            </a:r>
            <a:r>
              <a:rPr lang="en-US" sz="1600" dirty="0"/>
              <a:t>1 of 3)</a:t>
            </a:r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800100" y="1812925"/>
            <a:ext cx="8343900" cy="4249738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dirty="0"/>
              <a:t>Describe the sources and uses of drugs.</a:t>
            </a:r>
          </a:p>
          <a:p>
            <a:pPr>
              <a:buFont typeface="+mj-lt"/>
              <a:buAutoNum type="arabicPeriod"/>
            </a:pPr>
            <a:r>
              <a:rPr lang="en-US" dirty="0"/>
              <a:t>Describe pharmacokinetics, including absorption, distribution, metabolism, and excretion.</a:t>
            </a:r>
          </a:p>
          <a:p>
            <a:pPr>
              <a:buFont typeface="+mj-lt"/>
              <a:buAutoNum type="arabicPeriod"/>
            </a:pPr>
            <a:r>
              <a:rPr lang="en-US" dirty="0"/>
              <a:t>Discuss drug action, including the factors that influence drug action, the therapeutic effects of drugs, and adverse reactions to drugs.</a:t>
            </a:r>
          </a:p>
          <a:p>
            <a:pPr>
              <a:buFont typeface="+mj-lt"/>
              <a:buAutoNum type="arabicPeriod"/>
            </a:pPr>
            <a:r>
              <a:rPr lang="en-US" dirty="0"/>
              <a:t>Explain drug legislation that is important in the ambulatory care setting. Also, discuss dietary supplements.</a:t>
            </a:r>
          </a:p>
          <a:p>
            <a:pPr>
              <a:buFont typeface="+mj-lt"/>
              <a:buAutoNum type="arabicPeriod"/>
            </a:pPr>
            <a:r>
              <a:rPr lang="en-US" dirty="0"/>
              <a:t>Describe the four types of drug names.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Controlled Substances Act (CSA)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Drug Enforcement Agency (DEA) enforces CSA</a:t>
            </a:r>
          </a:p>
          <a:p>
            <a:pPr lvl="0"/>
            <a:r>
              <a:rPr lang="en-US" dirty="0"/>
              <a:t>Divides controlled substances into five schedules:</a:t>
            </a:r>
          </a:p>
          <a:p>
            <a:pPr lvl="1"/>
            <a:r>
              <a:rPr lang="en-US" dirty="0"/>
              <a:t>Schedule I: highest potential for abuse</a:t>
            </a:r>
          </a:p>
          <a:p>
            <a:pPr lvl="1"/>
            <a:r>
              <a:rPr lang="en-US" dirty="0"/>
              <a:t>Schedule II: high level of abuse</a:t>
            </a:r>
          </a:p>
          <a:p>
            <a:pPr lvl="1"/>
            <a:r>
              <a:rPr lang="en-US" dirty="0"/>
              <a:t>Schedule III: moderate to low physical dependence or high psychological dependence</a:t>
            </a:r>
          </a:p>
          <a:p>
            <a:pPr lvl="1"/>
            <a:r>
              <a:rPr lang="en-US" dirty="0"/>
              <a:t>Schedule IV: low potential for abuse relative to schedule III drugs</a:t>
            </a:r>
          </a:p>
          <a:p>
            <a:pPr lvl="1"/>
            <a:r>
              <a:rPr lang="en-US" dirty="0"/>
              <a:t>Schedule V: lowest potential for abuse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20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475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Compliance with the </a:t>
            </a:r>
            <a:r>
              <a:rPr lang="en-US" dirty="0" smtClean="0"/>
              <a:t>CSA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Storage</a:t>
            </a:r>
          </a:p>
          <a:p>
            <a:pPr lvl="1"/>
            <a:r>
              <a:rPr lang="en-US" dirty="0"/>
              <a:t>All controlled substances must be adequately safeguarded</a:t>
            </a:r>
          </a:p>
          <a:p>
            <a:pPr lvl="0"/>
            <a:r>
              <a:rPr lang="en-US" dirty="0"/>
              <a:t>Inventory records</a:t>
            </a:r>
          </a:p>
          <a:p>
            <a:pPr lvl="1"/>
            <a:r>
              <a:rPr lang="en-US" dirty="0"/>
              <a:t>Keep an ongoing log of controlled substances received from manufacturers and administered to patients</a:t>
            </a:r>
          </a:p>
          <a:p>
            <a:pPr lvl="1"/>
            <a:r>
              <a:rPr lang="en-US" dirty="0"/>
              <a:t>Periodically reconcile the log with the actual inventory count to identify missing medication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21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103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Destruction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Expired controlled substances are returned to the place from where they were received</a:t>
            </a:r>
          </a:p>
          <a:p>
            <a:pPr lvl="0"/>
            <a:r>
              <a:rPr lang="en-US" dirty="0"/>
              <a:t>Sometimes controlled substance must be destroyed in the healthcare facility</a:t>
            </a:r>
          </a:p>
          <a:p>
            <a:pPr lvl="1"/>
            <a:r>
              <a:rPr lang="en-US" dirty="0"/>
              <a:t>Only part of the medication is used for the patient</a:t>
            </a:r>
          </a:p>
          <a:p>
            <a:pPr lvl="1"/>
            <a:r>
              <a:rPr lang="en-US" dirty="0"/>
              <a:t>The patient refuses the medication after it has been opened/prepared</a:t>
            </a:r>
          </a:p>
          <a:p>
            <a:pPr lvl="1"/>
            <a:r>
              <a:rPr lang="en-US" dirty="0"/>
              <a:t>The medication is accidentally contaminated before it can be administered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22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319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Theft and Diversion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Diversion of controlled substances means using the medication for personal reasons</a:t>
            </a:r>
          </a:p>
          <a:p>
            <a:pPr lvl="0"/>
            <a:r>
              <a:rPr lang="en-US" dirty="0"/>
              <a:t>If controlled substances are missing, must notify provider and supervisor</a:t>
            </a:r>
          </a:p>
          <a:p>
            <a:pPr lvl="0"/>
            <a:r>
              <a:rPr lang="en-US" dirty="0"/>
              <a:t>Carefully monitor patients who repeatedly call for prescription refills of controlled substances</a:t>
            </a:r>
          </a:p>
          <a:p>
            <a:pPr lvl="0"/>
            <a:r>
              <a:rPr lang="en-US" dirty="0"/>
              <a:t>Request health records from other facilities for patients who report previous prescriptions for scheduled drugs</a:t>
            </a:r>
          </a:p>
          <a:p>
            <a:pPr lvl="0"/>
            <a:r>
              <a:rPr lang="en-US" dirty="0"/>
              <a:t>Never use prescription pads for notepads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23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762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Dietary Substances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Oral products that contain a “dietary ingredient”</a:t>
            </a:r>
          </a:p>
          <a:p>
            <a:pPr lvl="0"/>
            <a:r>
              <a:rPr lang="en-US" dirty="0"/>
              <a:t>FDA monitors safety of such products after they are on market</a:t>
            </a:r>
          </a:p>
          <a:p>
            <a:pPr lvl="0"/>
            <a:r>
              <a:rPr lang="en-US" dirty="0"/>
              <a:t>Function is to provide nutrients that are not obtained in the foods we eat and drink</a:t>
            </a:r>
          </a:p>
          <a:p>
            <a:pPr lvl="0"/>
            <a:r>
              <a:rPr lang="en-US" dirty="0"/>
              <a:t>Before starting a dietary supplement, it is important to talk with provider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24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832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Names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Single drug may have up to four names:</a:t>
            </a:r>
          </a:p>
          <a:p>
            <a:pPr lvl="1"/>
            <a:r>
              <a:rPr lang="en-US" dirty="0"/>
              <a:t>Chemical: Represents drug’s exact chemical formula</a:t>
            </a:r>
          </a:p>
          <a:p>
            <a:pPr lvl="1"/>
            <a:r>
              <a:rPr lang="en-US" dirty="0"/>
              <a:t>Generic: Assigned by US Adopted Names (USAN) Council</a:t>
            </a:r>
          </a:p>
          <a:p>
            <a:pPr lvl="1"/>
            <a:r>
              <a:rPr lang="en-US" dirty="0"/>
              <a:t>Official name: Used to list medication in United States Pharmacopeia and the National Formulary (USP-NF)</a:t>
            </a:r>
          </a:p>
          <a:p>
            <a:pPr lvl="1"/>
            <a:r>
              <a:rPr lang="en-US" dirty="0"/>
              <a:t>Brand name: Also called “trade name”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25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585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Reference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Medical assistant is obligated to become familiar with drugs that are most frequently prescribed in department</a:t>
            </a:r>
          </a:p>
          <a:p>
            <a:pPr lvl="0"/>
            <a:r>
              <a:rPr lang="en-US" dirty="0"/>
              <a:t>Each drug includes a package insert</a:t>
            </a:r>
          </a:p>
          <a:p>
            <a:pPr lvl="0"/>
            <a:r>
              <a:rPr lang="en-US" dirty="0"/>
              <a:t>Drug handbooks provide information</a:t>
            </a:r>
          </a:p>
          <a:p>
            <a:pPr lvl="0"/>
            <a:r>
              <a:rPr lang="en-US" i="1" dirty="0"/>
              <a:t>Physician Desk Reference </a:t>
            </a:r>
            <a:r>
              <a:rPr lang="en-US" dirty="0"/>
              <a:t>(PDR)</a:t>
            </a:r>
          </a:p>
          <a:p>
            <a:pPr lvl="0"/>
            <a:r>
              <a:rPr lang="en-US" dirty="0"/>
              <a:t>Digital drug reference information</a:t>
            </a:r>
          </a:p>
          <a:p>
            <a:pPr lvl="1"/>
            <a:r>
              <a:rPr lang="en-US" dirty="0"/>
              <a:t>Use reliable sites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26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090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Classification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Drugs are grouped by classification or class</a:t>
            </a:r>
          </a:p>
          <a:p>
            <a:pPr lvl="0"/>
            <a:r>
              <a:rPr lang="en-US" dirty="0"/>
              <a:t>Examples include:</a:t>
            </a:r>
          </a:p>
          <a:p>
            <a:pPr lvl="1"/>
            <a:r>
              <a:rPr lang="en-US" dirty="0"/>
              <a:t>Anesthetic</a:t>
            </a:r>
          </a:p>
          <a:p>
            <a:pPr lvl="1"/>
            <a:r>
              <a:rPr lang="en-US" dirty="0"/>
              <a:t>Antihistamine</a:t>
            </a:r>
          </a:p>
          <a:p>
            <a:pPr lvl="1"/>
            <a:r>
              <a:rPr lang="en-US" dirty="0"/>
              <a:t>Antipsychotic</a:t>
            </a:r>
          </a:p>
          <a:p>
            <a:pPr lvl="1"/>
            <a:r>
              <a:rPr lang="en-US" dirty="0"/>
              <a:t>Contraceptive</a:t>
            </a:r>
          </a:p>
          <a:p>
            <a:pPr lvl="1"/>
            <a:r>
              <a:rPr lang="en-US" dirty="0"/>
              <a:t>Laxative</a:t>
            </a:r>
          </a:p>
          <a:p>
            <a:pPr lvl="1"/>
            <a:r>
              <a:rPr lang="en-US" dirty="0"/>
              <a:t>Stimulant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27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224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Terminology</a:t>
            </a:r>
            <a:br>
              <a:rPr lang="en-US" dirty="0"/>
            </a:br>
            <a:r>
              <a:rPr lang="en-US" sz="1600" dirty="0"/>
              <a:t>(Slide 1 of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Names</a:t>
            </a:r>
          </a:p>
          <a:p>
            <a:pPr lvl="0"/>
            <a:r>
              <a:rPr lang="en-US" dirty="0"/>
              <a:t>Description</a:t>
            </a:r>
          </a:p>
          <a:p>
            <a:pPr lvl="0"/>
            <a:r>
              <a:rPr lang="en-US" dirty="0"/>
              <a:t>Boxed warning</a:t>
            </a:r>
          </a:p>
          <a:p>
            <a:pPr lvl="0"/>
            <a:r>
              <a:rPr lang="en-US" dirty="0"/>
              <a:t>Dosage</a:t>
            </a:r>
          </a:p>
          <a:p>
            <a:pPr lvl="0"/>
            <a:r>
              <a:rPr lang="en-US" dirty="0"/>
              <a:t>Indication</a:t>
            </a:r>
          </a:p>
          <a:p>
            <a:pPr lvl="0"/>
            <a:r>
              <a:rPr lang="en-US" dirty="0"/>
              <a:t>Dosage considerations</a:t>
            </a:r>
          </a:p>
          <a:p>
            <a:pPr lvl="0"/>
            <a:r>
              <a:rPr lang="en-US" dirty="0"/>
              <a:t>How supplied</a:t>
            </a:r>
          </a:p>
          <a:p>
            <a:pPr lvl="0"/>
            <a:r>
              <a:rPr lang="en-US" dirty="0"/>
              <a:t>Administration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28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05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Drug Terminology</a:t>
            </a:r>
            <a:br>
              <a:rPr lang="en-US" dirty="0"/>
            </a:br>
            <a:r>
              <a:rPr lang="en-US" sz="1600" dirty="0"/>
              <a:t>(Slide 2 of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Contraindications</a:t>
            </a:r>
          </a:p>
          <a:p>
            <a:pPr lvl="0"/>
            <a:r>
              <a:rPr lang="en-US" dirty="0"/>
              <a:t>Precautions</a:t>
            </a:r>
          </a:p>
          <a:p>
            <a:pPr lvl="0"/>
            <a:r>
              <a:rPr lang="en-US" dirty="0"/>
              <a:t>Adverse reactions</a:t>
            </a:r>
          </a:p>
          <a:p>
            <a:pPr lvl="0"/>
            <a:r>
              <a:rPr lang="en-US" dirty="0"/>
              <a:t>Interactions</a:t>
            </a:r>
          </a:p>
          <a:p>
            <a:pPr lvl="0"/>
            <a:r>
              <a:rPr lang="en-US" dirty="0"/>
              <a:t>Action</a:t>
            </a:r>
          </a:p>
          <a:p>
            <a:pPr lvl="0"/>
            <a:r>
              <a:rPr lang="en-US" dirty="0"/>
              <a:t>Pharmacokinetics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29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92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428533"/>
            <a:ext cx="9143999" cy="1056706"/>
          </a:xfrm>
        </p:spPr>
        <p:txBody>
          <a:bodyPr>
            <a:noAutofit/>
          </a:bodyPr>
          <a:lstStyle/>
          <a:p>
            <a:r>
              <a:rPr lang="en-US" dirty="0"/>
              <a:t>Learning Objectives</a:t>
            </a:r>
            <a:br>
              <a:rPr lang="en-US" dirty="0"/>
            </a:br>
            <a:r>
              <a:rPr lang="en-US" dirty="0"/>
              <a:t>Lesson 28.1: Principles of Pharmacology</a:t>
            </a:r>
            <a:br>
              <a:rPr lang="en-US" dirty="0"/>
            </a:br>
            <a:r>
              <a:rPr lang="en-US" sz="1600" dirty="0" smtClean="0"/>
              <a:t>(Slide 2 </a:t>
            </a:r>
            <a:r>
              <a:rPr lang="en-US" sz="1600" dirty="0"/>
              <a:t>of 3)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2600" y="1809375"/>
            <a:ext cx="8064500" cy="4454525"/>
          </a:xfrm>
        </p:spPr>
        <p:txBody>
          <a:bodyPr/>
          <a:lstStyle/>
          <a:p>
            <a:pPr>
              <a:buFont typeface="+mj-lt"/>
              <a:buAutoNum type="arabicPeriod" startAt="6"/>
            </a:pPr>
            <a:r>
              <a:rPr lang="en-US" dirty="0"/>
              <a:t>Describe various methods to access drug reference information.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Identify the classifications of medications, including the indications for use, desired effects, side effects, and adverse reactions.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Discuss the terminology used in drug reference information, including describing the differences among biologic half-life, onset, peak, and duration.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Discuss types of medication orders.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956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 </a:t>
            </a:r>
            <a:r>
              <a:rPr lang="en-US" dirty="0" smtClean="0"/>
              <a:t>Related</a:t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/>
              <a:t>Pharmacokinetics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0000"/>
              </a:lnSpc>
            </a:pPr>
            <a:r>
              <a:rPr lang="en-US" dirty="0"/>
              <a:t>Biologic half-life: Time it takes for ½ of the drug to be metabolized or eliminated by normal biologic processes</a:t>
            </a:r>
          </a:p>
          <a:p>
            <a:pPr lvl="0">
              <a:lnSpc>
                <a:spcPct val="110000"/>
              </a:lnSpc>
            </a:pPr>
            <a:r>
              <a:rPr lang="en-US" dirty="0"/>
              <a:t>Onset: Time it takes for drug to produce a response</a:t>
            </a:r>
          </a:p>
          <a:p>
            <a:pPr lvl="0">
              <a:lnSpc>
                <a:spcPct val="110000"/>
              </a:lnSpc>
            </a:pPr>
            <a:r>
              <a:rPr lang="en-US" dirty="0"/>
              <a:t>Peak: Time it takes for drug to reach its greatest effective concentration in blood</a:t>
            </a:r>
          </a:p>
          <a:p>
            <a:pPr lvl="0">
              <a:lnSpc>
                <a:spcPct val="110000"/>
              </a:lnSpc>
            </a:pPr>
            <a:r>
              <a:rPr lang="en-US" dirty="0"/>
              <a:t>Duration: Time during which drug is present in the blood at great enough levels to produce a response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30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068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Medication 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Medication order: Directions given by provider for a specific medication to be administered to patient</a:t>
            </a:r>
          </a:p>
          <a:p>
            <a:pPr lvl="0"/>
            <a:r>
              <a:rPr lang="en-US" dirty="0"/>
              <a:t>Provider must give:</a:t>
            </a:r>
          </a:p>
          <a:p>
            <a:pPr lvl="1"/>
            <a:r>
              <a:rPr lang="en-US" dirty="0"/>
              <a:t>Patient’s name and health record number or date of birth (DOB)</a:t>
            </a:r>
          </a:p>
          <a:p>
            <a:pPr lvl="1"/>
            <a:r>
              <a:rPr lang="en-US" dirty="0"/>
              <a:t>Medication name, dose, and route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31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736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Medication 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38301"/>
            <a:ext cx="7937500" cy="4648200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Routine order</a:t>
            </a:r>
          </a:p>
          <a:p>
            <a:pPr lvl="1"/>
            <a:r>
              <a:rPr lang="en-US" dirty="0"/>
              <a:t>Medication taken at a regular interval until it is cancelled/expired</a:t>
            </a:r>
          </a:p>
          <a:p>
            <a:pPr lvl="0"/>
            <a:r>
              <a:rPr lang="en-US" dirty="0"/>
              <a:t>Standing order</a:t>
            </a:r>
          </a:p>
          <a:p>
            <a:pPr lvl="1"/>
            <a:r>
              <a:rPr lang="en-US" dirty="0"/>
              <a:t>Order applies to all patients who meet specific criteria</a:t>
            </a:r>
          </a:p>
          <a:p>
            <a:pPr lvl="0"/>
            <a:r>
              <a:rPr lang="en-US" dirty="0"/>
              <a:t>PRN order</a:t>
            </a:r>
          </a:p>
          <a:p>
            <a:pPr lvl="1"/>
            <a:r>
              <a:rPr lang="en-US" dirty="0"/>
              <a:t>Medication that is given as needed</a:t>
            </a:r>
          </a:p>
          <a:p>
            <a:pPr lvl="0"/>
            <a:r>
              <a:rPr lang="en-US" dirty="0"/>
              <a:t>Single order or one-time order</a:t>
            </a:r>
          </a:p>
          <a:p>
            <a:pPr lvl="1"/>
            <a:r>
              <a:rPr lang="en-US" dirty="0"/>
              <a:t>Medication is administered one time</a:t>
            </a:r>
          </a:p>
          <a:p>
            <a:pPr lvl="0"/>
            <a:r>
              <a:rPr lang="en-US" dirty="0"/>
              <a:t>Stat order</a:t>
            </a:r>
          </a:p>
          <a:p>
            <a:pPr lvl="1"/>
            <a:r>
              <a:rPr lang="en-US" dirty="0"/>
              <a:t>Medication is administered one time right now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32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73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Prescriptions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Written order by a provide to the pharmacist</a:t>
            </a:r>
          </a:p>
          <a:p>
            <a:pPr lvl="0"/>
            <a:r>
              <a:rPr lang="en-US" dirty="0"/>
              <a:t>Four parts:</a:t>
            </a:r>
          </a:p>
          <a:p>
            <a:pPr lvl="1"/>
            <a:r>
              <a:rPr lang="en-US" dirty="0"/>
              <a:t>Superscription</a:t>
            </a:r>
          </a:p>
          <a:p>
            <a:pPr lvl="1"/>
            <a:r>
              <a:rPr lang="en-US" dirty="0"/>
              <a:t>Inscription</a:t>
            </a:r>
          </a:p>
          <a:p>
            <a:pPr lvl="1"/>
            <a:r>
              <a:rPr lang="en-US" dirty="0"/>
              <a:t>Signature</a:t>
            </a:r>
          </a:p>
          <a:p>
            <a:pPr lvl="1"/>
            <a:r>
              <a:rPr lang="en-US" dirty="0"/>
              <a:t>Subscription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33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718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Assistant’s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Role </a:t>
            </a:r>
            <a:r>
              <a:rPr lang="en-US" dirty="0"/>
              <a:t>in Prescriptions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/>
              <a:t>(</a:t>
            </a:r>
            <a:r>
              <a:rPr lang="en-US" sz="1600" dirty="0"/>
              <a:t>Slide 1 of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 some ambulatory care facilities, medical assistants prepare prescriptions for providers to sign</a:t>
            </a:r>
          </a:p>
          <a:p>
            <a:pPr lvl="0"/>
            <a:r>
              <a:rPr lang="en-US" dirty="0"/>
              <a:t>Prescription must be written in ink or be computer generated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34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184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Assistant’s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Role </a:t>
            </a:r>
            <a:r>
              <a:rPr lang="en-US" dirty="0"/>
              <a:t>in Prescriptions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/>
              <a:t>(</a:t>
            </a:r>
            <a:r>
              <a:rPr lang="en-US" sz="1600" dirty="0"/>
              <a:t>Slide 2 of 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All prescriptions need to include:</a:t>
            </a:r>
          </a:p>
          <a:p>
            <a:pPr lvl="1"/>
            <a:r>
              <a:rPr lang="en-US" dirty="0"/>
              <a:t>Date of time</a:t>
            </a:r>
          </a:p>
          <a:p>
            <a:pPr lvl="1"/>
            <a:r>
              <a:rPr lang="en-US" dirty="0"/>
              <a:t>Patient information</a:t>
            </a:r>
          </a:p>
          <a:p>
            <a:pPr lvl="1"/>
            <a:r>
              <a:rPr lang="en-US" dirty="0"/>
              <a:t>Provider’s full name and address</a:t>
            </a:r>
          </a:p>
          <a:p>
            <a:pPr lvl="1"/>
            <a:r>
              <a:rPr lang="en-US" dirty="0"/>
              <a:t>Drug name, drug strength, and dosage form</a:t>
            </a:r>
          </a:p>
          <a:p>
            <a:pPr lvl="1"/>
            <a:r>
              <a:rPr lang="en-US" dirty="0"/>
              <a:t>Quantity</a:t>
            </a:r>
          </a:p>
          <a:p>
            <a:pPr lvl="1"/>
            <a:r>
              <a:rPr lang="en-US" dirty="0"/>
              <a:t>Directions for use</a:t>
            </a:r>
          </a:p>
          <a:p>
            <a:pPr lvl="1"/>
            <a:r>
              <a:rPr lang="en-US" dirty="0"/>
              <a:t>Number of refills</a:t>
            </a:r>
          </a:p>
          <a:p>
            <a:pPr lvl="1"/>
            <a:r>
              <a:rPr lang="en-US" dirty="0"/>
              <a:t>National Provider Identifier (NPI) and signature of provider</a:t>
            </a:r>
          </a:p>
          <a:p>
            <a:pPr lvl="1"/>
            <a:r>
              <a:rPr lang="en-US" dirty="0"/>
              <a:t>Indicate if generic is acceptable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35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969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Controlled Substance Prescriptions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DEA number should be used only on controlled substances prescriptions</a:t>
            </a:r>
          </a:p>
          <a:p>
            <a:pPr lvl="0"/>
            <a:r>
              <a:rPr lang="en-US" dirty="0"/>
              <a:t>NPI is a national number that is unique to the provider</a:t>
            </a:r>
          </a:p>
          <a:p>
            <a:pPr lvl="1"/>
            <a:r>
              <a:rPr lang="en-US" dirty="0"/>
              <a:t>Found on prescriptions and may be used for tracking or treatment identification purposes</a:t>
            </a:r>
          </a:p>
          <a:p>
            <a:r>
              <a:rPr lang="en-US" dirty="0"/>
              <a:t>Medical assistant needs to be aware of special requirements for controlled substances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36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98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Over-the-Counter(OTC) Medications and Herbal Supplements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Can affect medication treatment</a:t>
            </a:r>
          </a:p>
          <a:p>
            <a:pPr lvl="0"/>
            <a:r>
              <a:rPr lang="en-US" dirty="0"/>
              <a:t>Important for medical assistant to obtain a list of current prescriptions</a:t>
            </a:r>
          </a:p>
          <a:p>
            <a:pPr lvl="1"/>
            <a:r>
              <a:rPr lang="en-US" dirty="0"/>
              <a:t>Always be respectful when dealing with patients who seem unwilling or hesitant to share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37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011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Coaching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41475"/>
            <a:ext cx="7861300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Centers for Disease Control and Prevention (CDC) published “Guideline for Prescribing Opioids for Chronic Pain”</a:t>
            </a:r>
          </a:p>
          <a:p>
            <a:pPr lvl="1"/>
            <a:r>
              <a:rPr lang="en-US" dirty="0"/>
              <a:t>Help support providers who are working with patients with chronic pain</a:t>
            </a:r>
          </a:p>
          <a:p>
            <a:r>
              <a:rPr lang="en-US" dirty="0"/>
              <a:t>Frequency of opioid abuse means prescribing guidelines are changing</a:t>
            </a:r>
          </a:p>
          <a:p>
            <a:r>
              <a:rPr lang="en-US" dirty="0"/>
              <a:t>Medical assistant may need to coach patients on home care treatments</a:t>
            </a:r>
          </a:p>
          <a:p>
            <a:r>
              <a:rPr lang="en-US" dirty="0"/>
              <a:t>For patients who receive opioid prescriptions, frequent follow-up is needed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38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413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and Ethical Issues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41475"/>
            <a:ext cx="7874000" cy="4454525"/>
          </a:xfrm>
        </p:spPr>
        <p:txBody>
          <a:bodyPr/>
          <a:lstStyle/>
          <a:p>
            <a:pPr lvl="0"/>
            <a:r>
              <a:rPr lang="en-US" dirty="0"/>
              <a:t>Magnitude of opioid abuse has increased dramatically; considered a crisis</a:t>
            </a:r>
          </a:p>
          <a:p>
            <a:pPr lvl="0"/>
            <a:r>
              <a:rPr lang="en-US" dirty="0"/>
              <a:t>Many ambulatory care facilities have adopted procedures for specific controlled substance prescriptions</a:t>
            </a:r>
          </a:p>
          <a:p>
            <a:pPr lvl="0"/>
            <a:r>
              <a:rPr lang="en-US" dirty="0"/>
              <a:t>Before patients can get controlled substances, they need to have a urine drug test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39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641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428533"/>
            <a:ext cx="9143999" cy="1056706"/>
          </a:xfrm>
        </p:spPr>
        <p:txBody>
          <a:bodyPr>
            <a:noAutofit/>
          </a:bodyPr>
          <a:lstStyle/>
          <a:p>
            <a:r>
              <a:rPr lang="en-US" dirty="0"/>
              <a:t>Learning Objectives</a:t>
            </a:r>
            <a:br>
              <a:rPr lang="en-US" dirty="0"/>
            </a:br>
            <a:r>
              <a:rPr lang="en-US" dirty="0"/>
              <a:t>Lesson 28.1: Principles of Pharmacology</a:t>
            </a:r>
            <a:br>
              <a:rPr lang="en-US" dirty="0"/>
            </a:br>
            <a:r>
              <a:rPr lang="en-US" sz="1600" dirty="0" smtClean="0"/>
              <a:t>(Slide 3 </a:t>
            </a:r>
            <a:r>
              <a:rPr lang="en-US" sz="1600" dirty="0"/>
              <a:t>of 3)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68300" y="1822075"/>
            <a:ext cx="7962900" cy="4454525"/>
          </a:xfrm>
        </p:spPr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en-US" dirty="0"/>
              <a:t>List the four parts of a prescription and the information required for all prescriptions; prepare prescriptions using prescription refill procedures; and define commonly approved abbreviations.</a:t>
            </a:r>
          </a:p>
          <a:p>
            <a:pPr marL="457200" indent="-457200">
              <a:buFont typeface="+mj-lt"/>
              <a:buAutoNum type="arabicPeriod" startAt="10"/>
            </a:pPr>
            <a:r>
              <a:rPr lang="en-US" dirty="0"/>
              <a:t>Describe common requirements for scheduled substances.</a:t>
            </a:r>
          </a:p>
          <a:p>
            <a:pPr marL="457200" indent="-457200">
              <a:buFont typeface="+mj-lt"/>
              <a:buAutoNum type="arabicPeriod" startAt="10"/>
            </a:pPr>
            <a:r>
              <a:rPr lang="en-US" dirty="0"/>
              <a:t>Discuss over-the-counter (OTC) medications and herbal supplements.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4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945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Patient-Centered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Many healthcare facilities require that patients receive a printout of their current medications at the end of each visit</a:t>
            </a:r>
          </a:p>
          <a:p>
            <a:pPr lvl="0"/>
            <a:r>
              <a:rPr lang="en-US" dirty="0"/>
              <a:t>Important for medical assistant to encourage patients to carry a current medication list in their wallet or purse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40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226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41</a:t>
            </a:fld>
            <a:endParaRPr lang="en-GB" sz="800" smtClean="0"/>
          </a:p>
          <a:p>
            <a:pPr>
              <a:defRPr/>
            </a:pPr>
            <a:endParaRPr lang="en-GB" dirty="0"/>
          </a:p>
        </p:txBody>
      </p:sp>
      <p:pic>
        <p:nvPicPr>
          <p:cNvPr id="1026" name="Picture 2" descr="Image result for medical cartoon jokes pharmacolog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714375"/>
            <a:ext cx="6629400" cy="516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052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Pharmacology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Study of properties, actions, and uses of drugs</a:t>
            </a:r>
          </a:p>
          <a:p>
            <a:pPr lvl="0"/>
            <a:r>
              <a:rPr lang="en-US" dirty="0"/>
              <a:t>Drug: Chemical substance used to cure, treat, prevent, or diagnose disease</a:t>
            </a:r>
          </a:p>
          <a:p>
            <a:pPr lvl="0"/>
            <a:r>
              <a:rPr lang="en-US" dirty="0"/>
              <a:t>New medications are continually being developed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5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460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 of Drugs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Natural</a:t>
            </a:r>
          </a:p>
          <a:p>
            <a:pPr lvl="1"/>
            <a:r>
              <a:rPr lang="en-US" dirty="0"/>
              <a:t>From plants, animals, minerals, and microbiologic substances</a:t>
            </a:r>
          </a:p>
          <a:p>
            <a:pPr lvl="0"/>
            <a:r>
              <a:rPr lang="en-US" dirty="0"/>
              <a:t>Synthetic</a:t>
            </a:r>
          </a:p>
          <a:p>
            <a:pPr lvl="1"/>
            <a:r>
              <a:rPr lang="en-US" dirty="0"/>
              <a:t>Drugs recreated in the laboratory setting</a:t>
            </a:r>
          </a:p>
          <a:p>
            <a:pPr lvl="1"/>
            <a:r>
              <a:rPr lang="en-US" dirty="0"/>
              <a:t>Biotechnology and genetic engineering techniques are continually being used to create new medications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6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792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Uses of Drugs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Prevention</a:t>
            </a:r>
          </a:p>
          <a:p>
            <a:pPr lvl="0"/>
            <a:r>
              <a:rPr lang="en-US" dirty="0"/>
              <a:t>Treatment</a:t>
            </a:r>
          </a:p>
          <a:p>
            <a:pPr lvl="0"/>
            <a:r>
              <a:rPr lang="en-US" dirty="0"/>
              <a:t>Diagnosis</a:t>
            </a:r>
          </a:p>
          <a:p>
            <a:pPr lvl="0"/>
            <a:r>
              <a:rPr lang="en-US" dirty="0"/>
              <a:t>Cure</a:t>
            </a:r>
          </a:p>
          <a:p>
            <a:pPr lvl="0"/>
            <a:r>
              <a:rPr lang="en-US" dirty="0"/>
              <a:t>Contraceptive</a:t>
            </a:r>
          </a:p>
          <a:p>
            <a:pPr lvl="0"/>
            <a:r>
              <a:rPr lang="en-US" dirty="0"/>
              <a:t>Health maintenance</a:t>
            </a:r>
          </a:p>
          <a:p>
            <a:pPr lvl="0"/>
            <a:r>
              <a:rPr lang="en-US" dirty="0"/>
              <a:t>Palliative</a:t>
            </a:r>
          </a:p>
          <a:p>
            <a:pPr lvl="0"/>
            <a:r>
              <a:rPr lang="en-US" dirty="0"/>
              <a:t>Replacement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7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403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Pharmacokinetics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Study of drug absorption, distribution, metabolism, and excretion in the body</a:t>
            </a:r>
          </a:p>
          <a:p>
            <a:pPr lvl="0"/>
            <a:r>
              <a:rPr lang="en-US" dirty="0"/>
              <a:t>Understand how medication starts to work in the body</a:t>
            </a:r>
          </a:p>
          <a:p>
            <a:pPr lvl="0"/>
            <a:r>
              <a:rPr lang="en-US" dirty="0"/>
              <a:t>Some patients will have greater risk of side effects and toxicity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8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910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Absorption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Movement of drug from the site of administration to the bloodstream</a:t>
            </a:r>
          </a:p>
          <a:p>
            <a:pPr lvl="0"/>
            <a:r>
              <a:rPr lang="en-US" dirty="0"/>
              <a:t>Rate is influenced by:</a:t>
            </a:r>
          </a:p>
          <a:p>
            <a:pPr lvl="1"/>
            <a:r>
              <a:rPr lang="en-US" dirty="0"/>
              <a:t>Route</a:t>
            </a:r>
          </a:p>
          <a:p>
            <a:pPr lvl="1"/>
            <a:r>
              <a:rPr lang="en-US" dirty="0"/>
              <a:t>Blood flow to the absorption area</a:t>
            </a:r>
          </a:p>
          <a:p>
            <a:pPr lvl="1"/>
            <a:r>
              <a:rPr lang="en-US" dirty="0"/>
              <a:t>Ability of medication to be absorbed</a:t>
            </a:r>
          </a:p>
          <a:p>
            <a:pPr lvl="1"/>
            <a:r>
              <a:rPr lang="en-US" dirty="0"/>
              <a:t>Conditions at the site of absorption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z="800" smtClean="0"/>
              <a:pPr>
                <a:defRPr/>
              </a:pPr>
              <a:t>9</a:t>
            </a:fld>
            <a:endParaRPr lang="en-GB" sz="8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455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Blue Diagonal">
  <a:themeElements>
    <a:clrScheme name="2_Blue Diagonal 1">
      <a:dk1>
        <a:srgbClr val="000000"/>
      </a:dk1>
      <a:lt1>
        <a:srgbClr val="FFFFFF"/>
      </a:lt1>
      <a:dk2>
        <a:srgbClr val="0066FF"/>
      </a:dk2>
      <a:lt2>
        <a:srgbClr val="FFFF00"/>
      </a:lt2>
      <a:accent1>
        <a:srgbClr val="00CCCC"/>
      </a:accent1>
      <a:accent2>
        <a:srgbClr val="FF33CC"/>
      </a:accent2>
      <a:accent3>
        <a:srgbClr val="AAB8FF"/>
      </a:accent3>
      <a:accent4>
        <a:srgbClr val="DADADA"/>
      </a:accent4>
      <a:accent5>
        <a:srgbClr val="AAE2E2"/>
      </a:accent5>
      <a:accent6>
        <a:srgbClr val="E72DB9"/>
      </a:accent6>
      <a:hlink>
        <a:srgbClr val="FF4568"/>
      </a:hlink>
      <a:folHlink>
        <a:srgbClr val="CCECFF"/>
      </a:folHlink>
    </a:clrScheme>
    <a:fontScheme name="2_Blue Diagonal">
      <a:majorFont>
        <a:latin typeface="ArialMT"/>
        <a:ea typeface="ＭＳ Ｐゴシック"/>
        <a:cs typeface=""/>
      </a:majorFont>
      <a:minorFont>
        <a:latin typeface="ArialM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lue Diagonal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4568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ue Diagonal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EMS Templateppt</Template>
  <TotalTime>7913</TotalTime>
  <Words>2362</Words>
  <Application>Microsoft Office PowerPoint</Application>
  <PresentationFormat>On-screen Show (4:3)</PresentationFormat>
  <Paragraphs>359</Paragraphs>
  <Slides>41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2" baseType="lpstr">
      <vt:lpstr>ＭＳ Ｐゴシック</vt:lpstr>
      <vt:lpstr>Arial</vt:lpstr>
      <vt:lpstr>ArialMT</vt:lpstr>
      <vt:lpstr>Times New Roman</vt:lpstr>
      <vt:lpstr>Trebuchet MS</vt:lpstr>
      <vt:lpstr>Tw Cen MT</vt:lpstr>
      <vt:lpstr>Wingdings</vt:lpstr>
      <vt:lpstr>Wingdings 2</vt:lpstr>
      <vt:lpstr>Wingdings 3</vt:lpstr>
      <vt:lpstr>2_Blue Diagonal</vt:lpstr>
      <vt:lpstr>Circuit</vt:lpstr>
      <vt:lpstr>PowerPoint Presentation</vt:lpstr>
      <vt:lpstr>Learning Objectives Lesson 28.1: Principles of Pharmacology (Slide 1 of 3)</vt:lpstr>
      <vt:lpstr>Learning Objectives Lesson 28.1: Principles of Pharmacology (Slide 2 of 3)</vt:lpstr>
      <vt:lpstr>Learning Objectives Lesson 28.1: Principles of Pharmacology (Slide 3 of 3)</vt:lpstr>
      <vt:lpstr>Pharmacology</vt:lpstr>
      <vt:lpstr>Sources of Drugs</vt:lpstr>
      <vt:lpstr>Uses of Drugs</vt:lpstr>
      <vt:lpstr>Pharmacokinetics</vt:lpstr>
      <vt:lpstr>Absorption </vt:lpstr>
      <vt:lpstr>Distribution</vt:lpstr>
      <vt:lpstr>Metabolism</vt:lpstr>
      <vt:lpstr>Excretion</vt:lpstr>
      <vt:lpstr>Drug Action</vt:lpstr>
      <vt:lpstr>Factors Influencing Drug Action</vt:lpstr>
      <vt:lpstr>Pharmacogenomics</vt:lpstr>
      <vt:lpstr>Therapeutic Effects</vt:lpstr>
      <vt:lpstr>Adverse Reactions</vt:lpstr>
      <vt:lpstr>Drug Legislation and the  Ambulatory Care Setting</vt:lpstr>
      <vt:lpstr>Food, Drug, and Cosmetic Act</vt:lpstr>
      <vt:lpstr>Controlled Substances Act (CSA)</vt:lpstr>
      <vt:lpstr>Compliance with the CSA</vt:lpstr>
      <vt:lpstr>Drug Destruction</vt:lpstr>
      <vt:lpstr>Theft and Diversion Reporting</vt:lpstr>
      <vt:lpstr>Dietary Substances </vt:lpstr>
      <vt:lpstr>Drug Names</vt:lpstr>
      <vt:lpstr>Drug Reference Information</vt:lpstr>
      <vt:lpstr>Drug Classification</vt:lpstr>
      <vt:lpstr>Drug Terminology (Slide 1 of 2)</vt:lpstr>
      <vt:lpstr>Drug Terminology (Slide 2 of 2)</vt:lpstr>
      <vt:lpstr>Terminology Related to Pharmacokinetics</vt:lpstr>
      <vt:lpstr>Medication Orders</vt:lpstr>
      <vt:lpstr>Types of Medication Orders</vt:lpstr>
      <vt:lpstr>Prescriptions</vt:lpstr>
      <vt:lpstr>Medical Assistant’s  Role in Prescriptions  (Slide 1 of 2)</vt:lpstr>
      <vt:lpstr>Medical Assistant’s  Role in Prescriptions  (Slide 2 of 2)</vt:lpstr>
      <vt:lpstr>Controlled Substance Prescriptions </vt:lpstr>
      <vt:lpstr>Over-the-Counter(OTC) Medications and Herbal Supplements</vt:lpstr>
      <vt:lpstr>Patient Coaching </vt:lpstr>
      <vt:lpstr>Legal and Ethical Issues </vt:lpstr>
      <vt:lpstr>Patient-Centered Care</vt:lpstr>
      <vt:lpstr>PowerPoint Presentation</vt:lpstr>
    </vt:vector>
  </TitlesOfParts>
  <Company>REED Elsevier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 Body Systems</dc:title>
  <dc:creator>Linda Honeycutt</dc:creator>
  <cp:lastModifiedBy>Joyce Curtis</cp:lastModifiedBy>
  <cp:revision>670</cp:revision>
  <cp:lastPrinted>2016-03-24T02:22:23Z</cp:lastPrinted>
  <dcterms:created xsi:type="dcterms:W3CDTF">2005-01-16T17:28:53Z</dcterms:created>
  <dcterms:modified xsi:type="dcterms:W3CDTF">2020-01-05T16:47:18Z</dcterms:modified>
</cp:coreProperties>
</file>